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handoutMasterIdLst>
    <p:handoutMasterId r:id="rId27"/>
  </p:handoutMasterIdLst>
  <p:sldIdLst>
    <p:sldId id="299" r:id="rId2"/>
    <p:sldId id="372" r:id="rId3"/>
    <p:sldId id="285" r:id="rId4"/>
    <p:sldId id="297" r:id="rId5"/>
    <p:sldId id="358" r:id="rId6"/>
    <p:sldId id="360" r:id="rId7"/>
    <p:sldId id="361" r:id="rId8"/>
    <p:sldId id="362" r:id="rId9"/>
    <p:sldId id="363" r:id="rId10"/>
    <p:sldId id="307" r:id="rId11"/>
    <p:sldId id="353" r:id="rId12"/>
    <p:sldId id="364" r:id="rId13"/>
    <p:sldId id="359" r:id="rId14"/>
    <p:sldId id="341" r:id="rId15"/>
    <p:sldId id="371" r:id="rId16"/>
    <p:sldId id="370" r:id="rId17"/>
    <p:sldId id="373" r:id="rId18"/>
    <p:sldId id="343" r:id="rId19"/>
    <p:sldId id="346" r:id="rId20"/>
    <p:sldId id="313" r:id="rId21"/>
    <p:sldId id="365" r:id="rId22"/>
    <p:sldId id="351" r:id="rId23"/>
    <p:sldId id="352" r:id="rId24"/>
    <p:sldId id="324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3344" autoAdjust="0"/>
  </p:normalViewPr>
  <p:slideViewPr>
    <p:cSldViewPr>
      <p:cViewPr varScale="1">
        <p:scale>
          <a:sx n="121" d="100"/>
          <a:sy n="121" d="100"/>
        </p:scale>
        <p:origin x="13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BE7BA68-58C8-4FF8-A481-CCBED689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4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0A456D9-0061-4C8A-8889-F77FAF2A9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06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A6A3B-84CD-476C-A16A-3160EA930B7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9F8226-D382-451D-AE95-C277CCA806B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A456D9-0061-4C8A-8889-F77FAF2A99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91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A456D9-0061-4C8A-8889-F77FAF2A99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42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D930AA-D64B-43D3-B36A-B0E1F121B547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F6A83-1BBF-40DB-8B26-3A298E4AD16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FD4F71-A626-4A7C-A29C-19642025F4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5C7CD-3499-4EB6-9928-80DD778EA2C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A456D9-0061-4C8A-8889-F77FAF2A99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8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A456D9-0061-4C8A-8889-F77FAF2A99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0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A456D9-0061-4C8A-8889-F77FAF2A99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35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9F8226-D382-451D-AE95-C277CCA806B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9F8226-D382-451D-AE95-C277CCA806B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7234DC0-5E76-41F3-8F1C-29C644D23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B9D47-8AAF-4487-843A-AC6A6E031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C0B0D-56A8-4277-A239-FE8728F02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593D-6430-42DA-AE2D-E0D0870A7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F55880-2073-49AD-8699-60BE52937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CADFC4-D5BD-4B8A-8660-29F9B9DB2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2E109B-4D31-4EBE-930C-D5C2F05EE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27F314-25D7-4E0E-8EA5-11752CD67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BAED3-C125-46C0-8952-C9A6ECD19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0EDB6A-D812-45BB-8F66-876FE91CE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BDF5D35-9361-4E75-AFFF-AC2E95FA6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8A73462-83E1-41A5-8F7F-E819C1760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87" r:id="rId2"/>
    <p:sldLayoutId id="2147483892" r:id="rId3"/>
    <p:sldLayoutId id="2147483893" r:id="rId4"/>
    <p:sldLayoutId id="2147483894" r:id="rId5"/>
    <p:sldLayoutId id="2147483895" r:id="rId6"/>
    <p:sldLayoutId id="2147483888" r:id="rId7"/>
    <p:sldLayoutId id="2147483896" r:id="rId8"/>
    <p:sldLayoutId id="2147483897" r:id="rId9"/>
    <p:sldLayoutId id="2147483889" r:id="rId10"/>
    <p:sldLayoutId id="214748389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unypoly.edu/student-life/student-resources/registrar/forms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unypoly.edu/student-life/student-resources/registrar/general-education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nypoly.edu/sites/default/files/registrar/Graduation-Application.pdf" TargetMode="External"/><Relationship Id="rId5" Type="http://schemas.openxmlformats.org/officeDocument/2006/relationships/hyperlink" Target="http://sln.suny.edu/" TargetMode="External"/><Relationship Id="rId4" Type="http://schemas.openxmlformats.org/officeDocument/2006/relationships/hyperlink" Target="https://sunypoly.edu/sites/default/files/registrar/Petition-to-take-courses.pd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bet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et.org/accreditation/accreditation-criteria/criteria-for-accrediting-engineering-technology-programs-2019-202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et.org/accreditation/accreditation-criteria/criteria-for-accrediting-engineering-technology-programs-2025-2025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et.org/accreditation/accreditation-criteria/criteria-for-accrediting-engineering-technology-programs-2019-2020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pp.sunypoly.edu/undergrad-catalog-2025-2026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AutoShap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CTC/MTC 101 </a:t>
            </a:r>
            <a:br>
              <a:rPr lang="en-US" dirty="0"/>
            </a:br>
            <a:r>
              <a:rPr lang="en-US" dirty="0"/>
              <a:t>Academic Requirements</a:t>
            </a:r>
            <a:endParaRPr lang="en-US" sz="18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dirty="0"/>
              <a:t> </a:t>
            </a:r>
          </a:p>
        </p:txBody>
      </p:sp>
      <p:sp>
        <p:nvSpPr>
          <p:cNvPr id="9220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7AC64BA-E1FD-4965-89C9-AD347DE411A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9537" indent="0" eaLnBrk="1" hangingPunct="1">
              <a:buNone/>
            </a:pPr>
            <a:r>
              <a:rPr lang="en-US" dirty="0" err="1"/>
              <a:t>Degreeworks</a:t>
            </a:r>
            <a:r>
              <a:rPr lang="en-US" dirty="0"/>
              <a:t> shows transfer credit and remaining requirements</a:t>
            </a:r>
          </a:p>
          <a:p>
            <a:pPr marL="109537" indent="0" eaLnBrk="1" hangingPunct="1">
              <a:buNone/>
            </a:pPr>
            <a:r>
              <a:rPr lang="en-US" dirty="0"/>
              <a:t>Transfer Credit</a:t>
            </a:r>
          </a:p>
          <a:p>
            <a:pPr lvl="1" eaLnBrk="1" hangingPunct="1"/>
            <a:r>
              <a:rPr lang="en-US" dirty="0"/>
              <a:t>Another school(s)</a:t>
            </a:r>
          </a:p>
          <a:p>
            <a:pPr lvl="1" eaLnBrk="1" hangingPunct="1"/>
            <a:r>
              <a:rPr lang="en-US" dirty="0"/>
              <a:t>AP credit</a:t>
            </a:r>
          </a:p>
          <a:p>
            <a:pPr lvl="1" eaLnBrk="1" hangingPunct="1"/>
            <a:r>
              <a:rPr lang="en-US" dirty="0"/>
              <a:t>CLEP</a:t>
            </a:r>
          </a:p>
          <a:p>
            <a:pPr lvl="1" eaLnBrk="1" hangingPunct="1"/>
            <a:r>
              <a:rPr lang="en-US" dirty="0"/>
              <a:t>Others (see catalog)</a:t>
            </a:r>
          </a:p>
          <a:p>
            <a:pPr marL="109537" indent="0" eaLnBrk="1" hangingPunct="1">
              <a:buNone/>
            </a:pPr>
            <a:r>
              <a:rPr lang="en-US" dirty="0"/>
              <a:t>Transfer varies by program</a:t>
            </a:r>
          </a:p>
          <a:p>
            <a:pPr lvl="1" eaLnBrk="1" hangingPunct="1"/>
            <a:r>
              <a:rPr lang="en-US" dirty="0"/>
              <a:t>Grade</a:t>
            </a:r>
          </a:p>
          <a:p>
            <a:pPr lvl="1" eaLnBrk="1" hangingPunct="1"/>
            <a:r>
              <a:rPr lang="en-US" dirty="0"/>
              <a:t>Maximum transfer</a:t>
            </a:r>
          </a:p>
          <a:p>
            <a:pPr lvl="1" eaLnBrk="1" hangingPunct="1"/>
            <a:r>
              <a:rPr lang="en-US" dirty="0"/>
              <a:t>Equivalency</a:t>
            </a:r>
          </a:p>
          <a:p>
            <a:pPr marL="109537" indent="0" eaLnBrk="1" hangingPunct="1">
              <a:buNone/>
            </a:pPr>
            <a:endParaRPr lang="en-US" dirty="0"/>
          </a:p>
          <a:p>
            <a:pPr eaLnBrk="1" hangingPunct="1">
              <a:buFont typeface="Wingdings 3" pitchFamily="18" charset="2"/>
              <a:buNone/>
            </a:pPr>
            <a:endParaRPr lang="en-US" dirty="0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5B5BED2-0B45-4F08-AEBF-04326CB77F8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957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Transfer Credit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Maximum of 64 lower level credits prior to matriculation</a:t>
            </a:r>
          </a:p>
          <a:p>
            <a:r>
              <a:rPr lang="en-US" dirty="0"/>
              <a:t>Additional 12 may be taken via petition</a:t>
            </a:r>
          </a:p>
          <a:p>
            <a:pPr lvl="1"/>
            <a:r>
              <a:rPr lang="en-US" dirty="0"/>
              <a:t>Schedule</a:t>
            </a:r>
          </a:p>
          <a:p>
            <a:pPr lvl="1"/>
            <a:r>
              <a:rPr lang="en-US" dirty="0"/>
              <a:t>Graduation</a:t>
            </a:r>
          </a:p>
          <a:p>
            <a:r>
              <a:rPr lang="en-US" dirty="0"/>
              <a:t>Maximum of 90 credits (upper/lower) can be transferred</a:t>
            </a:r>
          </a:p>
          <a:p>
            <a:r>
              <a:rPr lang="en-US" dirty="0"/>
              <a:t>C or better (in civil) to transfer courses</a:t>
            </a:r>
          </a:p>
          <a:p>
            <a:pPr marL="109537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5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US" dirty="0">
                <a:hlinkClick r:id="rId2"/>
              </a:rPr>
              <a:t>https://sunypoly.edu/student-life/student-resources/registrar/forms.html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Forms-discuss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1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US" dirty="0" err="1"/>
              <a:t>Degreeworks</a:t>
            </a:r>
            <a:r>
              <a:rPr lang="en-US" dirty="0"/>
              <a:t> </a:t>
            </a:r>
          </a:p>
          <a:p>
            <a:pPr marL="109537" indent="0">
              <a:buNone/>
            </a:pPr>
            <a:endParaRPr lang="en-US" dirty="0"/>
          </a:p>
          <a:p>
            <a:pPr marL="109537" indent="0">
              <a:buNone/>
            </a:pPr>
            <a:r>
              <a:rPr lang="en-US" dirty="0"/>
              <a:t>See SUNY Poly programs:</a:t>
            </a:r>
          </a:p>
          <a:p>
            <a:r>
              <a:rPr lang="en-US" dirty="0"/>
              <a:t>Suggested schedule for Civil Engineering Technology</a:t>
            </a:r>
          </a:p>
          <a:p>
            <a:pPr marL="109537" indent="0">
              <a:buNone/>
            </a:pPr>
            <a:r>
              <a:rPr lang="en-US" sz="1200" dirty="0"/>
              <a:t> </a:t>
            </a:r>
            <a:endParaRPr lang="en-US" dirty="0"/>
          </a:p>
          <a:p>
            <a:r>
              <a:rPr lang="en-US" dirty="0"/>
              <a:t>Suggested schedule for Mechanical Engineering Technology </a:t>
            </a:r>
          </a:p>
          <a:p>
            <a:pPr marL="109537" indent="0">
              <a:buNone/>
            </a:pPr>
            <a:r>
              <a:rPr lang="en-US" sz="1100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your Schedule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109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education</a:t>
            </a:r>
          </a:p>
          <a:p>
            <a:pPr lvl="1"/>
            <a:r>
              <a:rPr lang="en-US" sz="1200" dirty="0">
                <a:hlinkClick r:id="rId3"/>
              </a:rPr>
              <a:t>https://sunypoly.edu/student-life/student-resources/registrar/general-education.html</a:t>
            </a:r>
            <a:endParaRPr lang="en-US" sz="1200" dirty="0"/>
          </a:p>
          <a:p>
            <a:r>
              <a:rPr lang="en-US" dirty="0"/>
              <a:t>Courses with labs </a:t>
            </a:r>
            <a:r>
              <a:rPr lang="en-US" sz="1400" dirty="0"/>
              <a:t>(see catalog descriptions)</a:t>
            </a:r>
            <a:endParaRPr lang="en-US" dirty="0"/>
          </a:p>
          <a:p>
            <a:r>
              <a:rPr lang="en-US" dirty="0"/>
              <a:t>Course pre- and co- requisites </a:t>
            </a:r>
            <a:r>
              <a:rPr lang="en-US" sz="1400" dirty="0"/>
              <a:t>(see catalog descriptions)</a:t>
            </a:r>
          </a:p>
          <a:p>
            <a:r>
              <a:rPr lang="en-US" dirty="0"/>
              <a:t>Course availability </a:t>
            </a:r>
            <a:r>
              <a:rPr lang="en-US" sz="1400" dirty="0"/>
              <a:t>(check past schedules)</a:t>
            </a:r>
          </a:p>
          <a:p>
            <a:pPr lvl="1"/>
            <a:r>
              <a:rPr lang="en-US" dirty="0"/>
              <a:t>Courses taken at another college</a:t>
            </a:r>
          </a:p>
          <a:p>
            <a:pPr lvl="1"/>
            <a:r>
              <a:rPr lang="en-US" sz="1400" dirty="0">
                <a:hlinkClick r:id="rId4"/>
              </a:rPr>
              <a:t>https://sunypoly.edu/sites/default/files/registrar/Petition-to-take-courses.pdf</a:t>
            </a:r>
            <a:endParaRPr lang="en-US" sz="1400" dirty="0"/>
          </a:p>
          <a:p>
            <a:pPr lvl="1"/>
            <a:r>
              <a:rPr lang="en-US" sz="1400" dirty="0">
                <a:hlinkClick r:id="rId5"/>
              </a:rPr>
              <a:t>SUNY Learning Network</a:t>
            </a:r>
            <a:endParaRPr lang="en-US" dirty="0"/>
          </a:p>
          <a:p>
            <a:r>
              <a:rPr lang="en-US" dirty="0"/>
              <a:t>Graduate Application (semester before you graduate) </a:t>
            </a:r>
            <a:r>
              <a:rPr lang="en-US" sz="1800" dirty="0">
                <a:hlinkClick r:id="rId6"/>
              </a:rPr>
              <a:t>https://sunypoly.edu/sites/default/files/registrar/Graduation-Application.pdf</a:t>
            </a:r>
            <a:r>
              <a:rPr lang="en-US" sz="1800" dirty="0"/>
              <a:t> </a:t>
            </a:r>
          </a:p>
          <a:p>
            <a:pPr lvl="1"/>
            <a:endParaRPr lang="en-US" sz="1400" dirty="0"/>
          </a:p>
          <a:p>
            <a:pPr marL="109537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Graduation Requirement Details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79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9E228E9-2DEF-47E4-8FB6-689998BCA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609600"/>
            <a:ext cx="6813890" cy="5473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71D2E-7ABA-4E56-83BD-73A57AC9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41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5279195" cy="637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3917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F7401F-C6ED-43F1-B832-69254E0D5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US" dirty="0"/>
              <a:t>ACCREDITATION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E5108B-2E02-45A2-8393-67171627C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Requirements Part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7272C-0182-402E-9E8C-148F6EE62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63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US" dirty="0"/>
              <a:t>The civil and mechanical engineering technology programs are accredited by ETAC-ABET </a:t>
            </a:r>
            <a:r>
              <a:rPr lang="en-US" sz="2000" dirty="0">
                <a:solidFill>
                  <a:srgbClr val="0070C0"/>
                </a:solidFill>
              </a:rPr>
              <a:t>(Engineering Technology Accreditation Commission-Accreditation Board for Engineering and Technology)</a:t>
            </a:r>
          </a:p>
          <a:p>
            <a:endParaRPr lang="en-US" sz="2000" dirty="0">
              <a:solidFill>
                <a:srgbClr val="0070C0"/>
              </a:solidFill>
            </a:endParaRPr>
          </a:p>
          <a:p>
            <a:pPr marL="109537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109537" indent="0">
              <a:buNone/>
            </a:pPr>
            <a:r>
              <a:rPr lang="en-US" dirty="0"/>
              <a:t>History of ABET and relevant documents can be found at </a:t>
            </a:r>
            <a:r>
              <a:rPr lang="en-US" dirty="0">
                <a:hlinkClick r:id="rId3"/>
              </a:rPr>
              <a:t>http://www.abet.org/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Accreditation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67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/>
          <a:lstStyle/>
          <a:p>
            <a:pPr>
              <a:buNone/>
            </a:pPr>
            <a:endParaRPr lang="en-US" sz="1200" dirty="0">
              <a:hlinkClick r:id="rId3"/>
            </a:endParaRPr>
          </a:p>
          <a:p>
            <a:pPr>
              <a:buNone/>
            </a:pPr>
            <a:endParaRPr lang="en-US" sz="1200" dirty="0">
              <a:hlinkClick r:id="rId3"/>
            </a:endParaRPr>
          </a:p>
          <a:p>
            <a:pPr>
              <a:buNone/>
            </a:pPr>
            <a:r>
              <a:rPr lang="en-US" sz="1200" dirty="0">
                <a:hlinkClick r:id="rId3"/>
              </a:rPr>
              <a:t>https://www.abet.org/accreditation/accreditation-criteria/criteria-for-accrediting-engineering-technology-programs-2025-2026/</a:t>
            </a:r>
          </a:p>
          <a:p>
            <a:pPr>
              <a:buNone/>
            </a:pPr>
            <a:endParaRPr lang="en-US" sz="1200" dirty="0">
              <a:hlinkClick r:id="rId3"/>
            </a:endParaRPr>
          </a:p>
          <a:p>
            <a:pPr>
              <a:buNone/>
            </a:pPr>
            <a:endParaRPr lang="en-US" sz="1200" dirty="0">
              <a:hlinkClick r:id="rId3"/>
            </a:endParaRPr>
          </a:p>
          <a:p>
            <a:pPr>
              <a:buNone/>
            </a:pPr>
            <a:endParaRPr lang="en-US" sz="1200" dirty="0">
              <a:hlinkClick r:id="rId3"/>
            </a:endParaRPr>
          </a:p>
          <a:p>
            <a:pPr>
              <a:buNone/>
            </a:pPr>
            <a:endParaRPr lang="en-US" sz="1200" dirty="0">
              <a:hlinkClick r:id="rId3"/>
            </a:endParaRP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A78ABAD-59D7-4A1B-B137-D7D99242350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21858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Engineering Technology Program Criteria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70EF16-39BA-4551-8950-6BD2188EA1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2286000"/>
            <a:ext cx="5502242" cy="403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18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733C84-8D9C-45F1-9E5A-ED62A8931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en-US" dirty="0"/>
              <a:t>Continue to develop excel skills</a:t>
            </a:r>
          </a:p>
          <a:p>
            <a:pPr marL="109537" indent="0">
              <a:buNone/>
            </a:pPr>
            <a:endParaRPr lang="en-US" dirty="0"/>
          </a:p>
          <a:p>
            <a:pPr marL="109537" indent="0">
              <a:buNone/>
            </a:pPr>
            <a:r>
              <a:rPr lang="en-US" dirty="0"/>
              <a:t>Job Opportunities</a:t>
            </a:r>
          </a:p>
          <a:p>
            <a:pPr marL="109537" indent="0">
              <a:buNone/>
            </a:pPr>
            <a:r>
              <a:rPr lang="en-US" dirty="0"/>
              <a:t>	experience</a:t>
            </a:r>
          </a:p>
          <a:p>
            <a:pPr marL="109537" indent="0">
              <a:buNone/>
            </a:pPr>
            <a:r>
              <a:rPr lang="en-US" dirty="0"/>
              <a:t>	software</a:t>
            </a:r>
          </a:p>
          <a:p>
            <a:pPr marL="109537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E2993F-26E1-4EB9-B37F-027E057D6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710BCE-C164-406E-85E9-3E0188ED4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0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A78ABAD-59D7-4A1B-B137-D7D99242350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1858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Student Outcomes (Description)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5410200"/>
            <a:ext cx="4953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Source: </a:t>
            </a:r>
            <a:r>
              <a:rPr lang="en-US" sz="1050" dirty="0">
                <a:hlinkClick r:id="rId3"/>
              </a:rPr>
              <a:t>https://www.abet.org/accreditation/accreditation-criteria/criteria-for-accrediting-engineering-technology-programs-2025-2026/</a:t>
            </a:r>
            <a:r>
              <a:rPr lang="en-US" sz="1050" dirty="0"/>
              <a:t> 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" y="1523512"/>
            <a:ext cx="775716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A78ABAD-59D7-4A1B-B137-D7D99242350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1858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Student Outcomes (1-5)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5410200"/>
            <a:ext cx="4953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Source: </a:t>
            </a:r>
            <a:r>
              <a:rPr lang="en-US" sz="1050" dirty="0">
                <a:hlinkClick r:id="rId3"/>
              </a:rPr>
              <a:t>https://www.abet.org/accreditation/accreditation-criteria/criteria-for-accrediting-engineering-technology-programs-2019-2020/</a:t>
            </a:r>
            <a:endParaRPr lang="en-US" sz="105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7600742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717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3124200" cy="4525962"/>
          </a:xfrm>
        </p:spPr>
        <p:txBody>
          <a:bodyPr/>
          <a:lstStyle/>
          <a:p>
            <a:pPr marL="109537" indent="0">
              <a:buNone/>
            </a:pPr>
            <a:r>
              <a:rPr lang="en-US" dirty="0"/>
              <a:t>Weighted</a:t>
            </a:r>
          </a:p>
          <a:p>
            <a:pPr marL="109537" indent="0">
              <a:buNone/>
            </a:pPr>
            <a:endParaRPr lang="en-US" dirty="0"/>
          </a:p>
          <a:p>
            <a:pPr marL="109537" indent="0">
              <a:buNone/>
            </a:pPr>
            <a:r>
              <a:rPr lang="en-US" dirty="0"/>
              <a:t>Quality Points per Credit Hour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GPA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371600"/>
            <a:ext cx="3609975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830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CTC 101; 2 </a:t>
            </a:r>
            <a:r>
              <a:rPr lang="en-US" sz="2000" dirty="0" err="1"/>
              <a:t>cr</a:t>
            </a:r>
            <a:r>
              <a:rPr lang="en-US" sz="2000" dirty="0"/>
              <a:t>; A</a:t>
            </a:r>
          </a:p>
          <a:p>
            <a:r>
              <a:rPr lang="en-US" sz="2000" dirty="0"/>
              <a:t>MTC 218; 2 </a:t>
            </a:r>
            <a:r>
              <a:rPr lang="en-US" sz="2000" dirty="0" err="1"/>
              <a:t>cr</a:t>
            </a:r>
            <a:r>
              <a:rPr lang="en-US" sz="2000" dirty="0"/>
              <a:t>; B</a:t>
            </a:r>
          </a:p>
          <a:p>
            <a:r>
              <a:rPr lang="en-US" sz="2000" dirty="0"/>
              <a:t>MTC 162; 4 </a:t>
            </a:r>
            <a:r>
              <a:rPr lang="en-US" sz="2000" dirty="0" err="1"/>
              <a:t>cr</a:t>
            </a:r>
            <a:r>
              <a:rPr lang="en-US" sz="2000" dirty="0"/>
              <a:t>; A-</a:t>
            </a:r>
          </a:p>
          <a:p>
            <a:r>
              <a:rPr lang="en-US" sz="2000" dirty="0"/>
              <a:t>MAT 121; 4 </a:t>
            </a:r>
            <a:r>
              <a:rPr lang="en-US" sz="2000" dirty="0" err="1"/>
              <a:t>cr</a:t>
            </a:r>
            <a:r>
              <a:rPr lang="en-US" sz="2000" dirty="0"/>
              <a:t>; C</a:t>
            </a:r>
          </a:p>
          <a:p>
            <a:r>
              <a:rPr lang="en-US" sz="2000" dirty="0"/>
              <a:t>PHY 101;  4 </a:t>
            </a:r>
            <a:r>
              <a:rPr lang="en-US" sz="2000" dirty="0" err="1"/>
              <a:t>cr</a:t>
            </a:r>
            <a:r>
              <a:rPr lang="en-US" sz="2000" dirty="0"/>
              <a:t>; B-</a:t>
            </a:r>
          </a:p>
          <a:p>
            <a:pPr marL="109537" indent="0">
              <a:buNone/>
            </a:pPr>
            <a:endParaRPr lang="en-US" sz="2000" dirty="0"/>
          </a:p>
          <a:p>
            <a:pPr marL="109537" indent="0">
              <a:buNone/>
            </a:pPr>
            <a:r>
              <a:rPr lang="en-US" sz="2000" dirty="0"/>
              <a:t>GPA=(2*4)+(2*3)+(4*3.67)+4*(2.0)+(4*2.67)=</a:t>
            </a:r>
          </a:p>
          <a:p>
            <a:pPr marL="109537" indent="0">
              <a:buNone/>
            </a:pPr>
            <a:r>
              <a:rPr lang="en-US" sz="2000" dirty="0"/>
              <a:t>8+6+14.68+8+10.68=</a:t>
            </a:r>
          </a:p>
          <a:p>
            <a:pPr marL="109537" indent="0">
              <a:buNone/>
            </a:pPr>
            <a:r>
              <a:rPr lang="en-US" sz="2000" dirty="0"/>
              <a:t>47.36 (total quality points)</a:t>
            </a:r>
          </a:p>
          <a:p>
            <a:pPr marL="109537" indent="0">
              <a:buNone/>
            </a:pPr>
            <a:endParaRPr lang="en-US" sz="2000" dirty="0"/>
          </a:p>
          <a:p>
            <a:pPr marL="109537" indent="0">
              <a:buNone/>
            </a:pPr>
            <a:r>
              <a:rPr lang="en-US" sz="2000" dirty="0"/>
              <a:t>47.36/16=</a:t>
            </a:r>
            <a:r>
              <a:rPr lang="en-US" sz="2000" b="1" dirty="0">
                <a:solidFill>
                  <a:srgbClr val="00B050"/>
                </a:solidFill>
              </a:rPr>
              <a:t>2.96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GPA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12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marL="452437" indent="-342900" eaLnBrk="1" hangingPunct="1">
              <a:buFont typeface="+mj-lt"/>
              <a:buAutoNum type="arabicPeriod"/>
            </a:pPr>
            <a:r>
              <a:rPr lang="en-US" sz="1800" dirty="0"/>
              <a:t>Look up the specific program criteria in your  program (civil, or mechanical engineering technology) in the undergraduate catalog.  Develop a draft schedule showing the classes you plan to take each semester. Check:</a:t>
            </a:r>
          </a:p>
          <a:p>
            <a:pPr marL="973138" lvl="2" indent="-342900" eaLnBrk="1" hangingPunct="1">
              <a:buFont typeface="+mj-lt"/>
              <a:buAutoNum type="arabicPeriod"/>
            </a:pPr>
            <a:r>
              <a:rPr lang="en-US" sz="1400" dirty="0"/>
              <a:t>Prerequisites</a:t>
            </a:r>
          </a:p>
          <a:p>
            <a:pPr marL="973138" lvl="2" indent="-342900" eaLnBrk="1" hangingPunct="1">
              <a:buFont typeface="+mj-lt"/>
              <a:buAutoNum type="arabicPeriod"/>
            </a:pPr>
            <a:r>
              <a:rPr lang="en-US" sz="1400" dirty="0"/>
              <a:t>Course availability (only offered in the spring or fall?)</a:t>
            </a:r>
          </a:p>
          <a:p>
            <a:pPr marL="973138" lvl="2" indent="-342900" eaLnBrk="1" hangingPunct="1">
              <a:buFont typeface="+mj-lt"/>
              <a:buAutoNum type="arabicPeriod"/>
            </a:pPr>
            <a:r>
              <a:rPr lang="en-US" sz="1400" dirty="0"/>
              <a:t>Course load</a:t>
            </a:r>
          </a:p>
          <a:p>
            <a:pPr marL="973138" lvl="2" indent="-342900" eaLnBrk="1" hangingPunct="1">
              <a:buFont typeface="+mj-lt"/>
              <a:buAutoNum type="arabicPeriod"/>
            </a:pPr>
            <a:r>
              <a:rPr lang="en-US" sz="1400" dirty="0"/>
              <a:t>General education requirements</a:t>
            </a:r>
          </a:p>
          <a:p>
            <a:pPr marL="630238" lvl="2" indent="0" eaLnBrk="1" hangingPunct="1">
              <a:buNone/>
            </a:pPr>
            <a:endParaRPr lang="en-US" sz="1400" dirty="0"/>
          </a:p>
          <a:p>
            <a:pPr marL="452437" indent="-342900" eaLnBrk="1" hangingPunct="1">
              <a:buFont typeface="+mj-lt"/>
              <a:buAutoNum type="arabicPeriod"/>
            </a:pPr>
            <a:r>
              <a:rPr lang="en-US" sz="1800" dirty="0"/>
              <a:t>Using the SUNY Poly undergraduate catalog answer the following questions:</a:t>
            </a:r>
            <a:endParaRPr lang="en-US" sz="1400" dirty="0"/>
          </a:p>
          <a:p>
            <a:pPr lvl="2" eaLnBrk="1" hangingPunct="1">
              <a:buFont typeface="+mj-lt"/>
              <a:buAutoNum type="arabicPeriod"/>
            </a:pPr>
            <a:r>
              <a:rPr lang="en-US" sz="1200" dirty="0"/>
              <a:t>What is the test-out policy used for?</a:t>
            </a:r>
          </a:p>
          <a:p>
            <a:pPr lvl="2" eaLnBrk="1" hangingPunct="1">
              <a:buFont typeface="+mj-lt"/>
              <a:buAutoNum type="arabicPeriod"/>
            </a:pPr>
            <a:r>
              <a:rPr lang="en-US" sz="1200" dirty="0"/>
              <a:t>What is Advanced Placement credit?</a:t>
            </a:r>
          </a:p>
          <a:p>
            <a:pPr lvl="2" eaLnBrk="1" hangingPunct="1">
              <a:buFont typeface="+mj-lt"/>
              <a:buAutoNum type="arabicPeriod"/>
            </a:pPr>
            <a:r>
              <a:rPr lang="en-US" sz="1200" dirty="0"/>
              <a:t>What is the difference between a dual baccalaureate degree and a second major?</a:t>
            </a:r>
          </a:p>
          <a:p>
            <a:pPr lvl="2" eaLnBrk="1" hangingPunct="1">
              <a:buFont typeface="+mj-lt"/>
              <a:buAutoNum type="arabicPeriod"/>
            </a:pPr>
            <a:r>
              <a:rPr lang="en-US" sz="1200" dirty="0"/>
              <a:t>What is the “writing requirement” and which courses fulfill the requirement?</a:t>
            </a:r>
          </a:p>
          <a:p>
            <a:pPr lvl="2" eaLnBrk="1" hangingPunct="1">
              <a:buFont typeface="+mj-lt"/>
              <a:buAutoNum type="arabicPeriod"/>
            </a:pPr>
            <a:r>
              <a:rPr lang="en-US" sz="1200" dirty="0"/>
              <a:t>What is the minimum upper division credit requirement?</a:t>
            </a:r>
          </a:p>
          <a:p>
            <a:pPr lvl="2" eaLnBrk="1" hangingPunct="1">
              <a:buFont typeface="+mj-lt"/>
              <a:buAutoNum type="arabicPeriod"/>
            </a:pPr>
            <a:r>
              <a:rPr lang="en-US" sz="1200" dirty="0"/>
              <a:t>What is an academic petition?</a:t>
            </a:r>
          </a:p>
          <a:p>
            <a:pPr marL="735013" lvl="1" indent="-342900" eaLnBrk="1" hangingPunct="1">
              <a:buFont typeface="+mj-lt"/>
              <a:buAutoNum type="arabicPeriod"/>
            </a:pPr>
            <a:endParaRPr lang="en-US" sz="1400" dirty="0"/>
          </a:p>
          <a:p>
            <a:pPr lvl="1" eaLnBrk="1" hangingPunct="1"/>
            <a:endParaRPr lang="en-US" sz="1600" dirty="0"/>
          </a:p>
          <a:p>
            <a:pPr marL="392113" lvl="1" indent="0" eaLnBrk="1" hangingPunct="1">
              <a:buNone/>
            </a:pPr>
            <a:endParaRPr lang="en-US" sz="1800" dirty="0"/>
          </a:p>
          <a:p>
            <a:pPr lvl="1" eaLnBrk="1" hangingPunct="1"/>
            <a:endParaRPr lang="en-US" sz="1200" dirty="0"/>
          </a:p>
          <a:p>
            <a:pPr lvl="1" eaLnBrk="1" hangingPunct="1">
              <a:buFont typeface="Verdana" pitchFamily="34" charset="0"/>
              <a:buNone/>
            </a:pPr>
            <a:endParaRPr lang="en-US" dirty="0"/>
          </a:p>
          <a:p>
            <a:pPr eaLnBrk="1" hangingPunct="1">
              <a:buNone/>
            </a:pPr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 typeface="Wingdings 3" pitchFamily="18" charset="2"/>
              <a:buNone/>
            </a:pPr>
            <a:endParaRPr lang="en-US" dirty="0"/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0D3F20A-1EFF-49AB-ABFE-0076868E339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40290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HW Assignment (individual-drop off in Brightspace by Monday 9/15/2025)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9537" indent="0" eaLnBrk="1" hangingPunct="1">
              <a:buNone/>
            </a:pPr>
            <a:r>
              <a:rPr lang="en-US" dirty="0"/>
              <a:t>An ability to:</a:t>
            </a:r>
          </a:p>
          <a:p>
            <a:pPr marL="109537" indent="0" eaLnBrk="1" hangingPunct="1">
              <a:buNone/>
            </a:pPr>
            <a:r>
              <a:rPr lang="en-US" dirty="0"/>
              <a:t>Understand the academic requirements you need to obtain your degree</a:t>
            </a:r>
          </a:p>
          <a:p>
            <a:pPr marL="109537" indent="0" eaLnBrk="1" hangingPunct="1">
              <a:buNone/>
            </a:pPr>
            <a:endParaRPr lang="en-US" dirty="0"/>
          </a:p>
          <a:p>
            <a:pPr marL="109537" indent="0" eaLnBrk="1" hangingPunct="1">
              <a:buNone/>
            </a:pPr>
            <a:r>
              <a:rPr lang="en-US" dirty="0"/>
              <a:t>Calculate your GPA using quality points</a:t>
            </a:r>
          </a:p>
          <a:p>
            <a:pPr marL="109537" indent="0" eaLnBrk="1" hangingPunct="1">
              <a:buNone/>
            </a:pPr>
            <a:endParaRPr lang="en-US" dirty="0"/>
          </a:p>
          <a:p>
            <a:pPr marL="109537" indent="0" eaLnBrk="1" hangingPunct="1">
              <a:buNone/>
            </a:pPr>
            <a:r>
              <a:rPr lang="en-US" dirty="0"/>
              <a:t>To know when you will graduate and know which courses you need to graduate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A7CA238-4F3C-42C6-985E-1524406C372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78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Objectives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109537" indent="0" eaLnBrk="1" hangingPunct="1">
              <a:buNone/>
            </a:pPr>
            <a:r>
              <a:rPr lang="en-US" sz="2400" dirty="0"/>
              <a:t>Follow rules using the Undergraduate Catalog at the time of matriculation.</a:t>
            </a:r>
          </a:p>
          <a:p>
            <a:pPr marL="109537" indent="0" eaLnBrk="1" hangingPunct="1">
              <a:buNone/>
            </a:pPr>
            <a:endParaRPr lang="en-US" sz="2400" dirty="0"/>
          </a:p>
          <a:p>
            <a:pPr marL="109537" indent="0" eaLnBrk="1" hangingPunct="1">
              <a:buNone/>
            </a:pPr>
            <a:r>
              <a:rPr lang="en-US" sz="2400" dirty="0"/>
              <a:t>For you as a new freshman starting in fall of 2025 you will look here:  </a:t>
            </a:r>
            <a:r>
              <a:rPr lang="en-US" sz="1200" dirty="0">
                <a:hlinkClick r:id="rId3"/>
              </a:rPr>
              <a:t>https://webapp.sunypoly.edu/undergrad-catalog-2025-2026/</a:t>
            </a:r>
            <a:r>
              <a:rPr lang="en-US" sz="1200" dirty="0"/>
              <a:t> </a:t>
            </a:r>
          </a:p>
          <a:p>
            <a:pPr marL="392113" lvl="1" indent="0" eaLnBrk="1" hangingPunct="1">
              <a:buNone/>
            </a:pPr>
            <a:endParaRPr lang="en-US" sz="2400" dirty="0"/>
          </a:p>
          <a:p>
            <a:pPr marL="136525" indent="0" eaLnBrk="1" hangingPunct="1">
              <a:buNone/>
            </a:pPr>
            <a:r>
              <a:rPr lang="en-US" sz="2400" dirty="0"/>
              <a:t>Academic programs show program </a:t>
            </a:r>
          </a:p>
          <a:p>
            <a:pPr marL="136525" indent="0" eaLnBrk="1" hangingPunct="1">
              <a:buNone/>
            </a:pPr>
            <a:r>
              <a:rPr lang="en-US" sz="2400" dirty="0"/>
              <a:t>specific requirements.  </a:t>
            </a:r>
          </a:p>
          <a:p>
            <a:pPr marL="392113" lvl="1" indent="0" eaLnBrk="1" hangingPunct="1">
              <a:buNone/>
            </a:pPr>
            <a:endParaRPr lang="en-US" sz="2000" dirty="0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192864D-774B-41BE-8E7A-C988A7C137E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72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Academic Requirements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105400" y="4495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6C7A8B-2949-4874-867A-6D40435813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3263900"/>
            <a:ext cx="2179320" cy="30646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eaLnBrk="1" hangingPunct="1">
              <a:buNone/>
            </a:pPr>
            <a:r>
              <a:rPr lang="en-US" dirty="0"/>
              <a:t>Used for determining whether you have met all requirements</a:t>
            </a:r>
          </a:p>
          <a:p>
            <a:pPr marL="109537" indent="0" eaLnBrk="1" hangingPunct="1">
              <a:buNone/>
            </a:pPr>
            <a:endParaRPr lang="en-US" dirty="0"/>
          </a:p>
          <a:p>
            <a:pPr marL="109537" indent="0" eaLnBrk="1" hangingPunct="1">
              <a:buNone/>
            </a:pPr>
            <a:r>
              <a:rPr lang="en-US" dirty="0"/>
              <a:t>If you find an error ask your advisor</a:t>
            </a:r>
          </a:p>
          <a:p>
            <a:pPr eaLnBrk="1" hangingPunct="1"/>
            <a:endParaRPr lang="en-US" dirty="0"/>
          </a:p>
          <a:p>
            <a:pPr marL="109537" indent="0" eaLnBrk="1" hangingPunct="1">
              <a:buNone/>
            </a:pPr>
            <a:r>
              <a:rPr lang="en-US" sz="2400" dirty="0"/>
              <a:t>Work towards greens (completed) and blues (in progress).  Get rid of reds (requirement not met)</a:t>
            </a:r>
          </a:p>
          <a:p>
            <a:pPr marL="109537" indent="0" eaLnBrk="1" hangingPunct="1">
              <a:buNone/>
            </a:pPr>
            <a:endParaRPr lang="en-US" dirty="0"/>
          </a:p>
          <a:p>
            <a:pPr marL="109537" indent="0" eaLnBrk="1" hangingPunct="1">
              <a:buNone/>
            </a:pPr>
            <a:r>
              <a:rPr lang="en-US" dirty="0"/>
              <a:t>Check detailed notes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13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Degree Works </a:t>
            </a:r>
            <a:br>
              <a:rPr lang="en-US" dirty="0"/>
            </a:br>
            <a:r>
              <a:rPr lang="en-US" sz="2700" dirty="0"/>
              <a:t>(</a:t>
            </a:r>
            <a:r>
              <a:rPr lang="en-US" sz="2700" dirty="0">
                <a:solidFill>
                  <a:srgbClr val="FF0000"/>
                </a:solidFill>
              </a:rPr>
              <a:t>credits, overall/</a:t>
            </a:r>
            <a:r>
              <a:rPr lang="en-US" sz="2700" dirty="0" err="1">
                <a:solidFill>
                  <a:srgbClr val="FF0000"/>
                </a:solidFill>
              </a:rPr>
              <a:t>gened</a:t>
            </a:r>
            <a:r>
              <a:rPr lang="en-US" sz="2700" dirty="0"/>
              <a:t>, liberal arts, major)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229600" cy="713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2209800"/>
            <a:ext cx="8522783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67" y="3505200"/>
            <a:ext cx="8522783" cy="252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3056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Degree Works </a:t>
            </a:r>
            <a:br>
              <a:rPr lang="en-US" dirty="0"/>
            </a:br>
            <a:r>
              <a:rPr lang="en-US" sz="2700" dirty="0"/>
              <a:t>(credits, GPA/</a:t>
            </a:r>
            <a:r>
              <a:rPr lang="en-US" sz="2700" dirty="0" err="1"/>
              <a:t>gened</a:t>
            </a:r>
            <a:r>
              <a:rPr lang="en-US" sz="2700" dirty="0"/>
              <a:t>, </a:t>
            </a:r>
            <a:r>
              <a:rPr lang="en-US" sz="2700" dirty="0">
                <a:solidFill>
                  <a:srgbClr val="FF0000"/>
                </a:solidFill>
              </a:rPr>
              <a:t>liberal arts</a:t>
            </a:r>
            <a:r>
              <a:rPr lang="en-US" sz="2700" dirty="0"/>
              <a:t>, major)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746053" cy="3159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011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Degree Works </a:t>
            </a:r>
            <a:br>
              <a:rPr lang="en-US" dirty="0"/>
            </a:br>
            <a:r>
              <a:rPr lang="en-US" sz="2700" dirty="0"/>
              <a:t>(credits, GPA/</a:t>
            </a:r>
            <a:r>
              <a:rPr lang="en-US" sz="2700" dirty="0" err="1"/>
              <a:t>gened</a:t>
            </a:r>
            <a:r>
              <a:rPr lang="en-US" sz="2700" dirty="0"/>
              <a:t>, </a:t>
            </a:r>
            <a:r>
              <a:rPr lang="en-US" sz="2700" dirty="0">
                <a:solidFill>
                  <a:schemeClr val="tx1"/>
                </a:solidFill>
              </a:rPr>
              <a:t>liberal arts</a:t>
            </a:r>
            <a:r>
              <a:rPr lang="en-US" sz="2700" dirty="0"/>
              <a:t>, </a:t>
            </a:r>
            <a:r>
              <a:rPr lang="en-US" sz="2700" dirty="0">
                <a:solidFill>
                  <a:srgbClr val="FF0000"/>
                </a:solidFill>
              </a:rPr>
              <a:t>major</a:t>
            </a:r>
            <a:r>
              <a:rPr lang="en-US" sz="27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8610600" cy="264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045947"/>
            <a:ext cx="8797457" cy="703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2133600"/>
            <a:ext cx="8766174" cy="2912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0564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Degree Works </a:t>
            </a:r>
            <a:br>
              <a:rPr lang="en-US" dirty="0"/>
            </a:br>
            <a:r>
              <a:rPr lang="en-US" sz="2700" dirty="0"/>
              <a:t>(</a:t>
            </a:r>
            <a:r>
              <a:rPr lang="en-US" sz="2700" dirty="0">
                <a:solidFill>
                  <a:srgbClr val="FF0000"/>
                </a:solidFill>
              </a:rPr>
              <a:t>miscellaneous---note disclaimer</a:t>
            </a:r>
            <a:r>
              <a:rPr lang="en-US" sz="27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C593D-6430-42DA-AE2D-E0D0870A779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61148"/>
            <a:ext cx="8685581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2782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2227</TotalTime>
  <Words>752</Words>
  <Application>Microsoft Office PowerPoint</Application>
  <PresentationFormat>On-screen Show (4:3)</PresentationFormat>
  <Paragraphs>163</Paragraphs>
  <Slides>24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CTC/MTC 101  Academic Requirements</vt:lpstr>
      <vt:lpstr>Review</vt:lpstr>
      <vt:lpstr>Objectives</vt:lpstr>
      <vt:lpstr>Academic Requirements</vt:lpstr>
      <vt:lpstr>Degree Works</vt:lpstr>
      <vt:lpstr>Degree Works  (credits, overall/gened, liberal arts, major)</vt:lpstr>
      <vt:lpstr>Degree Works  (credits, GPA/gened, liberal arts, major)</vt:lpstr>
      <vt:lpstr>Degree Works  (credits, GPA/gened, liberal arts, major)</vt:lpstr>
      <vt:lpstr>Degree Works  (miscellaneous---note disclaimer)</vt:lpstr>
      <vt:lpstr>Transfer Credit</vt:lpstr>
      <vt:lpstr>Transfer</vt:lpstr>
      <vt:lpstr>Academic Forms-discuss</vt:lpstr>
      <vt:lpstr>Planning your Schedule</vt:lpstr>
      <vt:lpstr>Graduation Requirement Details</vt:lpstr>
      <vt:lpstr>PowerPoint Presentation</vt:lpstr>
      <vt:lpstr>PowerPoint Presentation</vt:lpstr>
      <vt:lpstr>Academic Requirements Part 2</vt:lpstr>
      <vt:lpstr>Accreditation</vt:lpstr>
      <vt:lpstr>Engineering Technology Program Criteria </vt:lpstr>
      <vt:lpstr>Student Outcomes (Description)</vt:lpstr>
      <vt:lpstr>Student Outcomes (1-5)</vt:lpstr>
      <vt:lpstr>Calculating GPA</vt:lpstr>
      <vt:lpstr>GPA Example</vt:lpstr>
      <vt:lpstr>HW Assignment (individual-drop off in Brightspace by Monday 9/15/2025)   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212</cp:revision>
  <dcterms:created xsi:type="dcterms:W3CDTF">2002-10-04T19:39:32Z</dcterms:created>
  <dcterms:modified xsi:type="dcterms:W3CDTF">2025-09-03T17:42:07Z</dcterms:modified>
</cp:coreProperties>
</file>