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notesMasterIdLst>
    <p:notesMasterId r:id="rId16"/>
  </p:notesMasterIdLst>
  <p:sldIdLst>
    <p:sldId id="348" r:id="rId2"/>
    <p:sldId id="383" r:id="rId3"/>
    <p:sldId id="285" r:id="rId4"/>
    <p:sldId id="329" r:id="rId5"/>
    <p:sldId id="382" r:id="rId6"/>
    <p:sldId id="361" r:id="rId7"/>
    <p:sldId id="362" r:id="rId8"/>
    <p:sldId id="365" r:id="rId9"/>
    <p:sldId id="350" r:id="rId10"/>
    <p:sldId id="351" r:id="rId11"/>
    <p:sldId id="355" r:id="rId12"/>
    <p:sldId id="354" r:id="rId13"/>
    <p:sldId id="384" r:id="rId14"/>
    <p:sldId id="38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22" d="100"/>
          <a:sy n="122" d="100"/>
        </p:scale>
        <p:origin x="12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2C2038C-3DED-47D2-9D16-EA525E17C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6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C945E1A-00C1-440A-B7BB-98D27AC60445}" type="slidenum">
              <a:rPr lang="en-US" smtClean="0">
                <a:latin typeface="Arial" charset="0"/>
              </a:rPr>
              <a:pPr/>
              <a:t>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FC6A62A-6E06-40AD-AE8D-DCC17060F0DE}" type="slidenum">
              <a:rPr lang="en-US" smtClean="0">
                <a:latin typeface="Arial" charset="0"/>
              </a:rPr>
              <a:pPr/>
              <a:t>10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DC2096E-69C8-4044-9038-CCC6159F5F72}" type="slidenum">
              <a:rPr lang="en-US" smtClean="0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5452930-BBBC-4097-8BF2-02C27E6A505D}" type="slidenum">
              <a:rPr lang="en-US" smtClean="0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30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3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42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ACB3476-9529-4B29-975A-976B0540CF5F}" type="slidenum">
              <a:rPr lang="en-US" smtClean="0">
                <a:latin typeface="Arial" charset="0"/>
              </a:rPr>
              <a:pPr/>
              <a:t>3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D787EAA-5AE4-4465-A99D-2413AE0B8BEC}" type="slidenum">
              <a:rPr lang="en-US" smtClean="0">
                <a:latin typeface="Arial" charset="0"/>
              </a:rPr>
              <a:pPr/>
              <a:t>4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5FE2E46-EF3D-4827-B8FE-F4068255F0FF}" type="slidenum">
              <a:rPr lang="en-US" smtClean="0">
                <a:latin typeface="Arial" charset="0"/>
              </a:rPr>
              <a:pPr/>
              <a:t>5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D051BF5-41E3-4521-A0EE-1F9AF79DBAE5}" type="slidenum">
              <a:rPr lang="en-US" smtClean="0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FE78E0C-DC3F-4FE9-9AE8-A10A6E1EB910}" type="slidenum">
              <a:rPr lang="en-US" smtClean="0">
                <a:latin typeface="Arial" charset="0"/>
              </a:rPr>
              <a:pPr/>
              <a:t>7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B778983-FF4C-43BA-BD8E-3690AA3AD4D3}" type="slidenum">
              <a:rPr lang="en-US" smtClean="0">
                <a:latin typeface="Arial" charset="0"/>
              </a:rPr>
              <a:pPr/>
              <a:t>8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488DCA4D-9641-4C57-ADB5-755C1E871A30}" type="slidenum">
              <a:rPr lang="en-US" smtClean="0">
                <a:latin typeface="Arial" charset="0"/>
              </a:rPr>
              <a:pPr/>
              <a:t>9</a:t>
            </a:fld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76FE2F-C419-40BD-A762-0EA279F5D5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85E0A9-1F59-41EE-9EB5-DEFF33CB78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3A390-F5FB-4353-8914-194008D798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758A3A-9D0E-48BA-8C03-37C9954955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381E2-DCEA-454C-99A4-F50565D4BF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C4A8B-6770-4299-B51E-3093BA4053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EC1F54-F20F-4F50-B7C6-FEFBDC0795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D80C7-1197-4F60-820F-1AF7BEA4B9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807A899-9E42-495E-9B60-1DE40D60AE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889BF-E55F-41A1-9F05-D1157F4A91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0B8FBA7-369C-4E1A-BF8F-23A4900762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unypoly.edu/sites/default/files/20242025%20Student%20HandbookF5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me.org/about-asme/governance/ethics-in-engineeri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sce.org/career-growth/ethics/code-of-ethics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cs.tamu.edu/case-studies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cu.edu/ethics/focus-areas/more/engineering-ethics/engineering-ethics-case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3600" dirty="0"/>
              <a:t>Tools for Success in the Classroom</a:t>
            </a:r>
          </a:p>
          <a:p>
            <a:pPr eaLnBrk="1" hangingPunct="1">
              <a:buFont typeface="Wingdings 2" pitchFamily="18" charset="2"/>
              <a:buNone/>
            </a:pPr>
            <a:endParaRPr lang="en-US" sz="3600" dirty="0"/>
          </a:p>
          <a:p>
            <a:pPr eaLnBrk="1" hangingPunct="1">
              <a:buFont typeface="Wingdings 2" pitchFamily="18" charset="2"/>
              <a:buNone/>
            </a:pPr>
            <a:r>
              <a:rPr lang="en-US" sz="3600" dirty="0"/>
              <a:t>	Quality Matters (Homework, Drawings Reports)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3600" dirty="0"/>
              <a:t>	Written and Oral Skills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3600" dirty="0"/>
              <a:t>	Teamwork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  <a:p>
            <a:pPr eaLnBrk="1" hangingPunct="1">
              <a:buFont typeface="Wingdings 2" pitchFamily="18" charset="2"/>
              <a:buNone/>
            </a:pPr>
            <a:r>
              <a:rPr lang="en-US" dirty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/>
              <a:t>	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BD2B3-60E4-42CF-ADEC-B4175AF5F748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Ethics and Law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/>
              <a:t>Ethical and legal</a:t>
            </a:r>
          </a:p>
          <a:p>
            <a:pPr eaLnBrk="1" hangingPunct="1">
              <a:buFont typeface="Wingdings 2" pitchFamily="18" charset="2"/>
              <a:buNone/>
            </a:pPr>
            <a:endParaRPr lang="en-US" sz="1800" dirty="0"/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800" dirty="0"/>
              <a:t>Ethical but illegal</a:t>
            </a:r>
          </a:p>
          <a:p>
            <a:pPr lvl="1" eaLnBrk="1" hangingPunct="1"/>
            <a:r>
              <a:rPr lang="en-US" sz="1800" dirty="0"/>
              <a:t>Law not yet changed to reflect new realities</a:t>
            </a:r>
          </a:p>
          <a:p>
            <a:pPr eaLnBrk="1" hangingPunct="1"/>
            <a:endParaRPr lang="en-US" sz="1800" dirty="0"/>
          </a:p>
          <a:p>
            <a:pPr eaLnBrk="1" hangingPunct="1">
              <a:buFont typeface="Wingdings 2" pitchFamily="18" charset="2"/>
              <a:buNone/>
            </a:pPr>
            <a:endParaRPr lang="en-US" sz="1800" dirty="0"/>
          </a:p>
          <a:p>
            <a:pPr eaLnBrk="1" hangingPunct="1"/>
            <a:r>
              <a:rPr lang="en-US" sz="1800" dirty="0"/>
              <a:t>Legal but not ethical</a:t>
            </a:r>
          </a:p>
          <a:p>
            <a:pPr lvl="1" eaLnBrk="1" hangingPunct="1"/>
            <a:r>
              <a:rPr lang="en-US" sz="1800" dirty="0"/>
              <a:t>Law not yet changed to reflect new realities</a:t>
            </a:r>
          </a:p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ABE91-E3D8-4D88-AE8B-3C5FA72264C6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1409700"/>
          </a:xfrm>
        </p:spPr>
        <p:txBody>
          <a:bodyPr/>
          <a:lstStyle/>
          <a:p>
            <a:pPr algn="ctr"/>
            <a:r>
              <a:rPr lang="en-US" dirty="0"/>
              <a:t>SUNY Poly Academic integrity Policy</a:t>
            </a:r>
            <a:br>
              <a:rPr lang="en-US" dirty="0"/>
            </a:br>
            <a:r>
              <a:rPr lang="en-US" sz="2000" dirty="0"/>
              <a:t>and code of conduct</a:t>
            </a:r>
            <a:br>
              <a:rPr lang="en-US" sz="2000" dirty="0"/>
            </a:br>
            <a:br>
              <a:rPr lang="en-US" sz="2000" dirty="0"/>
            </a:br>
            <a:r>
              <a:rPr lang="en-US" sz="1200" dirty="0">
                <a:hlinkClick r:id="rId3"/>
              </a:rPr>
              <a:t>https://sunypoly.edu/sites/default/files/20242025%20Student%20HandbookF5.pdf</a:t>
            </a:r>
            <a:r>
              <a:rPr lang="en-US" sz="1200" dirty="0"/>
              <a:t> </a:t>
            </a:r>
            <a:br>
              <a:rPr lang="en-US" dirty="0"/>
            </a:b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CD0AB-DB5B-4806-8EB3-15C2152CDA05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F1DE3C-C8AD-4882-AE60-4BCE2B7A65ED}"/>
              </a:ext>
            </a:extLst>
          </p:cNvPr>
          <p:cNvSpPr txBox="1"/>
          <p:nvPr/>
        </p:nvSpPr>
        <p:spPr>
          <a:xfrm>
            <a:off x="822960" y="1752600"/>
            <a:ext cx="75780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Academic Integrity Policy---page 51</a:t>
            </a:r>
          </a:p>
          <a:p>
            <a:endParaRPr lang="en-US" dirty="0"/>
          </a:p>
          <a:p>
            <a:r>
              <a:rPr lang="en-US" dirty="0"/>
              <a:t>Includes Faculty and Student Responsibilities</a:t>
            </a:r>
          </a:p>
          <a:p>
            <a:endParaRPr lang="en-US" dirty="0"/>
          </a:p>
          <a:p>
            <a:r>
              <a:rPr lang="en-US" dirty="0"/>
              <a:t>Includes-Prohibited Behavior (such as plagiarism, inappropriate collaboration, dishonesty in exams-papers-reports, falsification of data, copyright violations, and “other offenses”)</a:t>
            </a:r>
          </a:p>
          <a:p>
            <a:endParaRPr lang="en-US" dirty="0"/>
          </a:p>
          <a:p>
            <a:r>
              <a:rPr lang="en-US" dirty="0"/>
              <a:t>Includes procedures on “adjudication of charges”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0584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Codes of Ethics</a:t>
            </a:r>
            <a:br>
              <a:rPr lang="en-US" dirty="0"/>
            </a:br>
            <a:r>
              <a:rPr lang="en-US" dirty="0"/>
              <a:t>Professional Societies</a:t>
            </a:r>
            <a:br>
              <a:rPr lang="en-US" dirty="0"/>
            </a:b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22960" y="1828800"/>
            <a:ext cx="7520940" cy="2851677"/>
          </a:xfrm>
        </p:spPr>
        <p:txBody>
          <a:bodyPr/>
          <a:lstStyle/>
          <a:p>
            <a:pPr eaLnBrk="1" hangingPunct="1"/>
            <a:endParaRPr lang="en-US" dirty="0"/>
          </a:p>
          <a:p>
            <a:pPr marL="0" lvl="1" indent="0" algn="ctr">
              <a:buNone/>
            </a:pPr>
            <a:r>
              <a:rPr lang="en-US" sz="2000" b="1" dirty="0"/>
              <a:t>ASME</a:t>
            </a:r>
            <a:r>
              <a:rPr lang="en-US" sz="1800" b="1" dirty="0"/>
              <a:t> </a:t>
            </a:r>
          </a:p>
          <a:p>
            <a:pPr marL="228600" lvl="2" indent="0">
              <a:buNone/>
            </a:pPr>
            <a:r>
              <a:rPr lang="en-US" sz="1800" dirty="0">
                <a:hlinkClick r:id="rId3"/>
              </a:rPr>
              <a:t>https://www.asme.org/about-asme/governance/ethics-in-engineering</a:t>
            </a:r>
            <a:r>
              <a:rPr lang="en-US" sz="1800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lvl="1" indent="0">
              <a:buNone/>
            </a:pPr>
            <a:endParaRPr lang="en-US" dirty="0"/>
          </a:p>
          <a:p>
            <a:pPr marL="0" lvl="1" indent="0" algn="ctr">
              <a:buNone/>
            </a:pPr>
            <a:r>
              <a:rPr lang="en-US" sz="2400" b="1" dirty="0"/>
              <a:t>ASCE</a:t>
            </a:r>
            <a:r>
              <a:rPr lang="en-US" sz="2000" b="1" dirty="0"/>
              <a:t> </a:t>
            </a:r>
          </a:p>
          <a:p>
            <a:pPr marL="228600" lvl="2" indent="0" algn="ctr">
              <a:buNone/>
            </a:pPr>
            <a:r>
              <a:rPr lang="en-US" sz="2000" dirty="0">
                <a:hlinkClick r:id="rId4"/>
              </a:rPr>
              <a:t>https://www.asce.org/career-growth/ethics/code-of-ethics</a:t>
            </a:r>
            <a:r>
              <a:rPr lang="en-US" sz="2000" dirty="0"/>
              <a:t> 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67917-BCFC-4C60-BE5A-9224982B2632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(Class Discussion)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Have you observed students cheating? (high school or college)</a:t>
            </a:r>
          </a:p>
          <a:p>
            <a:endParaRPr lang="en-US" sz="2000" dirty="0"/>
          </a:p>
          <a:p>
            <a:r>
              <a:rPr lang="en-US" sz="2000" dirty="0"/>
              <a:t>How did they cheat?</a:t>
            </a:r>
          </a:p>
          <a:p>
            <a:endParaRPr lang="en-US" sz="2000" dirty="0"/>
          </a:p>
          <a:p>
            <a:r>
              <a:rPr lang="en-US" sz="2000" dirty="0"/>
              <a:t>Why did they cheat?</a:t>
            </a:r>
          </a:p>
          <a:p>
            <a:endParaRPr lang="en-US" sz="2000" dirty="0"/>
          </a:p>
          <a:p>
            <a:r>
              <a:rPr lang="en-US" sz="2000" dirty="0"/>
              <a:t>What could the instructor have done to prevent the cheating?</a:t>
            </a:r>
          </a:p>
          <a:p>
            <a:endParaRPr lang="en-US" sz="2000" dirty="0"/>
          </a:p>
          <a:p>
            <a:r>
              <a:rPr lang="en-US" sz="2000" dirty="0"/>
              <a:t>What punishments do you think are appropriate for cheating?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75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Assignment (Teams of 2)—</a:t>
            </a:r>
            <a:r>
              <a:rPr lang="en-US" dirty="0">
                <a:highlight>
                  <a:srgbClr val="FFFF00"/>
                </a:highlight>
              </a:rPr>
              <a:t>NOT ASSIGNED Fall 2025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863840" cy="3579849"/>
          </a:xfrm>
        </p:spPr>
        <p:txBody>
          <a:bodyPr/>
          <a:lstStyle/>
          <a:p>
            <a:r>
              <a:rPr lang="en-US" dirty="0"/>
              <a:t>Choose a case study (civil or mechanical) and prepare a .</a:t>
            </a:r>
            <a:r>
              <a:rPr lang="en-US" err="1"/>
              <a:t>ppt</a:t>
            </a:r>
            <a:r>
              <a:rPr lang="en-US"/>
              <a:t> presentation</a:t>
            </a:r>
            <a:endParaRPr lang="en-US" dirty="0"/>
          </a:p>
          <a:p>
            <a:r>
              <a:rPr lang="en-US" dirty="0"/>
              <a:t>Include:</a:t>
            </a:r>
          </a:p>
          <a:p>
            <a:endParaRPr lang="en-US" dirty="0"/>
          </a:p>
          <a:p>
            <a:pPr lvl="1"/>
            <a:r>
              <a:rPr lang="en-US" dirty="0"/>
              <a:t>Background information</a:t>
            </a:r>
          </a:p>
          <a:p>
            <a:pPr lvl="1"/>
            <a:r>
              <a:rPr lang="en-US" dirty="0"/>
              <a:t>Questions and your answers</a:t>
            </a:r>
          </a:p>
          <a:p>
            <a:pPr lvl="1"/>
            <a:r>
              <a:rPr lang="en-US" dirty="0"/>
              <a:t>Discussion of your answers versus the answers provided on the website</a:t>
            </a:r>
          </a:p>
          <a:p>
            <a:pPr lvl="1"/>
            <a:r>
              <a:rPr lang="en-US" dirty="0"/>
              <a:t>References (you can also search for others): </a:t>
            </a:r>
          </a:p>
          <a:p>
            <a:pPr lvl="2"/>
            <a:r>
              <a:rPr lang="en-US" sz="1100" dirty="0">
                <a:hlinkClick r:id="rId3"/>
              </a:rPr>
              <a:t>https://ethics.tamu.edu/case-studies/</a:t>
            </a:r>
            <a:r>
              <a:rPr lang="en-US" sz="1100" dirty="0"/>
              <a:t> </a:t>
            </a:r>
          </a:p>
          <a:p>
            <a:pPr lvl="2"/>
            <a:r>
              <a:rPr lang="en-US" sz="1100" dirty="0">
                <a:hlinkClick r:id="rId4"/>
              </a:rPr>
              <a:t>https://www.scu.edu/ethics/focus-areas/more/engineering-ethics/engineering-ethics-cases/</a:t>
            </a:r>
            <a:r>
              <a:rPr lang="en-US" sz="1100" dirty="0"/>
              <a:t>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2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Is an action (or inaction) right or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660" y="1617074"/>
            <a:ext cx="6734540" cy="4644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6534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Objectives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/>
              <a:t>Understand the meaning of two ethical theories (utilitarianism and duty/rights)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Understand the SUNY Poly code of ethics as it relates to your actions as a student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Know where to find the ASCE and ASME code of ethics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3C7B2-8D5A-4951-986D-15EC7AD7217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>
                <a:solidFill>
                  <a:srgbClr val="7B9899"/>
                </a:solidFill>
              </a:rPr>
              <a:t>Ethics and Morals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/>
              <a:t>Science:  understanding the world</a:t>
            </a:r>
          </a:p>
          <a:p>
            <a:pPr eaLnBrk="1" hangingPunct="1"/>
            <a:endParaRPr lang="en-US" sz="2400" dirty="0"/>
          </a:p>
          <a:p>
            <a:pPr marL="0" indent="0" eaLnBrk="1" hangingPunct="1">
              <a:buNone/>
            </a:pPr>
            <a:endParaRPr lang="en-US" sz="2400" dirty="0"/>
          </a:p>
          <a:p>
            <a:pPr eaLnBrk="1" hangingPunct="1"/>
            <a:r>
              <a:rPr lang="en-US" sz="2400" dirty="0"/>
              <a:t>Engineering:  changing the world</a:t>
            </a: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25390-662A-4185-B173-0369DBE08F7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1"/>
          <p:cNvSpPr>
            <a:spLocks noGrp="1"/>
          </p:cNvSpPr>
          <p:nvPr/>
        </p:nvSpPr>
        <p:spPr bwMode="auto">
          <a:xfrm>
            <a:off x="457200" y="1166019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Personal Ethics Discussion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Where does your ethical “structure” come from?</a:t>
            </a:r>
          </a:p>
          <a:p>
            <a:endParaRPr lang="en-US" sz="2800" dirty="0"/>
          </a:p>
          <a:p>
            <a:r>
              <a:rPr lang="en-US" sz="2800" dirty="0"/>
              <a:t>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6C2AC-930F-4096-B9ED-25FBA28C79C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Utilitarianism </a:t>
            </a:r>
            <a:r>
              <a:rPr lang="en-US" sz="2400" dirty="0"/>
              <a:t>(John Stuart Mill)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Actions are good if they serve to maximize human well-being</a:t>
            </a:r>
          </a:p>
          <a:p>
            <a:endParaRPr lang="en-US" sz="1800" dirty="0"/>
          </a:p>
          <a:p>
            <a:r>
              <a:rPr lang="en-US" sz="1800" dirty="0"/>
              <a:t>Focus is on maximizing the well-being of society as a whole (even though individuals can be negatively impacted)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/>
              <a:t>Negatives:</a:t>
            </a:r>
          </a:p>
          <a:p>
            <a:pPr lvl="1"/>
            <a:r>
              <a:rPr lang="en-US" sz="1800" dirty="0"/>
              <a:t>No emphasis on individuals</a:t>
            </a:r>
          </a:p>
          <a:p>
            <a:pPr lvl="1"/>
            <a:r>
              <a:rPr lang="en-US" sz="1800" dirty="0"/>
              <a:t>Must know what leads to the ‘greater good”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C2A98-C6CE-4FFA-9395-15366647C0B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Utilitarianism-Two Types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Act</a:t>
            </a:r>
          </a:p>
          <a:p>
            <a:pPr lvl="1"/>
            <a:r>
              <a:rPr lang="en-US" sz="2000" dirty="0"/>
              <a:t>Individual actions</a:t>
            </a:r>
          </a:p>
          <a:p>
            <a:pPr lvl="1"/>
            <a:r>
              <a:rPr lang="en-US" sz="2000" dirty="0"/>
              <a:t>Rules can be broken if it leads to the most good</a:t>
            </a:r>
          </a:p>
          <a:p>
            <a:endParaRPr lang="en-US" sz="2000" dirty="0"/>
          </a:p>
          <a:p>
            <a:pPr>
              <a:buFont typeface="Wingdings 2" pitchFamily="18" charset="2"/>
              <a:buNone/>
            </a:pPr>
            <a:endParaRPr lang="en-US" sz="2000" dirty="0"/>
          </a:p>
          <a:p>
            <a:r>
              <a:rPr lang="en-US" sz="2000" dirty="0"/>
              <a:t>Rule</a:t>
            </a:r>
          </a:p>
          <a:p>
            <a:pPr lvl="1"/>
            <a:r>
              <a:rPr lang="en-US" sz="2000" dirty="0"/>
              <a:t>Moral rules are important</a:t>
            </a:r>
          </a:p>
          <a:p>
            <a:pPr lvl="1"/>
            <a:r>
              <a:rPr lang="en-US" sz="2000" dirty="0"/>
              <a:t>Adhering to the rules ultimately leads to the most good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43A1D9-7F5E-4B68-89EF-85954151C48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Ethics </a:t>
            </a:r>
            <a:r>
              <a:rPr lang="en-US" sz="2000" dirty="0"/>
              <a:t>(Immanuel Kant)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Actions are good when they respect the rights of individuals</a:t>
            </a:r>
          </a:p>
          <a:p>
            <a:pPr lvl="1"/>
            <a:r>
              <a:rPr lang="en-US" sz="2000" dirty="0"/>
              <a:t>List of duties that respect individuals</a:t>
            </a:r>
          </a:p>
          <a:p>
            <a:pPr lvl="1"/>
            <a:r>
              <a:rPr lang="en-US" sz="2000" dirty="0"/>
              <a:t>Individuals have fundamental rights that others have a duty to respect</a:t>
            </a:r>
          </a:p>
          <a:p>
            <a:pPr lvl="1"/>
            <a:endParaRPr lang="en-US" sz="2000" dirty="0"/>
          </a:p>
          <a:p>
            <a:r>
              <a:rPr lang="en-US" sz="2000" dirty="0"/>
              <a:t>Negatives</a:t>
            </a:r>
          </a:p>
          <a:p>
            <a:pPr lvl="1"/>
            <a:r>
              <a:rPr lang="en-US" sz="2000" dirty="0"/>
              <a:t>How do you resolve individual versus group conflicts?</a:t>
            </a:r>
          </a:p>
          <a:p>
            <a:pPr lvl="1"/>
            <a:r>
              <a:rPr lang="en-US" sz="2000" dirty="0"/>
              <a:t>Doesn’t account for overall good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ECB5F-6205-43B2-9B77-A25F1EC6E07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Business &amp; Personal Ethics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/>
              <a:t>Business—Choices on an organizational level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Personal—Choices on an individual level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Is there overlap????</a:t>
            </a:r>
          </a:p>
          <a:p>
            <a:pPr eaLnBrk="1" hangingPunct="1"/>
            <a:r>
              <a:rPr lang="en-US" sz="2000" dirty="0"/>
              <a:t>Should there be overlap???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F1147-754E-456E-98F2-911024F93415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2963</TotalTime>
  <Words>563</Words>
  <Application>Microsoft Office PowerPoint</Application>
  <PresentationFormat>On-screen Show (4:3)</PresentationFormat>
  <Paragraphs>137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Franklin Gothic Book</vt:lpstr>
      <vt:lpstr>Franklin Gothic Medium</vt:lpstr>
      <vt:lpstr>Tahoma</vt:lpstr>
      <vt:lpstr>Tunga</vt:lpstr>
      <vt:lpstr>Wingdings</vt:lpstr>
      <vt:lpstr>Wingdings 2</vt:lpstr>
      <vt:lpstr>Wingdings 3</vt:lpstr>
      <vt:lpstr>Angles</vt:lpstr>
      <vt:lpstr>Review</vt:lpstr>
      <vt:lpstr>Ethics</vt:lpstr>
      <vt:lpstr>Objectives</vt:lpstr>
      <vt:lpstr>Ethics and Morals</vt:lpstr>
      <vt:lpstr>Personal Ethics Discussion</vt:lpstr>
      <vt:lpstr>Utilitarianism (John Stuart Mill)</vt:lpstr>
      <vt:lpstr>Utilitarianism-Two Types</vt:lpstr>
      <vt:lpstr>Duty Ethics (Immanuel Kant)</vt:lpstr>
      <vt:lpstr>Business &amp; Personal Ethics</vt:lpstr>
      <vt:lpstr>Ethics and Law</vt:lpstr>
      <vt:lpstr>SUNY Poly Academic integrity Policy and code of conduct  https://sunypoly.edu/sites/default/files/20242025%20Student%20HandbookF5.pdf  </vt:lpstr>
      <vt:lpstr> Codes of Ethics Professional Societies </vt:lpstr>
      <vt:lpstr>Ethics (Class Discussion)</vt:lpstr>
      <vt:lpstr>Ethics Assignment (Teams of 2)—NOT ASSIGNED Fall 2025 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183</cp:revision>
  <dcterms:created xsi:type="dcterms:W3CDTF">2002-10-04T19:39:32Z</dcterms:created>
  <dcterms:modified xsi:type="dcterms:W3CDTF">2025-10-07T15:34:57Z</dcterms:modified>
</cp:coreProperties>
</file>