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9"/>
  </p:notesMasterIdLst>
  <p:handoutMasterIdLst>
    <p:handoutMasterId r:id="rId20"/>
  </p:handoutMasterIdLst>
  <p:sldIdLst>
    <p:sldId id="299" r:id="rId2"/>
    <p:sldId id="285" r:id="rId3"/>
    <p:sldId id="307" r:id="rId4"/>
    <p:sldId id="345" r:id="rId5"/>
    <p:sldId id="297" r:id="rId6"/>
    <p:sldId id="346" r:id="rId7"/>
    <p:sldId id="347" r:id="rId8"/>
    <p:sldId id="348" r:id="rId9"/>
    <p:sldId id="349" r:id="rId10"/>
    <p:sldId id="350" r:id="rId11"/>
    <p:sldId id="341" r:id="rId12"/>
    <p:sldId id="351" r:id="rId13"/>
    <p:sldId id="342" r:id="rId14"/>
    <p:sldId id="344" r:id="rId15"/>
    <p:sldId id="324" r:id="rId16"/>
    <p:sldId id="352" r:id="rId17"/>
    <p:sldId id="308"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8" autoAdjust="0"/>
    <p:restoredTop sz="93344" autoAdjust="0"/>
  </p:normalViewPr>
  <p:slideViewPr>
    <p:cSldViewPr>
      <p:cViewPr varScale="1">
        <p:scale>
          <a:sx n="21" d="100"/>
          <a:sy n="21" d="100"/>
        </p:scale>
        <p:origin x="48" y="13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98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198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98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BE7BA68-58C8-4FF8-A481-CCBED689F2FD}" type="slidenum">
              <a:rPr lang="en-US"/>
              <a:pPr>
                <a:defRPr/>
              </a:pPr>
              <a:t>‹#›</a:t>
            </a:fld>
            <a:endParaRPr lang="en-US"/>
          </a:p>
        </p:txBody>
      </p:sp>
    </p:spTree>
    <p:extLst>
      <p:ext uri="{BB962C8B-B14F-4D97-AF65-F5344CB8AC3E}">
        <p14:creationId xmlns:p14="http://schemas.microsoft.com/office/powerpoint/2010/main" val="127244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0A456D9-0061-4C8A-8889-F77FAF2A99F2}" type="slidenum">
              <a:rPr lang="en-US"/>
              <a:pPr>
                <a:defRPr/>
              </a:pPr>
              <a:t>‹#›</a:t>
            </a:fld>
            <a:endParaRPr lang="en-US"/>
          </a:p>
        </p:txBody>
      </p:sp>
    </p:spTree>
    <p:extLst>
      <p:ext uri="{BB962C8B-B14F-4D97-AF65-F5344CB8AC3E}">
        <p14:creationId xmlns:p14="http://schemas.microsoft.com/office/powerpoint/2010/main" val="3114506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a:p>
        </p:txBody>
      </p:sp>
      <p:sp>
        <p:nvSpPr>
          <p:cNvPr id="26628" name="Slide Number Placeholder 3"/>
          <p:cNvSpPr>
            <a:spLocks noGrp="1"/>
          </p:cNvSpPr>
          <p:nvPr>
            <p:ph type="sldNum" sz="quarter" idx="5"/>
          </p:nvPr>
        </p:nvSpPr>
        <p:spPr>
          <a:noFill/>
        </p:spPr>
        <p:txBody>
          <a:bodyPr/>
          <a:lstStyle/>
          <a:p>
            <a:fld id="{CACA6A3B-84CD-476C-A16A-3160EA930B7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10</a:t>
            </a:fld>
            <a:endParaRPr lang="en-US"/>
          </a:p>
        </p:txBody>
      </p:sp>
    </p:spTree>
    <p:extLst>
      <p:ext uri="{BB962C8B-B14F-4D97-AF65-F5344CB8AC3E}">
        <p14:creationId xmlns:p14="http://schemas.microsoft.com/office/powerpoint/2010/main" val="130854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11</a:t>
            </a:fld>
            <a:endParaRPr lang="en-US"/>
          </a:p>
        </p:txBody>
      </p:sp>
    </p:spTree>
    <p:extLst>
      <p:ext uri="{BB962C8B-B14F-4D97-AF65-F5344CB8AC3E}">
        <p14:creationId xmlns:p14="http://schemas.microsoft.com/office/powerpoint/2010/main" val="2457700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13</a:t>
            </a:fld>
            <a:endParaRPr lang="en-US"/>
          </a:p>
        </p:txBody>
      </p:sp>
    </p:spTree>
    <p:extLst>
      <p:ext uri="{BB962C8B-B14F-4D97-AF65-F5344CB8AC3E}">
        <p14:creationId xmlns:p14="http://schemas.microsoft.com/office/powerpoint/2010/main" val="169559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14</a:t>
            </a:fld>
            <a:endParaRPr lang="en-US"/>
          </a:p>
        </p:txBody>
      </p:sp>
    </p:spTree>
    <p:extLst>
      <p:ext uri="{BB962C8B-B14F-4D97-AF65-F5344CB8AC3E}">
        <p14:creationId xmlns:p14="http://schemas.microsoft.com/office/powerpoint/2010/main" val="574023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a:p>
        </p:txBody>
      </p:sp>
      <p:sp>
        <p:nvSpPr>
          <p:cNvPr id="40964" name="Slide Number Placeholder 3"/>
          <p:cNvSpPr>
            <a:spLocks noGrp="1"/>
          </p:cNvSpPr>
          <p:nvPr>
            <p:ph type="sldNum" sz="quarter" idx="5"/>
          </p:nvPr>
        </p:nvSpPr>
        <p:spPr>
          <a:noFill/>
        </p:spPr>
        <p:txBody>
          <a:bodyPr/>
          <a:lstStyle/>
          <a:p>
            <a:fld id="{64D930AA-D64B-43D3-B36A-B0E1F121B547}"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a:p>
        </p:txBody>
      </p:sp>
      <p:sp>
        <p:nvSpPr>
          <p:cNvPr id="41988" name="Slide Number Placeholder 3"/>
          <p:cNvSpPr>
            <a:spLocks noGrp="1"/>
          </p:cNvSpPr>
          <p:nvPr>
            <p:ph type="sldNum" sz="quarter" idx="5"/>
          </p:nvPr>
        </p:nvSpPr>
        <p:spPr>
          <a:noFill/>
        </p:spPr>
        <p:txBody>
          <a:bodyPr/>
          <a:lstStyle/>
          <a:p>
            <a:fld id="{9874DB40-9321-4BCB-8A2F-68506753C452}"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a:p>
        </p:txBody>
      </p:sp>
      <p:sp>
        <p:nvSpPr>
          <p:cNvPr id="27652" name="Slide Number Placeholder 3"/>
          <p:cNvSpPr>
            <a:spLocks noGrp="1"/>
          </p:cNvSpPr>
          <p:nvPr>
            <p:ph type="sldNum" sz="quarter" idx="5"/>
          </p:nvPr>
        </p:nvSpPr>
        <p:spPr>
          <a:noFill/>
        </p:spPr>
        <p:txBody>
          <a:bodyPr/>
          <a:lstStyle/>
          <a:p>
            <a:fld id="{2CAF6A83-1BBF-40DB-8B26-3A298E4AD16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p>
        </p:txBody>
      </p:sp>
      <p:sp>
        <p:nvSpPr>
          <p:cNvPr id="29700" name="Slide Number Placeholder 3"/>
          <p:cNvSpPr>
            <a:spLocks noGrp="1"/>
          </p:cNvSpPr>
          <p:nvPr>
            <p:ph type="sldNum" sz="quarter" idx="5"/>
          </p:nvPr>
        </p:nvSpPr>
        <p:spPr>
          <a:noFill/>
        </p:spPr>
        <p:txBody>
          <a:bodyPr/>
          <a:lstStyle/>
          <a:p>
            <a:fld id="{06F5C7CD-3499-4EB6-9928-80DD778EA2C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4</a:t>
            </a:fld>
            <a:endParaRPr lang="en-US"/>
          </a:p>
        </p:txBody>
      </p:sp>
    </p:spTree>
    <p:extLst>
      <p:ext uri="{BB962C8B-B14F-4D97-AF65-F5344CB8AC3E}">
        <p14:creationId xmlns:p14="http://schemas.microsoft.com/office/powerpoint/2010/main" val="135025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a:p>
        </p:txBody>
      </p:sp>
      <p:sp>
        <p:nvSpPr>
          <p:cNvPr id="28676" name="Slide Number Placeholder 3"/>
          <p:cNvSpPr>
            <a:spLocks noGrp="1"/>
          </p:cNvSpPr>
          <p:nvPr>
            <p:ph type="sldNum" sz="quarter" idx="5"/>
          </p:nvPr>
        </p:nvSpPr>
        <p:spPr>
          <a:noFill/>
        </p:spPr>
        <p:txBody>
          <a:bodyPr/>
          <a:lstStyle/>
          <a:p>
            <a:fld id="{68FD4F71-A626-4A7C-A29C-19642025F47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6</a:t>
            </a:fld>
            <a:endParaRPr lang="en-US"/>
          </a:p>
        </p:txBody>
      </p:sp>
    </p:spTree>
    <p:extLst>
      <p:ext uri="{BB962C8B-B14F-4D97-AF65-F5344CB8AC3E}">
        <p14:creationId xmlns:p14="http://schemas.microsoft.com/office/powerpoint/2010/main" val="56031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7</a:t>
            </a:fld>
            <a:endParaRPr lang="en-US"/>
          </a:p>
        </p:txBody>
      </p:sp>
    </p:spTree>
    <p:extLst>
      <p:ext uri="{BB962C8B-B14F-4D97-AF65-F5344CB8AC3E}">
        <p14:creationId xmlns:p14="http://schemas.microsoft.com/office/powerpoint/2010/main" val="143619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8</a:t>
            </a:fld>
            <a:endParaRPr lang="en-US"/>
          </a:p>
        </p:txBody>
      </p:sp>
    </p:spTree>
    <p:extLst>
      <p:ext uri="{BB962C8B-B14F-4D97-AF65-F5344CB8AC3E}">
        <p14:creationId xmlns:p14="http://schemas.microsoft.com/office/powerpoint/2010/main" val="392403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0A456D9-0061-4C8A-8889-F77FAF2A99F2}" type="slidenum">
              <a:rPr lang="en-US" smtClean="0"/>
              <a:pPr>
                <a:defRPr/>
              </a:pPr>
              <a:t>9</a:t>
            </a:fld>
            <a:endParaRPr lang="en-US"/>
          </a:p>
        </p:txBody>
      </p:sp>
    </p:spTree>
    <p:extLst>
      <p:ext uri="{BB962C8B-B14F-4D97-AF65-F5344CB8AC3E}">
        <p14:creationId xmlns:p14="http://schemas.microsoft.com/office/powerpoint/2010/main" val="423913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C7234DC0-5E76-41F3-8F1C-29C644D234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B3B9D47-8AAF-4487-843A-AC6A6E0319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87C0B0D-56A8-4277-A239-FE8728F02E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F9C593D-6430-42DA-AE2D-E0D0870A77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6F55880-2073-49AD-8699-60BE52937A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7FCADFC4-D5BD-4B8A-8660-29F9B9DB265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22E109B-4D31-4EBE-930C-D5C2F05EED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E027F314-25D7-4E0E-8EA5-11752CD67C2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F5BAED3-C125-46C0-8952-C9A6ECD19E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60EDB6A-D812-45BB-8F66-876FE91CEC8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DBDF5D35-9361-4E75-AFFF-AC2E95FA60A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8A73462-83E1-41A5-8F7F-E819C17607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1" r:id="rId1"/>
    <p:sldLayoutId id="2147483887" r:id="rId2"/>
    <p:sldLayoutId id="2147483892" r:id="rId3"/>
    <p:sldLayoutId id="2147483893" r:id="rId4"/>
    <p:sldLayoutId id="2147483894" r:id="rId5"/>
    <p:sldLayoutId id="2147483895" r:id="rId6"/>
    <p:sldLayoutId id="2147483888" r:id="rId7"/>
    <p:sldLayoutId id="2147483896" r:id="rId8"/>
    <p:sldLayoutId id="2147483897" r:id="rId9"/>
    <p:sldLayoutId id="2147483889" r:id="rId10"/>
    <p:sldLayoutId id="2147483890"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sunypoly.edu/academics/cgam.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eople.sunypoly.edu/~bara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Skara_Bra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p:txBody>
          <a:bodyPr/>
          <a:lstStyle/>
          <a:p>
            <a:r>
              <a:rPr lang="en-US"/>
              <a:t> </a:t>
            </a:r>
            <a:endParaRPr lang="en-US" dirty="0"/>
          </a:p>
        </p:txBody>
      </p:sp>
      <p:sp>
        <p:nvSpPr>
          <p:cNvPr id="9220" name="Rectangle 11"/>
          <p:cNvSpPr>
            <a:spLocks noGrp="1" noChangeArrowheads="1"/>
          </p:cNvSpPr>
          <p:nvPr>
            <p:ph type="sldNum" sz="quarter" idx="12"/>
          </p:nvPr>
        </p:nvSpPr>
        <p:spPr/>
        <p:txBody>
          <a:bodyPr/>
          <a:lstStyle/>
          <a:p>
            <a:fld id="{C7AC64BA-E1FD-4965-89C9-AD347DE411AD}" type="slidenum">
              <a:rPr lang="en-US" smtClean="0"/>
              <a:pPr/>
              <a:t>1</a:t>
            </a:fld>
            <a:endParaRPr lang="en-US"/>
          </a:p>
        </p:txBody>
      </p:sp>
      <p:pic>
        <p:nvPicPr>
          <p:cNvPr id="1026" name="Picture 2" descr="Yellow hard hat and yellow le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12420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ngineering drawing with a clamp and engineering pencil on 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135443"/>
            <a:ext cx="32766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1378" name="AutoShape 2"/>
          <p:cNvSpPr>
            <a:spLocks noGrp="1" noChangeArrowheads="1"/>
          </p:cNvSpPr>
          <p:nvPr>
            <p:ph type="ctrTitle"/>
          </p:nvPr>
        </p:nvSpPr>
        <p:spPr>
          <a:xfrm>
            <a:off x="823913" y="706793"/>
            <a:ext cx="7772400" cy="1829761"/>
          </a:xfrm>
        </p:spPr>
        <p:txBody>
          <a:bodyPr>
            <a:normAutofit fontScale="90000"/>
          </a:bodyPr>
          <a:lstStyle/>
          <a:p>
            <a:r>
              <a:rPr lang="en-US"/>
              <a:t>CTC/MTC 101 Introduction to Engineering Technology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109537" indent="0">
              <a:buNone/>
            </a:pPr>
            <a:r>
              <a:rPr lang="en-US" dirty="0"/>
              <a:t>Enjoy:</a:t>
            </a:r>
          </a:p>
          <a:p>
            <a:r>
              <a:rPr lang="en-US" sz="2400" dirty="0"/>
              <a:t>Working with computers, equipment, machinery</a:t>
            </a:r>
          </a:p>
          <a:p>
            <a:r>
              <a:rPr lang="en-US" sz="2400" dirty="0"/>
              <a:t>Working with data</a:t>
            </a:r>
          </a:p>
          <a:p>
            <a:r>
              <a:rPr lang="en-US" sz="2400" dirty="0"/>
              <a:t>Math and science</a:t>
            </a:r>
          </a:p>
          <a:p>
            <a:r>
              <a:rPr lang="en-US" sz="2400" dirty="0"/>
              <a:t>Problem solving</a:t>
            </a:r>
          </a:p>
          <a:p>
            <a:r>
              <a:rPr lang="en-US" sz="2400" dirty="0"/>
              <a:t>Working with teams to achieve a common goal</a:t>
            </a:r>
          </a:p>
          <a:p>
            <a:r>
              <a:rPr lang="en-US" sz="2400" dirty="0"/>
              <a:t>Communicating with others</a:t>
            </a:r>
          </a:p>
        </p:txBody>
      </p:sp>
      <p:sp>
        <p:nvSpPr>
          <p:cNvPr id="3" name="Title 2"/>
          <p:cNvSpPr>
            <a:spLocks noGrp="1"/>
          </p:cNvSpPr>
          <p:nvPr>
            <p:ph type="title"/>
          </p:nvPr>
        </p:nvSpPr>
        <p:spPr/>
        <p:txBody>
          <a:bodyPr/>
          <a:lstStyle/>
          <a:p>
            <a:r>
              <a:rPr lang="en-US" dirty="0"/>
              <a:t>Important Qualities</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10</a:t>
            </a:fld>
            <a:endParaRPr lang="en-US"/>
          </a:p>
        </p:txBody>
      </p:sp>
    </p:spTree>
    <p:extLst>
      <p:ext uri="{BB962C8B-B14F-4D97-AF65-F5344CB8AC3E}">
        <p14:creationId xmlns:p14="http://schemas.microsoft.com/office/powerpoint/2010/main" val="297550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593703657"/>
              </p:ext>
            </p:extLst>
          </p:nvPr>
        </p:nvGraphicFramePr>
        <p:xfrm>
          <a:off x="381000" y="1676400"/>
          <a:ext cx="8229600" cy="3952467"/>
        </p:xfrm>
        <a:graphic>
          <a:graphicData uri="http://schemas.openxmlformats.org/drawingml/2006/table">
            <a:tbl>
              <a:tblPr firstRow="1" bandRow="1">
                <a:tableStyleId>{3B4B98B0-60AC-42C2-AFA5-B58CD77FA1E5}</a:tableStyleId>
              </a:tblPr>
              <a:tblGrid>
                <a:gridCol w="4381995">
                  <a:extLst>
                    <a:ext uri="{9D8B030D-6E8A-4147-A177-3AD203B41FA5}">
                      <a16:colId xmlns:a16="http://schemas.microsoft.com/office/drawing/2014/main" val="20000"/>
                    </a:ext>
                  </a:extLst>
                </a:gridCol>
                <a:gridCol w="3847605">
                  <a:extLst>
                    <a:ext uri="{9D8B030D-6E8A-4147-A177-3AD203B41FA5}">
                      <a16:colId xmlns:a16="http://schemas.microsoft.com/office/drawing/2014/main" val="20001"/>
                    </a:ext>
                  </a:extLst>
                </a:gridCol>
              </a:tblGrid>
              <a:tr h="657089">
                <a:tc>
                  <a:txBody>
                    <a:bodyPr/>
                    <a:lstStyle/>
                    <a:p>
                      <a:pPr algn="ctr"/>
                      <a:r>
                        <a:rPr lang="en-US" dirty="0"/>
                        <a:t>Engineering Technology</a:t>
                      </a:r>
                    </a:p>
                  </a:txBody>
                  <a:tcPr/>
                </a:tc>
                <a:tc>
                  <a:txBody>
                    <a:bodyPr/>
                    <a:lstStyle/>
                    <a:p>
                      <a:pPr algn="ctr"/>
                      <a:r>
                        <a:rPr lang="en-US" dirty="0"/>
                        <a:t>Engineering</a:t>
                      </a:r>
                    </a:p>
                  </a:txBody>
                  <a:tcPr/>
                </a:tc>
                <a:extLst>
                  <a:ext uri="{0D108BD9-81ED-4DB2-BD59-A6C34878D82A}">
                    <a16:rowId xmlns:a16="http://schemas.microsoft.com/office/drawing/2014/main" val="10000"/>
                  </a:ext>
                </a:extLst>
              </a:tr>
              <a:tr h="657089">
                <a:tc>
                  <a:txBody>
                    <a:bodyPr/>
                    <a:lstStyle/>
                    <a:p>
                      <a:r>
                        <a:rPr lang="en-US" dirty="0"/>
                        <a:t>Practical </a:t>
                      </a:r>
                    </a:p>
                  </a:txBody>
                  <a:tcPr/>
                </a:tc>
                <a:tc>
                  <a:txBody>
                    <a:bodyPr/>
                    <a:lstStyle/>
                    <a:p>
                      <a:r>
                        <a:rPr lang="en-US" dirty="0"/>
                        <a:t>Theoretical   </a:t>
                      </a:r>
                    </a:p>
                  </a:txBody>
                  <a:tcPr/>
                </a:tc>
                <a:extLst>
                  <a:ext uri="{0D108BD9-81ED-4DB2-BD59-A6C34878D82A}">
                    <a16:rowId xmlns:a16="http://schemas.microsoft.com/office/drawing/2014/main" val="10001"/>
                  </a:ext>
                </a:extLst>
              </a:tr>
              <a:tr h="667022">
                <a:tc>
                  <a:txBody>
                    <a:bodyPr/>
                    <a:lstStyle/>
                    <a:p>
                      <a:r>
                        <a:rPr lang="en-US" dirty="0"/>
                        <a:t>Hands-on</a:t>
                      </a:r>
                    </a:p>
                  </a:txBody>
                  <a:tcPr/>
                </a:tc>
                <a:tc>
                  <a:txBody>
                    <a:bodyPr/>
                    <a:lstStyle/>
                    <a:p>
                      <a:r>
                        <a:rPr lang="en-US" dirty="0"/>
                        <a:t>Analytical</a:t>
                      </a:r>
                    </a:p>
                  </a:txBody>
                  <a:tcPr/>
                </a:tc>
                <a:extLst>
                  <a:ext uri="{0D108BD9-81ED-4DB2-BD59-A6C34878D82A}">
                    <a16:rowId xmlns:a16="http://schemas.microsoft.com/office/drawing/2014/main" val="10002"/>
                  </a:ext>
                </a:extLst>
              </a:tr>
              <a:tr h="657089">
                <a:tc>
                  <a:txBody>
                    <a:bodyPr/>
                    <a:lstStyle/>
                    <a:p>
                      <a:r>
                        <a:rPr lang="en-US" dirty="0"/>
                        <a:t>Application of Current Technology</a:t>
                      </a:r>
                    </a:p>
                  </a:txBody>
                  <a:tcPr/>
                </a:tc>
                <a:tc>
                  <a:txBody>
                    <a:bodyPr/>
                    <a:lstStyle/>
                    <a:p>
                      <a:r>
                        <a:rPr lang="en-US" dirty="0"/>
                        <a:t>Development of New Technology</a:t>
                      </a:r>
                    </a:p>
                  </a:txBody>
                  <a:tcPr/>
                </a:tc>
                <a:extLst>
                  <a:ext uri="{0D108BD9-81ED-4DB2-BD59-A6C34878D82A}">
                    <a16:rowId xmlns:a16="http://schemas.microsoft.com/office/drawing/2014/main" val="10003"/>
                  </a:ext>
                </a:extLst>
              </a:tr>
              <a:tr h="657089">
                <a:tc>
                  <a:txBody>
                    <a:bodyPr/>
                    <a:lstStyle/>
                    <a:p>
                      <a:r>
                        <a:rPr lang="en-US" dirty="0"/>
                        <a:t>Faculty with Industrial Experience</a:t>
                      </a:r>
                    </a:p>
                  </a:txBody>
                  <a:tcPr/>
                </a:tc>
                <a:tc>
                  <a:txBody>
                    <a:bodyPr/>
                    <a:lstStyle/>
                    <a:p>
                      <a:r>
                        <a:rPr lang="en-US" dirty="0"/>
                        <a:t>Faculty</a:t>
                      </a:r>
                      <a:r>
                        <a:rPr lang="en-US" baseline="0" dirty="0"/>
                        <a:t> with an Academic Background</a:t>
                      </a:r>
                      <a:endParaRPr lang="en-US" dirty="0"/>
                    </a:p>
                  </a:txBody>
                  <a:tcPr/>
                </a:tc>
                <a:extLst>
                  <a:ext uri="{0D108BD9-81ED-4DB2-BD59-A6C34878D82A}">
                    <a16:rowId xmlns:a16="http://schemas.microsoft.com/office/drawing/2014/main" val="10004"/>
                  </a:ext>
                </a:extLst>
              </a:tr>
              <a:tr h="657089">
                <a:tc>
                  <a:txBody>
                    <a:bodyPr/>
                    <a:lstStyle/>
                    <a:p>
                      <a:r>
                        <a:rPr lang="en-US" dirty="0"/>
                        <a:t>Math (3</a:t>
                      </a:r>
                      <a:r>
                        <a:rPr lang="en-US" baseline="0" dirty="0"/>
                        <a:t> courses)</a:t>
                      </a:r>
                      <a:endParaRPr lang="en-US" dirty="0"/>
                    </a:p>
                  </a:txBody>
                  <a:tcPr/>
                </a:tc>
                <a:tc>
                  <a:txBody>
                    <a:bodyPr/>
                    <a:lstStyle/>
                    <a:p>
                      <a:r>
                        <a:rPr lang="en-US" dirty="0"/>
                        <a:t>Math (5 or more courses)</a:t>
                      </a: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p:txBody>
          <a:bodyPr>
            <a:normAutofit fontScale="90000"/>
          </a:bodyPr>
          <a:lstStyle/>
          <a:p>
            <a:r>
              <a:rPr lang="en-US" dirty="0"/>
              <a:t>Differences between Engineering and Engineering Technology</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11</a:t>
            </a:fld>
            <a:endParaRPr lang="en-US"/>
          </a:p>
        </p:txBody>
      </p:sp>
    </p:spTree>
    <p:extLst>
      <p:ext uri="{BB962C8B-B14F-4D97-AF65-F5344CB8AC3E}">
        <p14:creationId xmlns:p14="http://schemas.microsoft.com/office/powerpoint/2010/main" val="2050052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B85357-3235-4C05-B564-A3522A3D04A0}"/>
              </a:ext>
            </a:extLst>
          </p:cNvPr>
          <p:cNvSpPr>
            <a:spLocks noGrp="1"/>
          </p:cNvSpPr>
          <p:nvPr>
            <p:ph type="title"/>
          </p:nvPr>
        </p:nvSpPr>
        <p:spPr>
          <a:xfrm>
            <a:off x="417513" y="546646"/>
            <a:ext cx="8229600" cy="655638"/>
          </a:xfrm>
        </p:spPr>
        <p:txBody>
          <a:bodyPr>
            <a:normAutofit fontScale="90000"/>
          </a:bodyPr>
          <a:lstStyle/>
          <a:p>
            <a:pPr algn="ctr"/>
            <a:r>
              <a:rPr lang="en-US" sz="3100" dirty="0"/>
              <a:t> </a:t>
            </a:r>
            <a:br>
              <a:rPr lang="en-US" dirty="0"/>
            </a:br>
            <a:r>
              <a:rPr lang="en-US" sz="2700" dirty="0"/>
              <a:t>SUNY Poly has Engineering &amp; </a:t>
            </a:r>
            <a:r>
              <a:rPr lang="en-US" sz="2700" dirty="0" err="1"/>
              <a:t>Engr.Technology</a:t>
            </a:r>
            <a:br>
              <a:rPr lang="en-US" sz="2700" dirty="0"/>
            </a:br>
            <a:endParaRPr lang="en-US" dirty="0"/>
          </a:p>
        </p:txBody>
      </p:sp>
      <p:sp>
        <p:nvSpPr>
          <p:cNvPr id="4" name="Slide Number Placeholder 3"/>
          <p:cNvSpPr>
            <a:spLocks noGrp="1"/>
          </p:cNvSpPr>
          <p:nvPr>
            <p:ph type="sldNum" sz="quarter" idx="12"/>
          </p:nvPr>
        </p:nvSpPr>
        <p:spPr/>
        <p:txBody>
          <a:bodyPr/>
          <a:lstStyle/>
          <a:p>
            <a:fld id="{DF9C593D-6430-42DA-AE2D-E0D0870A7796}" type="slidenum">
              <a:rPr lang="en-US" smtClean="0"/>
              <a:pPr/>
              <a:t>12</a:t>
            </a:fld>
            <a:endParaRPr lang="en-US"/>
          </a:p>
        </p:txBody>
      </p:sp>
      <p:pic>
        <p:nvPicPr>
          <p:cNvPr id="1026" name="Picture 2" descr="Table and an image showing difference between engineering technology programs and engineering program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202284"/>
            <a:ext cx="7194550" cy="5571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598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                         </a:t>
            </a:r>
            <a:r>
              <a:rPr lang="en-US" sz="2800" dirty="0"/>
              <a:t>Engineering Technologies</a:t>
            </a:r>
            <a:endParaRPr lang="en-US" sz="3200" dirty="0"/>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13</a:t>
            </a:fld>
            <a:endParaRPr lang="en-US"/>
          </a:p>
        </p:txBody>
      </p:sp>
      <p:pic>
        <p:nvPicPr>
          <p:cNvPr id="1026" name="Picture 2" descr="Decorative pictures showing the 4 different engineering technologies (civil, mechanical electrical and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01" y="1447800"/>
            <a:ext cx="3863631"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Decorative pictures showing the 4 different engineering technologies (civil, mechanical electrical and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26745"/>
            <a:ext cx="3870646"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Decorative pictures showing the 4 different engineering technologies (civil, mechanical electrical and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667" y="4114800"/>
            <a:ext cx="3892735" cy="249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Decorative pictures showing the 4 different engineering technologies (civil, mechanical electrical and compu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5239" y="1465941"/>
            <a:ext cx="3839807" cy="2467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SUNY Poly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383" y="457200"/>
            <a:ext cx="3362325"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034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Microsoft Word</a:t>
            </a:r>
          </a:p>
          <a:p>
            <a:pPr marL="109537" indent="0">
              <a:buNone/>
            </a:pPr>
            <a:r>
              <a:rPr lang="en-US" dirty="0"/>
              <a:t>MS PowerPoint</a:t>
            </a:r>
          </a:p>
          <a:p>
            <a:pPr marL="109537" indent="0">
              <a:buNone/>
            </a:pPr>
            <a:r>
              <a:rPr lang="en-US" dirty="0"/>
              <a:t>MS Excel</a:t>
            </a:r>
          </a:p>
          <a:p>
            <a:pPr marL="109537" indent="0">
              <a:buNone/>
            </a:pPr>
            <a:r>
              <a:rPr lang="en-US" dirty="0"/>
              <a:t>PDF</a:t>
            </a:r>
          </a:p>
          <a:p>
            <a:pPr marL="109537" indent="0">
              <a:buNone/>
            </a:pPr>
            <a:r>
              <a:rPr lang="en-US" dirty="0"/>
              <a:t>Brightspace (D2L)</a:t>
            </a:r>
          </a:p>
          <a:p>
            <a:pPr marL="109537" indent="0">
              <a:buNone/>
            </a:pPr>
            <a:r>
              <a:rPr lang="en-US" dirty="0" err="1"/>
              <a:t>DegreeWorks</a:t>
            </a:r>
            <a:endParaRPr lang="en-US" dirty="0"/>
          </a:p>
          <a:p>
            <a:pPr marL="109537" indent="0">
              <a:buNone/>
            </a:pPr>
            <a:r>
              <a:rPr lang="en-US" dirty="0"/>
              <a:t>CAD (</a:t>
            </a:r>
            <a:r>
              <a:rPr lang="en-US" dirty="0" err="1"/>
              <a:t>Autocad</a:t>
            </a:r>
            <a:r>
              <a:rPr lang="en-US" dirty="0"/>
              <a:t>/</a:t>
            </a:r>
            <a:r>
              <a:rPr lang="en-US" dirty="0" err="1"/>
              <a:t>Microstation</a:t>
            </a:r>
            <a:r>
              <a:rPr lang="en-US" dirty="0"/>
              <a:t>/</a:t>
            </a:r>
            <a:r>
              <a:rPr lang="en-US" dirty="0" err="1"/>
              <a:t>Solidworks</a:t>
            </a:r>
            <a:r>
              <a:rPr lang="en-US" dirty="0"/>
              <a:t>)</a:t>
            </a:r>
          </a:p>
          <a:p>
            <a:endParaRPr lang="en-US" dirty="0"/>
          </a:p>
          <a:p>
            <a:endParaRPr lang="en-US" dirty="0"/>
          </a:p>
        </p:txBody>
      </p:sp>
      <p:sp>
        <p:nvSpPr>
          <p:cNvPr id="3" name="Title 2"/>
          <p:cNvSpPr>
            <a:spLocks noGrp="1"/>
          </p:cNvSpPr>
          <p:nvPr>
            <p:ph type="title"/>
          </p:nvPr>
        </p:nvSpPr>
        <p:spPr/>
        <p:txBody>
          <a:bodyPr>
            <a:normAutofit/>
          </a:bodyPr>
          <a:lstStyle/>
          <a:p>
            <a:r>
              <a:rPr lang="en-US" dirty="0"/>
              <a:t>Software Skills</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14</a:t>
            </a:fld>
            <a:endParaRPr lang="en-US"/>
          </a:p>
        </p:txBody>
      </p:sp>
    </p:spTree>
    <p:extLst>
      <p:ext uri="{BB962C8B-B14F-4D97-AF65-F5344CB8AC3E}">
        <p14:creationId xmlns:p14="http://schemas.microsoft.com/office/powerpoint/2010/main" val="395570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457200" y="1066800"/>
            <a:ext cx="8229600" cy="5257800"/>
          </a:xfrm>
        </p:spPr>
        <p:txBody>
          <a:bodyPr/>
          <a:lstStyle/>
          <a:p>
            <a:pPr marL="109537" indent="0" eaLnBrk="1" hangingPunct="1">
              <a:buNone/>
            </a:pPr>
            <a:r>
              <a:rPr lang="en-US" sz="2000" dirty="0"/>
              <a:t>In Microsoft Word answer the following questions and submit the document (as a PDF) in the Brightspace subfolder by September 2</a:t>
            </a:r>
            <a:r>
              <a:rPr lang="en-US" sz="2000" baseline="30000" dirty="0"/>
              <a:t>nd</a:t>
            </a:r>
            <a:r>
              <a:rPr lang="en-US" sz="2000" dirty="0"/>
              <a:t> (this is a holiday but assignment is still due)</a:t>
            </a:r>
          </a:p>
          <a:p>
            <a:pPr marL="109537" indent="0" eaLnBrk="1" hangingPunct="1">
              <a:buNone/>
            </a:pPr>
            <a:endParaRPr lang="en-US" sz="2000" dirty="0"/>
          </a:p>
          <a:p>
            <a:pPr marL="566737" indent="-457200" eaLnBrk="1" hangingPunct="1">
              <a:buFont typeface="+mj-lt"/>
              <a:buAutoNum type="arabicPeriod"/>
            </a:pPr>
            <a:r>
              <a:rPr lang="en-US" sz="2000" dirty="0"/>
              <a:t>How did you decide you were interested in engineering technology?</a:t>
            </a:r>
          </a:p>
          <a:p>
            <a:pPr marL="566737" indent="-457200" eaLnBrk="1" hangingPunct="1">
              <a:buFont typeface="+mj-lt"/>
              <a:buAutoNum type="arabicPeriod"/>
            </a:pPr>
            <a:r>
              <a:rPr lang="en-US" sz="2000" dirty="0"/>
              <a:t>Research and describe one specific occupation in either civil or mechanical that is of interest to you.</a:t>
            </a:r>
          </a:p>
          <a:p>
            <a:pPr marL="566737" indent="-457200" eaLnBrk="1" hangingPunct="1">
              <a:buFont typeface="+mj-lt"/>
              <a:buAutoNum type="arabicPeriod"/>
            </a:pPr>
            <a:r>
              <a:rPr lang="en-US" sz="2000" dirty="0"/>
              <a:t>Research five different job opportunities available for engineering technology graduates (choose either civil or mechanical).  List the job title, physical location, job responsibilities and job requirements (years of experience, skills, education).</a:t>
            </a:r>
          </a:p>
          <a:p>
            <a:pPr marL="566737" indent="-457200" eaLnBrk="1" hangingPunct="1">
              <a:buFont typeface="+mj-lt"/>
              <a:buAutoNum type="arabicPeriod"/>
            </a:pPr>
            <a:r>
              <a:rPr lang="en-US" sz="2000" dirty="0"/>
              <a:t>List 3 subjects you would like to cover in this course.</a:t>
            </a:r>
          </a:p>
          <a:p>
            <a:pPr lvl="1" eaLnBrk="1" hangingPunct="1">
              <a:buFont typeface="Verdana" pitchFamily="34" charset="0"/>
              <a:buNone/>
            </a:pPr>
            <a:endParaRPr lang="en-US" dirty="0"/>
          </a:p>
          <a:p>
            <a:pPr eaLnBrk="1" hangingPunct="1">
              <a:buNone/>
            </a:pPr>
            <a:endParaRPr lang="en-US" dirty="0"/>
          </a:p>
          <a:p>
            <a:pPr eaLnBrk="1" hangingPunct="1"/>
            <a:endParaRPr lang="en-US" dirty="0"/>
          </a:p>
          <a:p>
            <a:pPr eaLnBrk="1" hangingPunct="1">
              <a:buFont typeface="Wingdings 3" pitchFamily="18" charset="2"/>
              <a:buNone/>
            </a:pPr>
            <a:endParaRPr lang="en-US" dirty="0"/>
          </a:p>
        </p:txBody>
      </p:sp>
      <p:sp>
        <p:nvSpPr>
          <p:cNvPr id="23555"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00D3F20A-1EFF-49AB-ABFE-0076868E3391}" type="slidenum">
              <a:rPr lang="en-US" smtClean="0"/>
              <a:pPr/>
              <a:t>15</a:t>
            </a:fld>
            <a:endParaRPr lang="en-US"/>
          </a:p>
        </p:txBody>
      </p:sp>
      <p:sp>
        <p:nvSpPr>
          <p:cNvPr id="140290" name="AutoShape 2"/>
          <p:cNvSpPr>
            <a:spLocks noGrp="1" noChangeArrowheads="1"/>
          </p:cNvSpPr>
          <p:nvPr>
            <p:ph type="title"/>
          </p:nvPr>
        </p:nvSpPr>
        <p:spPr>
          <a:xfrm>
            <a:off x="457200" y="274638"/>
            <a:ext cx="8229600" cy="792162"/>
          </a:xfrm>
        </p:spPr>
        <p:txBody>
          <a:bodyPr/>
          <a:lstStyle/>
          <a:p>
            <a:pPr eaLnBrk="1" fontAlgn="auto" hangingPunct="1">
              <a:spcAft>
                <a:spcPts val="0"/>
              </a:spcAft>
              <a:defRPr/>
            </a:pPr>
            <a:r>
              <a:rPr lang="en-US" dirty="0"/>
              <a:t>HW Assignment (individual)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Intro to Excel</a:t>
            </a:r>
          </a:p>
          <a:p>
            <a:pPr marL="109537" indent="0">
              <a:buNone/>
            </a:pPr>
            <a:endParaRPr lang="en-US" dirty="0"/>
          </a:p>
          <a:p>
            <a:pPr marL="109537" indent="0">
              <a:buNone/>
            </a:pPr>
            <a:endParaRPr lang="en-US" dirty="0"/>
          </a:p>
          <a:p>
            <a:pPr marL="109537" indent="0">
              <a:buNone/>
            </a:pPr>
            <a:endParaRPr lang="en-US" dirty="0"/>
          </a:p>
          <a:p>
            <a:pPr marL="109537" indent="0">
              <a:buNone/>
            </a:pPr>
            <a:endParaRPr lang="en-US" dirty="0"/>
          </a:p>
          <a:p>
            <a:pPr marL="109537" indent="0">
              <a:buNone/>
            </a:pPr>
            <a:r>
              <a:rPr lang="en-US" dirty="0">
                <a:solidFill>
                  <a:srgbClr val="FF0000"/>
                </a:solidFill>
              </a:rPr>
              <a:t>No class next Monday (September 1)</a:t>
            </a:r>
          </a:p>
        </p:txBody>
      </p:sp>
      <p:sp>
        <p:nvSpPr>
          <p:cNvPr id="3" name="Title 2"/>
          <p:cNvSpPr>
            <a:spLocks noGrp="1"/>
          </p:cNvSpPr>
          <p:nvPr>
            <p:ph type="title"/>
          </p:nvPr>
        </p:nvSpPr>
        <p:spPr/>
        <p:txBody>
          <a:bodyPr/>
          <a:lstStyle/>
          <a:p>
            <a:r>
              <a:rPr lang="en-US" dirty="0"/>
              <a:t>On Wednesday</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16</a:t>
            </a:fld>
            <a:endParaRPr lang="en-US"/>
          </a:p>
        </p:txBody>
      </p:sp>
    </p:spTree>
    <p:extLst>
      <p:ext uri="{BB962C8B-B14F-4D97-AF65-F5344CB8AC3E}">
        <p14:creationId xmlns:p14="http://schemas.microsoft.com/office/powerpoint/2010/main" val="3640721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p:txBody>
          <a:bodyPr/>
          <a:lstStyle/>
          <a:p>
            <a:pPr marL="109537" indent="0" eaLnBrk="1" hangingPunct="1">
              <a:buNone/>
            </a:pPr>
            <a:r>
              <a:rPr lang="en-US" dirty="0">
                <a:hlinkClick r:id="rId3"/>
              </a:rPr>
              <a:t>https://sunypoly.edu/academics/cgam.html</a:t>
            </a:r>
            <a:r>
              <a:rPr lang="en-US" dirty="0"/>
              <a:t> </a:t>
            </a:r>
          </a:p>
          <a:p>
            <a:pPr eaLnBrk="1" hangingPunct="1">
              <a:buFont typeface="Wingdings" pitchFamily="2" charset="2"/>
              <a:buNone/>
            </a:pPr>
            <a:endParaRPr lang="en-US" dirty="0"/>
          </a:p>
          <a:p>
            <a:pPr eaLnBrk="1" hangingPunct="1">
              <a:buFont typeface="Wingdings" pitchFamily="2" charset="2"/>
              <a:buNone/>
            </a:pPr>
            <a:endParaRPr lang="en-US" dirty="0"/>
          </a:p>
          <a:p>
            <a:pPr eaLnBrk="1" hangingPunct="1">
              <a:buFont typeface="Wingdings" pitchFamily="2" charset="2"/>
              <a:buNone/>
            </a:pPr>
            <a:r>
              <a:rPr lang="en-US" dirty="0"/>
              <a:t>Mechanical</a:t>
            </a:r>
          </a:p>
          <a:p>
            <a:pPr eaLnBrk="1" hangingPunct="1">
              <a:buFont typeface="Wingdings" pitchFamily="2" charset="2"/>
              <a:buNone/>
            </a:pPr>
            <a:r>
              <a:rPr lang="en-US" dirty="0"/>
              <a:t>MTC 211 and 342 (also Capstone projects)</a:t>
            </a:r>
          </a:p>
          <a:p>
            <a:pPr eaLnBrk="1" hangingPunct="1">
              <a:buFont typeface="Wingdings" pitchFamily="2" charset="2"/>
              <a:buNone/>
            </a:pPr>
            <a:endParaRPr lang="en-US" dirty="0"/>
          </a:p>
          <a:p>
            <a:pPr eaLnBrk="1" hangingPunct="1">
              <a:buFont typeface="Wingdings" pitchFamily="2" charset="2"/>
              <a:buNone/>
            </a:pPr>
            <a:r>
              <a:rPr lang="en-US" dirty="0"/>
              <a:t>Civil</a:t>
            </a:r>
          </a:p>
          <a:p>
            <a:pPr eaLnBrk="1" hangingPunct="1">
              <a:buFont typeface="Wingdings" pitchFamily="2" charset="2"/>
              <a:buNone/>
            </a:pPr>
            <a:r>
              <a:rPr lang="en-US" dirty="0"/>
              <a:t>3d printing/Baja Buggy</a:t>
            </a:r>
          </a:p>
          <a:p>
            <a:pPr eaLnBrk="1" hangingPunct="1">
              <a:buFont typeface="Wingdings" pitchFamily="2" charset="2"/>
              <a:buNone/>
            </a:pPr>
            <a:endParaRPr lang="en-US" dirty="0"/>
          </a:p>
          <a:p>
            <a:pPr eaLnBrk="1" hangingPunct="1">
              <a:buFont typeface="Wingdings" pitchFamily="2" charset="2"/>
              <a:buNone/>
            </a:pPr>
            <a:endParaRPr lang="en-US" dirty="0"/>
          </a:p>
        </p:txBody>
      </p:sp>
      <p:sp>
        <p:nvSpPr>
          <p:cNvPr id="24579"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C51EF52C-FBB1-4009-81C2-F56377AAC7EB}" type="slidenum">
              <a:rPr lang="en-US" smtClean="0"/>
              <a:pPr/>
              <a:t>17</a:t>
            </a:fld>
            <a:endParaRPr lang="en-US"/>
          </a:p>
        </p:txBody>
      </p:sp>
      <p:sp>
        <p:nvSpPr>
          <p:cNvPr id="110594" name="AutoShape 2"/>
          <p:cNvSpPr>
            <a:spLocks noGrp="1" noChangeArrowheads="1"/>
          </p:cNvSpPr>
          <p:nvPr>
            <p:ph type="title"/>
          </p:nvPr>
        </p:nvSpPr>
        <p:spPr/>
        <p:txBody>
          <a:bodyPr/>
          <a:lstStyle/>
          <a:p>
            <a:pPr eaLnBrk="1" fontAlgn="auto" hangingPunct="1">
              <a:spcAft>
                <a:spcPts val="0"/>
              </a:spcAft>
              <a:defRPr/>
            </a:pPr>
            <a:r>
              <a:rPr lang="en-US"/>
              <a:t>CGAM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p:txBody>
          <a:bodyPr/>
          <a:lstStyle/>
          <a:p>
            <a:pPr marL="109537" indent="0" eaLnBrk="1" hangingPunct="1">
              <a:buNone/>
            </a:pPr>
            <a:r>
              <a:rPr lang="en-US" dirty="0"/>
              <a:t>Understand the class requirements</a:t>
            </a:r>
          </a:p>
          <a:p>
            <a:pPr marL="109537" indent="0" eaLnBrk="1" hangingPunct="1">
              <a:buNone/>
            </a:pPr>
            <a:endParaRPr lang="en-US" dirty="0"/>
          </a:p>
          <a:p>
            <a:pPr marL="109537" indent="0" eaLnBrk="1" hangingPunct="1">
              <a:buNone/>
            </a:pPr>
            <a:r>
              <a:rPr lang="en-US" dirty="0"/>
              <a:t>Understand the difference between engineering and engineering technology programs</a:t>
            </a:r>
          </a:p>
          <a:p>
            <a:pPr marL="109537" indent="0" eaLnBrk="1" hangingPunct="1">
              <a:buNone/>
            </a:pPr>
            <a:endParaRPr lang="en-US" dirty="0"/>
          </a:p>
          <a:p>
            <a:pPr marL="109537" indent="0" eaLnBrk="1" hangingPunct="1">
              <a:buNone/>
            </a:pPr>
            <a:r>
              <a:rPr lang="en-US" dirty="0"/>
              <a:t>Understand the different engineering technologies on the SUNY Poly campus</a:t>
            </a:r>
          </a:p>
          <a:p>
            <a:pPr eaLnBrk="1" hangingPunct="1">
              <a:buFont typeface="Wingdings 3" pitchFamily="18" charset="2"/>
              <a:buNone/>
            </a:pPr>
            <a:endParaRPr lang="en-US" dirty="0"/>
          </a:p>
          <a:p>
            <a:pPr eaLnBrk="1" hangingPunct="1">
              <a:buFont typeface="Wingdings" pitchFamily="2" charset="2"/>
              <a:buNone/>
            </a:pPr>
            <a:endParaRPr lang="en-US" dirty="0"/>
          </a:p>
        </p:txBody>
      </p:sp>
      <p:sp>
        <p:nvSpPr>
          <p:cNvPr id="10243"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5A7CA238-4F3C-42C6-985E-1524406C3728}" type="slidenum">
              <a:rPr lang="en-US" smtClean="0"/>
              <a:pPr/>
              <a:t>2</a:t>
            </a:fld>
            <a:endParaRPr lang="en-US"/>
          </a:p>
        </p:txBody>
      </p:sp>
      <p:sp>
        <p:nvSpPr>
          <p:cNvPr id="77826" name="AutoShape 2"/>
          <p:cNvSpPr>
            <a:spLocks noGrp="1" noChangeArrowheads="1"/>
          </p:cNvSpPr>
          <p:nvPr>
            <p:ph type="title"/>
          </p:nvPr>
        </p:nvSpPr>
        <p:spPr/>
        <p:txBody>
          <a:bodyPr/>
          <a:lstStyle/>
          <a:p>
            <a:pPr eaLnBrk="1" fontAlgn="auto" hangingPunct="1">
              <a:spcAft>
                <a:spcPts val="0"/>
              </a:spcAft>
              <a:defRPr/>
            </a:pPr>
            <a:r>
              <a:rPr lang="en-US"/>
              <a:t>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1066800"/>
            <a:ext cx="8229600" cy="4940300"/>
          </a:xfrm>
        </p:spPr>
        <p:txBody>
          <a:bodyPr/>
          <a:lstStyle/>
          <a:p>
            <a:pPr eaLnBrk="1" hangingPunct="1"/>
            <a:r>
              <a:rPr lang="en-US" dirty="0"/>
              <a:t>Discuss requirements of the programs </a:t>
            </a:r>
          </a:p>
          <a:p>
            <a:pPr eaLnBrk="1" hangingPunct="1"/>
            <a:r>
              <a:rPr lang="en-US" dirty="0"/>
              <a:t>Explore your interests</a:t>
            </a:r>
          </a:p>
          <a:p>
            <a:pPr eaLnBrk="1" hangingPunct="1"/>
            <a:r>
              <a:rPr lang="en-US" dirty="0"/>
              <a:t>Learn tools to help you succeed in your classes</a:t>
            </a:r>
          </a:p>
          <a:p>
            <a:pPr eaLnBrk="1" hangingPunct="1"/>
            <a:r>
              <a:rPr lang="en-US" dirty="0"/>
              <a:t>Discuss the soft skills critical to professionalism</a:t>
            </a:r>
          </a:p>
          <a:p>
            <a:pPr eaLnBrk="1" hangingPunct="1"/>
            <a:r>
              <a:rPr lang="en-US" dirty="0"/>
              <a:t>Prepare a resume</a:t>
            </a:r>
          </a:p>
          <a:p>
            <a:pPr eaLnBrk="1" hangingPunct="1"/>
            <a:r>
              <a:rPr lang="en-US" dirty="0"/>
              <a:t>Learn Excel</a:t>
            </a:r>
          </a:p>
          <a:p>
            <a:pPr eaLnBrk="1" hangingPunct="1"/>
            <a:r>
              <a:rPr lang="en-US" dirty="0">
                <a:solidFill>
                  <a:srgbClr val="00B050"/>
                </a:solidFill>
              </a:rPr>
              <a:t>Rule of thumb expectation:  “3-4 hours of outside work for every credit hour” –treat your education like a full-time job</a:t>
            </a:r>
          </a:p>
          <a:p>
            <a:pPr eaLnBrk="1" hangingPunct="1"/>
            <a:endParaRPr lang="en-US" dirty="0"/>
          </a:p>
          <a:p>
            <a:pPr eaLnBrk="1" hangingPunct="1"/>
            <a:endParaRPr lang="en-US" dirty="0"/>
          </a:p>
          <a:p>
            <a:pPr eaLnBrk="1" hangingPunct="1"/>
            <a:endParaRPr lang="en-US" dirty="0"/>
          </a:p>
          <a:p>
            <a:pPr marL="109537" indent="0" eaLnBrk="1" hangingPunct="1">
              <a:buNone/>
            </a:pPr>
            <a:endParaRPr lang="en-US" dirty="0"/>
          </a:p>
          <a:p>
            <a:pPr eaLnBrk="1" hangingPunct="1">
              <a:buFont typeface="Wingdings 3" pitchFamily="18" charset="2"/>
              <a:buNone/>
            </a:pPr>
            <a:endParaRPr lang="en-US" dirty="0"/>
          </a:p>
        </p:txBody>
      </p:sp>
      <p:sp>
        <p:nvSpPr>
          <p:cNvPr id="12291"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15B5BED2-0B45-4F08-AEBF-04326CB77F8A}" type="slidenum">
              <a:rPr lang="en-US" smtClean="0"/>
              <a:pPr/>
              <a:t>3</a:t>
            </a:fld>
            <a:endParaRPr lang="en-US"/>
          </a:p>
        </p:txBody>
      </p:sp>
      <p:sp>
        <p:nvSpPr>
          <p:cNvPr id="109570" name="AutoShape 2"/>
          <p:cNvSpPr>
            <a:spLocks noGrp="1" noChangeArrowheads="1"/>
          </p:cNvSpPr>
          <p:nvPr>
            <p:ph type="title"/>
          </p:nvPr>
        </p:nvSpPr>
        <p:spPr>
          <a:xfrm>
            <a:off x="457200" y="274638"/>
            <a:ext cx="8229600" cy="715962"/>
          </a:xfrm>
        </p:spPr>
        <p:txBody>
          <a:bodyPr>
            <a:normAutofit fontScale="90000"/>
          </a:bodyPr>
          <a:lstStyle/>
          <a:p>
            <a:pPr eaLnBrk="1" fontAlgn="auto" hangingPunct="1">
              <a:spcAft>
                <a:spcPts val="0"/>
              </a:spcAft>
              <a:defRPr/>
            </a:pPr>
            <a:r>
              <a:rPr lang="en-US" dirty="0"/>
              <a:t>Why an “Intro” Course?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Round Robin Introductions</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4</a:t>
            </a:fld>
            <a:endParaRPr lang="en-US"/>
          </a:p>
        </p:txBody>
      </p:sp>
    </p:spTree>
    <p:extLst>
      <p:ext uri="{BB962C8B-B14F-4D97-AF65-F5344CB8AC3E}">
        <p14:creationId xmlns:p14="http://schemas.microsoft.com/office/powerpoint/2010/main" val="280451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marL="109537" indent="0" eaLnBrk="1" hangingPunct="1">
              <a:buNone/>
            </a:pPr>
            <a:r>
              <a:rPr lang="en-US" dirty="0"/>
              <a:t>My website: </a:t>
            </a:r>
            <a:r>
              <a:rPr lang="en-US" dirty="0">
                <a:hlinkClick r:id="rId3"/>
              </a:rPr>
              <a:t>https://people.sunypoly.edu/~barans/</a:t>
            </a:r>
            <a:r>
              <a:rPr lang="en-US" dirty="0"/>
              <a:t> </a:t>
            </a:r>
          </a:p>
          <a:p>
            <a:pPr lvl="1" eaLnBrk="1" hangingPunct="1"/>
            <a:endParaRPr lang="en-US" dirty="0"/>
          </a:p>
          <a:p>
            <a:pPr lvl="1" eaLnBrk="1" hangingPunct="1"/>
            <a:r>
              <a:rPr lang="en-US" dirty="0"/>
              <a:t>Syllabus</a:t>
            </a:r>
          </a:p>
          <a:p>
            <a:pPr lvl="1" eaLnBrk="1" hangingPunct="1"/>
            <a:r>
              <a:rPr lang="en-US" dirty="0"/>
              <a:t>Schedule</a:t>
            </a:r>
          </a:p>
          <a:p>
            <a:pPr lvl="1" eaLnBrk="1" hangingPunct="1"/>
            <a:r>
              <a:rPr lang="en-US" dirty="0"/>
              <a:t>Lectures/Assignments</a:t>
            </a:r>
          </a:p>
          <a:p>
            <a:pPr lvl="1" eaLnBrk="1" hangingPunct="1"/>
            <a:r>
              <a:rPr lang="en-US" dirty="0"/>
              <a:t>Grades</a:t>
            </a:r>
          </a:p>
          <a:p>
            <a:pPr lvl="1" eaLnBrk="1" hangingPunct="1"/>
            <a:r>
              <a:rPr lang="en-US" dirty="0"/>
              <a:t>Drop off assignments in Brightspace</a:t>
            </a:r>
          </a:p>
          <a:p>
            <a:pPr eaLnBrk="1" hangingPunct="1">
              <a:buFont typeface="Wingdings" pitchFamily="2" charset="2"/>
              <a:buNone/>
            </a:pPr>
            <a:endParaRPr lang="en-US" dirty="0"/>
          </a:p>
        </p:txBody>
      </p:sp>
      <p:sp>
        <p:nvSpPr>
          <p:cNvPr id="11267" name="Slide Number Placeholder 5"/>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6192864D-774B-41BE-8E7A-C988A7C137EA}" type="slidenum">
              <a:rPr lang="en-US" smtClean="0"/>
              <a:pPr/>
              <a:t>5</a:t>
            </a:fld>
            <a:endParaRPr lang="en-US"/>
          </a:p>
        </p:txBody>
      </p:sp>
      <p:sp>
        <p:nvSpPr>
          <p:cNvPr id="97282" name="AutoShape 2"/>
          <p:cNvSpPr>
            <a:spLocks noGrp="1" noChangeArrowheads="1"/>
          </p:cNvSpPr>
          <p:nvPr>
            <p:ph type="title"/>
          </p:nvPr>
        </p:nvSpPr>
        <p:spPr/>
        <p:txBody>
          <a:bodyPr/>
          <a:lstStyle/>
          <a:p>
            <a:pPr eaLnBrk="1" fontAlgn="auto" hangingPunct="1">
              <a:spcAft>
                <a:spcPts val="0"/>
              </a:spcAft>
              <a:defRPr/>
            </a:pPr>
            <a:r>
              <a:rPr lang="en-US"/>
              <a:t>Class Requirements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229600" cy="4525962"/>
          </a:xfrm>
        </p:spPr>
        <p:txBody>
          <a:bodyPr/>
          <a:lstStyle/>
          <a:p>
            <a:pPr marL="109537" indent="0">
              <a:buNone/>
            </a:pPr>
            <a:r>
              <a:rPr lang="en-US" sz="2400" dirty="0"/>
              <a:t>Technology has vastly improved our lives:</a:t>
            </a:r>
          </a:p>
          <a:p>
            <a:pPr lvl="1"/>
            <a:r>
              <a:rPr lang="en-US" sz="2000" dirty="0"/>
              <a:t>Safety (front wheel drive, air bags, antilock brakes)</a:t>
            </a:r>
          </a:p>
          <a:p>
            <a:pPr lvl="1"/>
            <a:r>
              <a:rPr lang="en-US" sz="2000" dirty="0"/>
              <a:t>Work (safer, less labor intensive)</a:t>
            </a:r>
          </a:p>
          <a:p>
            <a:pPr lvl="1"/>
            <a:r>
              <a:rPr lang="en-US" sz="2000" dirty="0"/>
              <a:t>Homes (dishwashers, washing machines, dryers)</a:t>
            </a:r>
          </a:p>
          <a:p>
            <a:pPr lvl="1"/>
            <a:r>
              <a:rPr lang="en-US" sz="2000" dirty="0"/>
              <a:t>Communications (cell phones, internet)</a:t>
            </a:r>
          </a:p>
          <a:p>
            <a:pPr lvl="1"/>
            <a:endParaRPr lang="en-US" sz="2000" dirty="0"/>
          </a:p>
          <a:p>
            <a:pPr marL="109537" indent="0">
              <a:buNone/>
            </a:pPr>
            <a:r>
              <a:rPr lang="en-US" sz="2400" dirty="0"/>
              <a:t>Many types of jobs are needed in technology</a:t>
            </a:r>
          </a:p>
        </p:txBody>
      </p:sp>
      <p:sp>
        <p:nvSpPr>
          <p:cNvPr id="3" name="Title 2"/>
          <p:cNvSpPr>
            <a:spLocks noGrp="1"/>
          </p:cNvSpPr>
          <p:nvPr>
            <p:ph type="title"/>
          </p:nvPr>
        </p:nvSpPr>
        <p:spPr/>
        <p:txBody>
          <a:bodyPr>
            <a:normAutofit fontScale="90000"/>
          </a:bodyPr>
          <a:lstStyle/>
          <a:p>
            <a:r>
              <a:rPr lang="en-US" dirty="0"/>
              <a:t>Choosing Engineering Technology as a Career</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6</a:t>
            </a:fld>
            <a:endParaRPr lang="en-US"/>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14800"/>
            <a:ext cx="35814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246" y="4122738"/>
            <a:ext cx="322897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178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Stone Age (</a:t>
            </a:r>
            <a:r>
              <a:rPr lang="en-US" dirty="0" err="1">
                <a:hlinkClick r:id="rId3"/>
              </a:rPr>
              <a:t>Skara</a:t>
            </a:r>
            <a:r>
              <a:rPr lang="en-US" dirty="0">
                <a:hlinkClick r:id="rId3"/>
              </a:rPr>
              <a:t> Brae</a:t>
            </a:r>
            <a:r>
              <a:rPr lang="en-US" dirty="0"/>
              <a:t>) </a:t>
            </a:r>
          </a:p>
          <a:p>
            <a:r>
              <a:rPr lang="en-US" dirty="0"/>
              <a:t>Copper/Bronze</a:t>
            </a:r>
          </a:p>
          <a:p>
            <a:r>
              <a:rPr lang="en-US" dirty="0"/>
              <a:t>Iron</a:t>
            </a:r>
          </a:p>
          <a:p>
            <a:r>
              <a:rPr lang="en-US" dirty="0"/>
              <a:t>Industrial Revolution</a:t>
            </a:r>
          </a:p>
          <a:p>
            <a:r>
              <a:rPr lang="en-US" dirty="0"/>
              <a:t>Petrochemical</a:t>
            </a:r>
          </a:p>
          <a:p>
            <a:r>
              <a:rPr lang="en-US" dirty="0"/>
              <a:t>Electrical</a:t>
            </a:r>
          </a:p>
          <a:p>
            <a:r>
              <a:rPr lang="en-US" dirty="0"/>
              <a:t>Nanotechnology  </a:t>
            </a:r>
          </a:p>
          <a:p>
            <a:pPr marL="109537" indent="0">
              <a:buNone/>
            </a:pPr>
            <a:endParaRPr lang="en-US" dirty="0"/>
          </a:p>
        </p:txBody>
      </p:sp>
      <p:sp>
        <p:nvSpPr>
          <p:cNvPr id="3" name="Title 2"/>
          <p:cNvSpPr>
            <a:spLocks noGrp="1"/>
          </p:cNvSpPr>
          <p:nvPr>
            <p:ph type="title"/>
          </p:nvPr>
        </p:nvSpPr>
        <p:spPr/>
        <p:txBody>
          <a:bodyPr/>
          <a:lstStyle/>
          <a:p>
            <a:r>
              <a:rPr lang="en-US" dirty="0"/>
              <a:t>History of Technology</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7</a:t>
            </a:fld>
            <a:endParaRPr lang="en-US"/>
          </a:p>
        </p:txBody>
      </p:sp>
    </p:spTree>
    <p:extLst>
      <p:ext uri="{BB962C8B-B14F-4D97-AF65-F5344CB8AC3E}">
        <p14:creationId xmlns:p14="http://schemas.microsoft.com/office/powerpoint/2010/main" val="70078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Civil</a:t>
            </a:r>
          </a:p>
          <a:p>
            <a:r>
              <a:rPr lang="en-US" dirty="0"/>
              <a:t>Mechanical</a:t>
            </a:r>
          </a:p>
          <a:p>
            <a:r>
              <a:rPr lang="en-US" dirty="0"/>
              <a:t>Mining and Metallurgical </a:t>
            </a:r>
          </a:p>
          <a:p>
            <a:r>
              <a:rPr lang="en-US" dirty="0"/>
              <a:t>Chemical</a:t>
            </a:r>
          </a:p>
          <a:p>
            <a:r>
              <a:rPr lang="en-US" dirty="0"/>
              <a:t>Electrical</a:t>
            </a:r>
          </a:p>
          <a:p>
            <a:endParaRPr lang="en-US" dirty="0"/>
          </a:p>
          <a:p>
            <a:pPr marL="109537" indent="0">
              <a:buNone/>
            </a:pPr>
            <a:r>
              <a:rPr lang="en-US" dirty="0"/>
              <a:t>Newer:  Aerospace, Computer, Environmental, Nuclear, Systems, etc.</a:t>
            </a:r>
          </a:p>
        </p:txBody>
      </p:sp>
      <p:sp>
        <p:nvSpPr>
          <p:cNvPr id="3" name="Title 2"/>
          <p:cNvSpPr>
            <a:spLocks noGrp="1"/>
          </p:cNvSpPr>
          <p:nvPr>
            <p:ph type="title"/>
          </p:nvPr>
        </p:nvSpPr>
        <p:spPr/>
        <p:txBody>
          <a:bodyPr>
            <a:normAutofit fontScale="90000"/>
          </a:bodyPr>
          <a:lstStyle/>
          <a:p>
            <a:r>
              <a:rPr lang="en-US" dirty="0"/>
              <a:t>Historical Branches of Engineering</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8</a:t>
            </a:fld>
            <a:endParaRPr lang="en-US"/>
          </a:p>
        </p:txBody>
      </p:sp>
    </p:spTree>
    <p:extLst>
      <p:ext uri="{BB962C8B-B14F-4D97-AF65-F5344CB8AC3E}">
        <p14:creationId xmlns:p14="http://schemas.microsoft.com/office/powerpoint/2010/main" val="327637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dirty="0"/>
              <a:t>Communicate between management (or engineers) and skilled employees</a:t>
            </a:r>
          </a:p>
          <a:p>
            <a:pPr marL="109537" indent="0">
              <a:buNone/>
            </a:pPr>
            <a:endParaRPr lang="en-US" dirty="0"/>
          </a:p>
          <a:p>
            <a:pPr marL="109537" indent="0">
              <a:buNone/>
            </a:pPr>
            <a:r>
              <a:rPr lang="en-US" dirty="0"/>
              <a:t>Implement and interpret the ideas of management</a:t>
            </a:r>
          </a:p>
          <a:p>
            <a:pPr marL="109537" indent="0">
              <a:buNone/>
            </a:pPr>
            <a:endParaRPr lang="en-US" dirty="0"/>
          </a:p>
          <a:p>
            <a:pPr marL="109537" indent="0">
              <a:buNone/>
            </a:pPr>
            <a:r>
              <a:rPr lang="en-US" dirty="0"/>
              <a:t>Calibrate, test, inspect </a:t>
            </a:r>
          </a:p>
        </p:txBody>
      </p:sp>
      <p:sp>
        <p:nvSpPr>
          <p:cNvPr id="3" name="Title 2"/>
          <p:cNvSpPr>
            <a:spLocks noGrp="1"/>
          </p:cNvSpPr>
          <p:nvPr>
            <p:ph type="title"/>
          </p:nvPr>
        </p:nvSpPr>
        <p:spPr/>
        <p:txBody>
          <a:bodyPr/>
          <a:lstStyle/>
          <a:p>
            <a:r>
              <a:rPr lang="en-US" dirty="0"/>
              <a:t>Roles of Technologists</a:t>
            </a:r>
          </a:p>
        </p:txBody>
      </p:sp>
      <p:sp>
        <p:nvSpPr>
          <p:cNvPr id="4" name="Slide Number Placeholder 3"/>
          <p:cNvSpPr>
            <a:spLocks noGrp="1"/>
          </p:cNvSpPr>
          <p:nvPr>
            <p:ph type="sldNum" sz="quarter" idx="12"/>
          </p:nvPr>
        </p:nvSpPr>
        <p:spPr/>
        <p:txBody>
          <a:bodyPr/>
          <a:lstStyle/>
          <a:p>
            <a:pPr>
              <a:defRPr/>
            </a:pPr>
            <a:fld id="{DF9C593D-6430-42DA-AE2D-E0D0870A7796}" type="slidenum">
              <a:rPr lang="en-US" smtClean="0"/>
              <a:pPr>
                <a:defRPr/>
              </a:pPr>
              <a:t>9</a:t>
            </a:fld>
            <a:endParaRPr lang="en-US"/>
          </a:p>
        </p:txBody>
      </p:sp>
    </p:spTree>
    <p:extLst>
      <p:ext uri="{BB962C8B-B14F-4D97-AF65-F5344CB8AC3E}">
        <p14:creationId xmlns:p14="http://schemas.microsoft.com/office/powerpoint/2010/main" val="2117850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Capsules</Template>
  <TotalTime>2229</TotalTime>
  <Words>547</Words>
  <Application>Microsoft Office PowerPoint</Application>
  <PresentationFormat>On-screen Show (4:3)</PresentationFormat>
  <Paragraphs>147</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Lucida Sans Unicode</vt:lpstr>
      <vt:lpstr>Verdana</vt:lpstr>
      <vt:lpstr>Wingdings</vt:lpstr>
      <vt:lpstr>Wingdings 2</vt:lpstr>
      <vt:lpstr>Wingdings 3</vt:lpstr>
      <vt:lpstr>Concourse</vt:lpstr>
      <vt:lpstr>CTC/MTC 101 Introduction to Engineering Technology</vt:lpstr>
      <vt:lpstr>Objectives</vt:lpstr>
      <vt:lpstr>Why an “Intro” Course?</vt:lpstr>
      <vt:lpstr>Round Robin Introductions</vt:lpstr>
      <vt:lpstr>Class Requirements</vt:lpstr>
      <vt:lpstr>Choosing Engineering Technology as a Career</vt:lpstr>
      <vt:lpstr>History of Technology</vt:lpstr>
      <vt:lpstr>Historical Branches of Engineering</vt:lpstr>
      <vt:lpstr>Roles of Technologists</vt:lpstr>
      <vt:lpstr>Important Qualities</vt:lpstr>
      <vt:lpstr>Differences between Engineering and Engineering Technology</vt:lpstr>
      <vt:lpstr>  SUNY Poly has Engineering &amp; Engr.Technology </vt:lpstr>
      <vt:lpstr>                         Engineering Technologies</vt:lpstr>
      <vt:lpstr>Software Skills</vt:lpstr>
      <vt:lpstr>HW Assignment (individual)   </vt:lpstr>
      <vt:lpstr>On Wednesday</vt:lpstr>
      <vt:lpstr>CGAM  </vt:lpstr>
    </vt:vector>
  </TitlesOfParts>
  <Company>SUNY 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Interchanges</dc:title>
  <dc:creator>Jayne Baran</dc:creator>
  <cp:lastModifiedBy>Jayne Baran</cp:lastModifiedBy>
  <cp:revision>173</cp:revision>
  <dcterms:created xsi:type="dcterms:W3CDTF">2002-10-04T19:39:32Z</dcterms:created>
  <dcterms:modified xsi:type="dcterms:W3CDTF">2025-10-30T18:12:29Z</dcterms:modified>
</cp:coreProperties>
</file>