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6" r:id="rId1"/>
  </p:sldMasterIdLst>
  <p:notesMasterIdLst>
    <p:notesMasterId r:id="rId23"/>
  </p:notesMasterIdLst>
  <p:handoutMasterIdLst>
    <p:handoutMasterId r:id="rId24"/>
  </p:handoutMasterIdLst>
  <p:sldIdLst>
    <p:sldId id="299" r:id="rId2"/>
    <p:sldId id="285" r:id="rId3"/>
    <p:sldId id="297" r:id="rId4"/>
    <p:sldId id="334" r:id="rId5"/>
    <p:sldId id="360" r:id="rId6"/>
    <p:sldId id="330" r:id="rId7"/>
    <p:sldId id="307" r:id="rId8"/>
    <p:sldId id="358" r:id="rId9"/>
    <p:sldId id="359" r:id="rId10"/>
    <p:sldId id="308" r:id="rId11"/>
    <p:sldId id="361" r:id="rId12"/>
    <p:sldId id="331" r:id="rId13"/>
    <p:sldId id="347" r:id="rId14"/>
    <p:sldId id="354" r:id="rId15"/>
    <p:sldId id="338" r:id="rId16"/>
    <p:sldId id="328" r:id="rId17"/>
    <p:sldId id="346" r:id="rId18"/>
    <p:sldId id="348" r:id="rId19"/>
    <p:sldId id="350" r:id="rId20"/>
    <p:sldId id="349" r:id="rId21"/>
    <p:sldId id="351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3344" autoAdjust="0"/>
  </p:normalViewPr>
  <p:slideViewPr>
    <p:cSldViewPr>
      <p:cViewPr varScale="1">
        <p:scale>
          <a:sx n="121" d="100"/>
          <a:sy n="121" d="100"/>
        </p:scale>
        <p:origin x="133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B89D6B4-0D47-4822-B6AF-613D28496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33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0094D08-E284-4D82-BE5E-E36F61CB5E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67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F07578-2D58-47FB-B740-489FB8754BF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E2B781-9C24-41A5-8D7F-F406C5909D9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C74334D-C33C-4CFD-8A3E-34E4C4F7AA8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F7650B-9D1C-4182-BD55-9E230B785A4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F92D537-0745-43AF-9BF0-234E0D3F9D6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C59B19D-57A7-417B-9B03-89C5D5E41D2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AFFBD0A-C1D9-4BD0-B080-E4E5DA692B6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33B971B-0A02-4EEF-BEB8-4B5C7A7AC0E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5F5D7DF-E486-4DED-95A4-A077E56979B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B4DDFE7-C14E-4653-B029-1B7310980C0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3F7CF05-12A9-4A93-B40F-A8C1E75CAF4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9E6CFB1-CC25-487B-8CB1-1B4A64E0D6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C25E948-98B6-4D70-8867-9B410A45155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17E2331-B964-4C9C-85F6-64B51D1DE0A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1DAE977-11E7-45CC-BAF1-6BAA14BCFD1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094D08-E284-4D82-BE5E-E36F61CB5E1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73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3554A0B-0467-46EF-8E7F-7621202E4C3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4284BF9-9390-471C-874D-578FD1EC368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D757-F470-40A9-810E-5C1A034260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04A2AA-CAF1-4010-8411-551556D631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183EF-DA95-4663-A4EC-046BDBACB8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DF31C-3865-4B1E-807E-DAE277B4BA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0CB2CE-6DE1-4313-BFB4-060F76E879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1699F-9C72-4D43-9B68-763448BA7B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88F18-D680-491E-9871-DCA3F540C1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AB2951-A4DC-4FC6-BBB4-FA09D55E0C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E0A30-DC87-4136-B2AB-9E9F854303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49CA9-3463-4451-A099-6E83541242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F78DD5-61D4-4417-A2A1-2221A933D9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6045357-FA01-40FB-AF52-2697D31AAD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alancecareers.com/engineer-interview-questions-2061441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sed.gov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../pdf/Resume%20Assignment/What%20Were%20They%20Thinking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pdf/Resume%20Assignment/Resumes_The%20Basics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Professionalism</a:t>
            </a:r>
            <a:endParaRPr lang="en-US" sz="320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 </a:t>
            </a:r>
          </a:p>
        </p:txBody>
      </p:sp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BF79BC3-C5B4-474B-8327-0376EF69DC8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Homework Assignments-Individual</a:t>
            </a:r>
            <a:endParaRPr lang="en-US" sz="3600" dirty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Prepare a professional resume (pdf format).  Drop off a copy in Brightspace (2 points) and bring a paper copy to class next Monday  (Sept 29) (3 points).   On Monday you will switch with another student to review your draft.  Drop off draft and final October 1 (3-pts draft and 2-pts final)</a:t>
            </a:r>
          </a:p>
          <a:p>
            <a:pPr marL="0" indent="0">
              <a:buNone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Provide answers to 5 interview questions and drop off in blackboard October 1 (5 points)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endParaRPr lang="en-US" sz="2800" dirty="0"/>
          </a:p>
          <a:p>
            <a:pPr marL="0" indent="0" eaLnBrk="1" hangingPunct="1">
              <a:buNone/>
            </a:pP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51231E2-E767-4AEC-9129-B334C75EC4D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DF31C-3865-4B1E-807E-DAE277B4BA2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52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Interviewing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eaLnBrk="1" hangingPunct="1">
              <a:buNone/>
            </a:pPr>
            <a:r>
              <a:rPr lang="en-US" sz="3600" dirty="0"/>
              <a:t>Be prepared</a:t>
            </a:r>
          </a:p>
          <a:p>
            <a:pPr marL="114300" indent="0" eaLnBrk="1" hangingPunct="1">
              <a:buNone/>
            </a:pPr>
            <a:r>
              <a:rPr lang="en-US" sz="3600" dirty="0"/>
              <a:t>Arrive early</a:t>
            </a:r>
          </a:p>
          <a:p>
            <a:pPr marL="114300" indent="0" eaLnBrk="1" hangingPunct="1">
              <a:buNone/>
            </a:pPr>
            <a:r>
              <a:rPr lang="en-US" sz="3600" dirty="0"/>
              <a:t>Dress appropriately </a:t>
            </a:r>
          </a:p>
          <a:p>
            <a:pPr marL="114300" indent="0" eaLnBrk="1" hangingPunct="1">
              <a:buNone/>
            </a:pPr>
            <a:r>
              <a:rPr lang="en-US" sz="3600" dirty="0"/>
              <a:t>Get names of those you interview with (ask for cards)</a:t>
            </a:r>
          </a:p>
          <a:p>
            <a:pPr marL="114300" indent="0" eaLnBrk="1" hangingPunct="1">
              <a:buNone/>
            </a:pPr>
            <a:r>
              <a:rPr lang="en-US" sz="3600" dirty="0"/>
              <a:t>Ask open-ended questions</a:t>
            </a:r>
          </a:p>
          <a:p>
            <a:pPr marL="114300" indent="0" eaLnBrk="1" hangingPunct="1">
              <a:buNone/>
            </a:pPr>
            <a:r>
              <a:rPr lang="en-US" sz="3600" dirty="0"/>
              <a:t>Follow-up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E56266A-4817-4328-9C45-5FA46876120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Interview Questions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1480" lvl="1" indent="0" eaLnBrk="1" hangingPunct="1">
              <a:buNone/>
            </a:pPr>
            <a:r>
              <a:rPr lang="en-US" sz="3600" dirty="0">
                <a:hlinkClick r:id="rId3"/>
              </a:rPr>
              <a:t>Typical Interview Questions</a:t>
            </a:r>
            <a:endParaRPr lang="en-US" sz="3600" dirty="0"/>
          </a:p>
          <a:p>
            <a:pPr marL="411480" lvl="1" indent="0" eaLnBrk="1" hangingPunct="1">
              <a:buNone/>
            </a:pPr>
            <a:endParaRPr lang="en-US" sz="3600" dirty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6F873B2-0A4D-482B-818A-9150F554AB3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Better to ask before the job hunt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Provide detailed info to the person who is giving you a reference:</a:t>
            </a:r>
          </a:p>
          <a:p>
            <a:pPr lvl="1"/>
            <a:r>
              <a:rPr lang="en-US" sz="2800" dirty="0"/>
              <a:t>When is due date?</a:t>
            </a:r>
          </a:p>
          <a:p>
            <a:pPr lvl="1"/>
            <a:r>
              <a:rPr lang="en-US" sz="2800" dirty="0"/>
              <a:t>Provide additional information about yourself</a:t>
            </a:r>
          </a:p>
          <a:p>
            <a:pPr lvl="1"/>
            <a:r>
              <a:rPr lang="en-US" sz="2800" dirty="0"/>
              <a:t>Provide a self-addressed envelope (if mailed)</a:t>
            </a:r>
          </a:p>
          <a:p>
            <a:pPr lvl="1"/>
            <a:endParaRPr 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FDB3A77-0879-46E8-AEEA-491615E1658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Landing the Job – Next steps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How to act professionally in the workplace!!!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F3D49E9-CD09-49E8-88FB-7CB0AB71753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Professionalism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 marL="609600" indent="-609600" eaLnBrk="1" hangingPunct="1"/>
            <a:r>
              <a:rPr lang="en-US"/>
              <a:t>Managing your time</a:t>
            </a:r>
          </a:p>
          <a:p>
            <a:pPr marL="609600" indent="-609600" eaLnBrk="1" hangingPunct="1"/>
            <a:r>
              <a:rPr lang="en-US"/>
              <a:t>Communicating</a:t>
            </a:r>
          </a:p>
          <a:p>
            <a:pPr marL="609600" indent="-609600" eaLnBrk="1" hangingPunct="1"/>
            <a:r>
              <a:rPr lang="en-US"/>
              <a:t>Teamwork</a:t>
            </a:r>
          </a:p>
          <a:p>
            <a:pPr marL="609600" indent="-609600" eaLnBrk="1" hangingPunct="1"/>
            <a:r>
              <a:rPr lang="en-US"/>
              <a:t>Treating others with respect</a:t>
            </a:r>
          </a:p>
          <a:p>
            <a:pPr marL="609600" indent="-609600" eaLnBrk="1" hangingPunct="1"/>
            <a:r>
              <a:rPr lang="en-US"/>
              <a:t>High ethical standards</a:t>
            </a:r>
          </a:p>
          <a:p>
            <a:pPr marL="609600" indent="-609600" eaLnBrk="1" hangingPunct="1"/>
            <a:r>
              <a:rPr lang="en-US"/>
              <a:t>Positive attitude</a:t>
            </a:r>
          </a:p>
          <a:p>
            <a:pPr marL="609600" indent="-609600" eaLnBrk="1" hangingPunct="1"/>
            <a:r>
              <a:rPr lang="en-US"/>
              <a:t>Reliable</a:t>
            </a:r>
          </a:p>
          <a:p>
            <a:pPr marL="609600" indent="-609600" eaLnBrk="1" hangingPunct="1"/>
            <a:r>
              <a:rPr lang="en-US"/>
              <a:t>Leadership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B84F8BF-4858-4BA7-ADFA-9D27CA30B40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Traits for Success in the Workplace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3200" dirty="0"/>
              <a:t>Competence </a:t>
            </a:r>
          </a:p>
          <a:p>
            <a:pPr marL="114300" indent="0">
              <a:buNone/>
            </a:pPr>
            <a:r>
              <a:rPr lang="en-US" sz="3200" dirty="0"/>
              <a:t>Pursuit of Excellence</a:t>
            </a:r>
          </a:p>
          <a:p>
            <a:pPr marL="114300" indent="0">
              <a:buNone/>
            </a:pPr>
            <a:r>
              <a:rPr lang="en-US" sz="3200" dirty="0"/>
              <a:t>Personal Integrity</a:t>
            </a:r>
          </a:p>
          <a:p>
            <a:pPr marL="114300" indent="0">
              <a:buNone/>
            </a:pPr>
            <a:r>
              <a:rPr lang="en-US" sz="3200" dirty="0"/>
              <a:t>Likeability</a:t>
            </a:r>
          </a:p>
          <a:p>
            <a:pPr marL="114300" indent="0">
              <a:buNone/>
            </a:pPr>
            <a:r>
              <a:rPr lang="en-US" sz="3200" dirty="0"/>
              <a:t>Positive Attitude</a:t>
            </a:r>
          </a:p>
          <a:p>
            <a:pPr marL="114300" indent="0">
              <a:buNone/>
            </a:pPr>
            <a:r>
              <a:rPr lang="en-US" sz="3200" dirty="0"/>
              <a:t>Effective Communication</a:t>
            </a:r>
          </a:p>
          <a:p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7362553-E0D6-4008-884D-C9788322964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Professional Licensing-Why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Professionalism</a:t>
            </a:r>
          </a:p>
          <a:p>
            <a:r>
              <a:rPr lang="en-US" sz="4000" dirty="0"/>
              <a:t>Pride </a:t>
            </a:r>
          </a:p>
          <a:p>
            <a:r>
              <a:rPr lang="en-US" sz="4000" dirty="0"/>
              <a:t>Job requirement</a:t>
            </a:r>
          </a:p>
          <a:p>
            <a:r>
              <a:rPr lang="en-US" sz="4000" dirty="0"/>
              <a:t>Enhances Resume</a:t>
            </a:r>
          </a:p>
          <a:p>
            <a:pPr lvl="1">
              <a:buFont typeface="Wingdings" pitchFamily="2" charset="2"/>
              <a:buNone/>
            </a:pPr>
            <a:endParaRPr lang="en-US" sz="4000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CB7CCA9-4B3C-452E-A7FC-0D1368AA523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Professional Licensing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FE (Fundamentals Exam)</a:t>
            </a:r>
          </a:p>
          <a:p>
            <a:pPr marL="114300" indent="0">
              <a:buNone/>
            </a:pPr>
            <a:r>
              <a:rPr lang="en-US" dirty="0"/>
              <a:t>PE (Professional Exam)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Administered by State</a:t>
            </a:r>
          </a:p>
          <a:p>
            <a:pPr lvl="1"/>
            <a:r>
              <a:rPr lang="en-US" dirty="0"/>
              <a:t>FE reciprocal but details controlled by state</a:t>
            </a:r>
          </a:p>
          <a:p>
            <a:pPr lvl="1"/>
            <a:r>
              <a:rPr lang="en-US" dirty="0"/>
              <a:t>PE state specific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B577406-D42D-4C35-AE26-FD991D9A3CF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Objectives</a:t>
            </a: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1C9353-EAAE-434C-A1EB-99727CAF6EF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 descr="C:\Users\barans\AppData\Local\Microsoft\Windows\Temporary Internet Files\Content.IE5\GNHEFUT3\professional-development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3505200" cy="233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barans\AppData\Local\Microsoft\Windows\Temporary Internet Files\Content.IE5\GNHEFUT3\36c40feedb2e918426867d843de9c69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09600"/>
            <a:ext cx="3934609" cy="509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barans\AppData\Local\Microsoft\Windows\Temporary Internet Files\Content.IE5\GNHEFUT3\job-search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12761"/>
            <a:ext cx="2914200" cy="277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York State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600" dirty="0"/>
              <a:t>New York State Education </a:t>
            </a:r>
            <a:r>
              <a:rPr lang="en-US" sz="3600" dirty="0" err="1"/>
              <a:t>Dept</a:t>
            </a:r>
            <a:endParaRPr lang="en-US" sz="3600" dirty="0"/>
          </a:p>
          <a:p>
            <a:pPr marL="114300" indent="0">
              <a:buNone/>
            </a:pPr>
            <a:r>
              <a:rPr lang="en-US" sz="3600" dirty="0"/>
              <a:t>Licensed Professionals</a:t>
            </a:r>
          </a:p>
          <a:p>
            <a:endParaRPr lang="en-US" sz="3600" dirty="0"/>
          </a:p>
          <a:p>
            <a:pPr marL="114300" indent="0">
              <a:buNone/>
            </a:pPr>
            <a:r>
              <a:rPr lang="en-US" sz="3600" dirty="0">
                <a:hlinkClick r:id="rId3"/>
              </a:rPr>
              <a:t>http://www.nysed.gov/</a:t>
            </a:r>
            <a:r>
              <a:rPr lang="en-US" sz="3600" dirty="0"/>
              <a:t> 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62D34CD-A1A0-4698-B114-08C3C144DDB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between ET and </a:t>
            </a:r>
            <a:r>
              <a:rPr lang="en-US" dirty="0" err="1"/>
              <a:t>Engr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1" cy="222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1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6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Engineering Technology</a:t>
                      </a:r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Engineering</a:t>
                      </a:r>
                    </a:p>
                  </a:txBody>
                  <a:tcPr marL="84667" marR="84667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4667" marR="84667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Eligibility</a:t>
                      </a:r>
                      <a:r>
                        <a:rPr lang="en-US" sz="1800" baseline="0" dirty="0"/>
                        <a:t> for FE exam</a:t>
                      </a:r>
                      <a:endParaRPr lang="en-US" sz="1800" dirty="0"/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After graduation</a:t>
                      </a:r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Before graduation</a:t>
                      </a:r>
                    </a:p>
                  </a:txBody>
                  <a:tcPr marL="84667" marR="84667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/>
                        <a:t>Experience before PE</a:t>
                      </a:r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6 years</a:t>
                      </a:r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 years</a:t>
                      </a:r>
                    </a:p>
                  </a:txBody>
                  <a:tcPr marL="84667" marR="84667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4667" marR="84667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84667" marR="84667" marT="45733" marB="4573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84667" marR="84667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563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3729A71-39A2-4C30-B691-0BBB40662E8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5634" name="TextBox 5"/>
          <p:cNvSpPr txBox="1">
            <a:spLocks noChangeArrowheads="1"/>
          </p:cNvSpPr>
          <p:nvPr/>
        </p:nvSpPr>
        <p:spPr bwMode="auto">
          <a:xfrm>
            <a:off x="533400" y="4419600"/>
            <a:ext cx="777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Test is now online----Can take FE in Vermont (and PA?) before graduation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Why Internships?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4000" dirty="0"/>
              <a:t>Experience</a:t>
            </a:r>
          </a:p>
          <a:p>
            <a:pPr marL="0" indent="0" eaLnBrk="1" hangingPunct="1">
              <a:buNone/>
            </a:pPr>
            <a:r>
              <a:rPr lang="en-US" sz="4000" dirty="0"/>
              <a:t>Learn about yourself</a:t>
            </a:r>
          </a:p>
          <a:p>
            <a:pPr marL="0" indent="0" eaLnBrk="1" hangingPunct="1">
              <a:buNone/>
            </a:pPr>
            <a:r>
              <a:rPr lang="en-US" sz="4000" dirty="0"/>
              <a:t>Learn about your field </a:t>
            </a:r>
          </a:p>
          <a:p>
            <a:pPr marL="0" indent="0" eaLnBrk="1" hangingPunct="1">
              <a:buNone/>
            </a:pPr>
            <a:r>
              <a:rPr lang="en-US" sz="4000" dirty="0"/>
              <a:t>Evaluate yourself as an employee</a:t>
            </a:r>
          </a:p>
          <a:p>
            <a:pPr marL="0" indent="0" eaLnBrk="1" hangingPunct="1">
              <a:buNone/>
            </a:pPr>
            <a:r>
              <a:rPr lang="en-US" sz="4000" dirty="0"/>
              <a:t>Future job search</a:t>
            </a:r>
          </a:p>
          <a:p>
            <a:pPr marL="0" indent="0" eaLnBrk="1" hangingPunct="1">
              <a:buNone/>
            </a:pPr>
            <a:r>
              <a:rPr lang="en-US" sz="4000" dirty="0"/>
              <a:t>Money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A12E14B-3271-49EC-B8D7-520FC6AF344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Career Planning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4300" indent="0" eaLnBrk="1" hangingPunct="1">
              <a:buNone/>
            </a:pPr>
            <a:r>
              <a:rPr lang="en-US" sz="4000" dirty="0"/>
              <a:t>What are your assets and traits?</a:t>
            </a:r>
          </a:p>
          <a:p>
            <a:pPr marL="114300" indent="0" eaLnBrk="1" hangingPunct="1">
              <a:buNone/>
            </a:pPr>
            <a:r>
              <a:rPr lang="en-US" sz="4000" dirty="0"/>
              <a:t>Where do you want to start?</a:t>
            </a:r>
          </a:p>
          <a:p>
            <a:pPr marL="114300" indent="0" eaLnBrk="1" hangingPunct="1">
              <a:buNone/>
            </a:pPr>
            <a:r>
              <a:rPr lang="en-US" sz="4000" dirty="0"/>
              <a:t>What are your short-term goals?</a:t>
            </a:r>
          </a:p>
          <a:p>
            <a:pPr marL="114300" indent="0" eaLnBrk="1" hangingPunct="1">
              <a:buNone/>
            </a:pPr>
            <a:r>
              <a:rPr lang="en-US" sz="4000" dirty="0"/>
              <a:t>What are your long-term goals?</a:t>
            </a:r>
          </a:p>
          <a:p>
            <a:pPr marL="114300" indent="0" eaLnBrk="1" hangingPunct="1">
              <a:buNone/>
            </a:pPr>
            <a:endParaRPr lang="en-US" sz="4000" dirty="0"/>
          </a:p>
          <a:p>
            <a:pPr marL="114300" indent="0" eaLnBrk="1" hangingPunct="1">
              <a:buNone/>
            </a:pPr>
            <a:r>
              <a:rPr lang="en-US" sz="4000" dirty="0"/>
              <a:t>(Career—not personal goals)</a:t>
            </a:r>
          </a:p>
        </p:txBody>
      </p:sp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2F6FF59-11D8-46B0-83EF-1CCE41E4005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 Robin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How did you find your first job!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DF31C-3865-4B1E-807E-DAE277B4BA2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76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Looking for Jobs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" indent="0" eaLnBrk="1" hangingPunct="1">
              <a:buNone/>
            </a:pPr>
            <a:r>
              <a:rPr lang="en-US" sz="4400" dirty="0"/>
              <a:t>Career Services</a:t>
            </a:r>
          </a:p>
          <a:p>
            <a:pPr marL="114300" indent="0" eaLnBrk="1" hangingPunct="1">
              <a:buNone/>
            </a:pPr>
            <a:r>
              <a:rPr lang="en-US" sz="4400" dirty="0"/>
              <a:t>Internet</a:t>
            </a:r>
          </a:p>
          <a:p>
            <a:pPr marL="114300" indent="0" eaLnBrk="1" hangingPunct="1">
              <a:buNone/>
            </a:pPr>
            <a:r>
              <a:rPr lang="en-US" sz="4400" dirty="0"/>
              <a:t>Professional Organizations</a:t>
            </a:r>
          </a:p>
          <a:p>
            <a:pPr marL="114300" indent="0" eaLnBrk="1" hangingPunct="1">
              <a:buNone/>
            </a:pPr>
            <a:r>
              <a:rPr lang="en-US" sz="4400" dirty="0"/>
              <a:t>Newspapers</a:t>
            </a:r>
          </a:p>
          <a:p>
            <a:pPr marL="114300" indent="0" eaLnBrk="1" hangingPunct="1">
              <a:buNone/>
            </a:pPr>
            <a:r>
              <a:rPr lang="en-US" sz="4400" dirty="0"/>
              <a:t>Magazines</a:t>
            </a:r>
          </a:p>
          <a:p>
            <a:pPr marL="114300" indent="0" eaLnBrk="1" hangingPunct="1">
              <a:buNone/>
            </a:pPr>
            <a:r>
              <a:rPr lang="en-US" sz="4400" dirty="0"/>
              <a:t>Friends and Family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360D65C-C4CC-413C-A267-4B7D771B932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 Resume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eaLnBrk="1" hangingPunct="1">
              <a:lnSpc>
                <a:spcPct val="90000"/>
              </a:lnSpc>
              <a:buNone/>
            </a:pPr>
            <a:r>
              <a:rPr lang="en-US" sz="2800" dirty="0"/>
              <a:t>References: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hlinkClick r:id="rId3" action="ppaction://hlinkfile"/>
              </a:rPr>
              <a:t>What Were They Thinking </a:t>
            </a:r>
            <a:endParaRPr 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hlinkClick r:id="rId4" action="ppaction://hlinkfile"/>
              </a:rPr>
              <a:t>Resumes: The Basics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800" dirty="0"/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en-US" sz="2800" dirty="0"/>
              <a:t>Reverse chronological order (most important first)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en-US" sz="2800" dirty="0"/>
              <a:t>Limit to one-page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en-US" sz="2800" dirty="0"/>
              <a:t>No misrepresentations (ET, not ENGR)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en-US" sz="2800" dirty="0"/>
              <a:t>Visually pleasing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3BFA714-DCAC-4A63-9428-D1FB1D2F0A7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Handouts and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DF31C-3865-4B1E-807E-DAE277B4BA2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21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LinkedIn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3314" y="1600200"/>
            <a:ext cx="6527772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DF31C-3865-4B1E-807E-DAE277B4BA2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13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1628</TotalTime>
  <Words>451</Words>
  <Application>Microsoft Office PowerPoint</Application>
  <PresentationFormat>On-screen Show (4:3)</PresentationFormat>
  <Paragraphs>149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</vt:lpstr>
      <vt:lpstr>Wingdings</vt:lpstr>
      <vt:lpstr>Adjacency</vt:lpstr>
      <vt:lpstr>Professionalism</vt:lpstr>
      <vt:lpstr>Objectives</vt:lpstr>
      <vt:lpstr>Why Internships? </vt:lpstr>
      <vt:lpstr>Career Planning</vt:lpstr>
      <vt:lpstr>Round Robin</vt:lpstr>
      <vt:lpstr>Looking for Jobs</vt:lpstr>
      <vt:lpstr> Resume</vt:lpstr>
      <vt:lpstr>Resumes</vt:lpstr>
      <vt:lpstr>LinkedIn</vt:lpstr>
      <vt:lpstr>Homework Assignments-Individual</vt:lpstr>
      <vt:lpstr>Break</vt:lpstr>
      <vt:lpstr>Interviewing</vt:lpstr>
      <vt:lpstr>Interview Questions</vt:lpstr>
      <vt:lpstr>References</vt:lpstr>
      <vt:lpstr>Landing the Job – Next steps</vt:lpstr>
      <vt:lpstr>Professionalism</vt:lpstr>
      <vt:lpstr>Traits for Success in the Workplace</vt:lpstr>
      <vt:lpstr>Professional Licensing-Why</vt:lpstr>
      <vt:lpstr>Professional Licensing</vt:lpstr>
      <vt:lpstr>New York State</vt:lpstr>
      <vt:lpstr>Differences between ET and Engr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141</cp:revision>
  <dcterms:created xsi:type="dcterms:W3CDTF">2002-10-04T19:39:32Z</dcterms:created>
  <dcterms:modified xsi:type="dcterms:W3CDTF">2025-09-19T16:25:05Z</dcterms:modified>
</cp:coreProperties>
</file>