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8" r:id="rId5"/>
    <p:sldMasterId id="2147483673" r:id="rId6"/>
    <p:sldMasterId id="2147483675" r:id="rId7"/>
    <p:sldMasterId id="2147483678" r:id="rId8"/>
  </p:sldMasterIdLst>
  <p:notesMasterIdLst>
    <p:notesMasterId r:id="rId124"/>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6"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326" r:id="rId94"/>
    <p:sldId id="327" r:id="rId95"/>
    <p:sldId id="328" r:id="rId96"/>
    <p:sldId id="329" r:id="rId97"/>
    <p:sldId id="330" r:id="rId98"/>
    <p:sldId id="331" r:id="rId99"/>
    <p:sldId id="332" r:id="rId100"/>
    <p:sldId id="333" r:id="rId101"/>
    <p:sldId id="334" r:id="rId102"/>
    <p:sldId id="335" r:id="rId103"/>
    <p:sldId id="336" r:id="rId104"/>
    <p:sldId id="337"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Lst>
  <p:sldSz cx="12192000" cy="6858000"/>
  <p:notesSz cx="6858000" cy="9144000"/>
  <p:embeddedFontLst>
    <p:embeddedFont>
      <p:font typeface="Century Gothic" panose="020B0502020202020204" pitchFamily="34" charset="0"/>
      <p:regular r:id="rId125"/>
      <p:bold r:id="rId126"/>
      <p:italic r:id="rId127"/>
      <p:boldItalic r:id="rId128"/>
    </p:embeddedFont>
    <p:embeddedFont>
      <p:font typeface="Play" panose="020B0604020202020204" charset="0"/>
      <p:regular r:id="rId129"/>
      <p:bold r:id="rId130"/>
    </p:embeddedFont>
    <p:embeddedFont>
      <p:font typeface="Roboto" panose="02000000000000000000" pitchFamily="2" charset="0"/>
      <p:regular r:id="rId131"/>
      <p:bold r:id="rId132"/>
      <p:italic r:id="rId133"/>
      <p:boldItalic r:id="rId134"/>
    </p:embeddedFont>
    <p:embeddedFont>
      <p:font typeface="Roboto Light" panose="02000000000000000000" pitchFamily="2" charset="0"/>
      <p:regular r:id="rId135"/>
      <p:bold r:id="rId136"/>
      <p:italic r:id="rId137"/>
      <p:bold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9" roundtripDataSignature="AMtx7mjnFi7BUXlCSDsgufpRuJcL70wZ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7ECE04-3AE1-4AEB-A4FA-281975F7B05C}">
  <a:tblStyle styleId="{3E7ECE04-3AE1-4AEB-A4FA-281975F7B05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24" autoAdjust="0"/>
    <p:restoredTop sz="94660"/>
  </p:normalViewPr>
  <p:slideViewPr>
    <p:cSldViewPr snapToGrid="0">
      <p:cViewPr>
        <p:scale>
          <a:sx n="66" d="100"/>
          <a:sy n="66" d="100"/>
        </p:scale>
        <p:origin x="4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font" Target="fonts/font14.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font" Target="fonts/font4.fntdata"/><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font" Target="fonts/font10.fntdata"/><Relationship Id="rId139" Type="http://customschemas.google.com/relationships/presentationmetadata" Target="metadata"/><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font" Target="fonts/font1.fntdata"/><Relationship Id="rId141"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font" Target="fonts/font2.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font" Target="fonts/font8.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font" Target="fonts/font3.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font" Target="fonts/font9.fntdata"/><Relationship Id="rId1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4776a41689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34776a41689_0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g34776a41689_0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4776a41689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34776a41689_0_2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g34776a41689_0_2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4776a4168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3" name="Google Shape;1093;g34776a4168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g34776a4168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4776a41689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g34776a41689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4776a41689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4776a41689_0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34776a41689_0_2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7754d1522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27754d1522_0_269:notes"/>
          <p:cNvSpPr txBox="1">
            <a:spLocks noGrp="1"/>
          </p:cNvSpPr>
          <p:nvPr>
            <p:ph type="body" idx="1"/>
          </p:nvPr>
        </p:nvSpPr>
        <p:spPr>
          <a:xfrm>
            <a:off x="955795" y="3517830"/>
            <a:ext cx="7639800" cy="2877300"/>
          </a:xfrm>
          <a:prstGeom prst="rect">
            <a:avLst/>
          </a:prstGeom>
          <a:noFill/>
          <a:ln>
            <a:noFill/>
          </a:ln>
        </p:spPr>
        <p:txBody>
          <a:bodyPr spcFirstLastPara="1" wrap="square" lIns="95075" tIns="47525" rIns="95075" bIns="47525" anchor="t" anchorCtr="0">
            <a:noAutofit/>
          </a:bodyPr>
          <a:lstStyle/>
          <a:p>
            <a:pPr marL="0" lvl="0" indent="0" algn="l" rtl="0">
              <a:spcBef>
                <a:spcPts val="0"/>
              </a:spcBef>
              <a:spcAft>
                <a:spcPts val="0"/>
              </a:spcAft>
              <a:buNone/>
            </a:pPr>
            <a:endParaRPr sz="1000" dirty="0"/>
          </a:p>
        </p:txBody>
      </p:sp>
      <p:sp>
        <p:nvSpPr>
          <p:cNvPr id="183" name="Google Shape;183;g127754d1522_0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31</a:t>
            </a:fld>
            <a:endParaRPr dirty="0">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3a9e515f66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33a9e515f6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3a9e515f66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33a9e515f66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3a9e515f6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33a9e515f66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3a9e515f6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g33a9e515f6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3a9e515f66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33a9e515f66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8" name="Google Shape;108;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C8B3CC43-C14B-EA5E-2E50-252535F5DDE7}"/>
            </a:ext>
          </a:extLst>
        </p:cNvPr>
        <p:cNvGrpSpPr/>
        <p:nvPr/>
      </p:nvGrpSpPr>
      <p:grpSpPr>
        <a:xfrm>
          <a:off x="0" y="0"/>
          <a:ext cx="0" cy="0"/>
          <a:chOff x="0" y="0"/>
          <a:chExt cx="0" cy="0"/>
        </a:xfrm>
      </p:grpSpPr>
      <p:sp>
        <p:nvSpPr>
          <p:cNvPr id="340" name="Google Shape;340;g3140084030e_1_9:notes">
            <a:extLst>
              <a:ext uri="{FF2B5EF4-FFF2-40B4-BE49-F238E27FC236}">
                <a16:creationId xmlns:a16="http://schemas.microsoft.com/office/drawing/2014/main" id="{5DF9F7CD-16A5-4245-F5AD-95E844113F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140084030e_1_9:notes">
            <a:extLst>
              <a:ext uri="{FF2B5EF4-FFF2-40B4-BE49-F238E27FC236}">
                <a16:creationId xmlns:a16="http://schemas.microsoft.com/office/drawing/2014/main" id="{A7A84249-2959-1470-20C9-7D5052C285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 YET UPDATED FOR SOLICITATION 4.0</a:t>
            </a:r>
            <a:endParaRPr/>
          </a:p>
        </p:txBody>
      </p:sp>
    </p:spTree>
    <p:extLst>
      <p:ext uri="{BB962C8B-B14F-4D97-AF65-F5344CB8AC3E}">
        <p14:creationId xmlns:p14="http://schemas.microsoft.com/office/powerpoint/2010/main" val="913536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 YET UPDATED FOR SOLICITATION 4.0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140084030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14008403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YET UPDATED FOR SOLICITATION 4.0</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140084030e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140084030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140084030e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140084030e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3a9e515f6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33a9e515f66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8" name="Google Shape;758;p59: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759" name="Google Shape;759;p5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7" name="Google Shape;767;p60: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768" name="Google Shape;768;p6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5" name="Google Shape;775;p6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776" name="Google Shape;776;p6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3" name="Google Shape;783;p62: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784" name="Google Shape;784;p6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2" name="Google Shape;792;p63: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793" name="Google Shape;793;p6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0" name="Google Shape;800;p64: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475"/>
              </a:spcBef>
              <a:spcAft>
                <a:spcPts val="0"/>
              </a:spcAft>
              <a:buNone/>
            </a:pPr>
            <a:endParaRPr/>
          </a:p>
        </p:txBody>
      </p:sp>
      <p:sp>
        <p:nvSpPr>
          <p:cNvPr id="801" name="Google Shape;801;p6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7/23/2024</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34776a41689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34776a41689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g34776a41689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4776a41689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4776a41689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34776a41689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4776a41689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34776a41689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g34776a41689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4776a41689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4776a41689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g34776a41689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4776a41689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4776a41689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34776a41689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4776a41689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34776a41689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34776a41689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4776a41689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34776a41689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g34776a41689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4776a41689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34776a41689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3" name="Google Shape;883;g34776a41689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4776a41689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4776a41689_0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34776a41689_0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34776a41689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34776a41689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g34776a41689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4776a41689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34776a41689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g34776a41689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4776a4168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34776a41689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34776a41689_0_1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4776a41689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34776a41689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g34776a41689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4776a41689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34776a41689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34776a41689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34776a41689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34776a41689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g34776a41689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4776a41689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34776a41689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g34776a41689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4776a41689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4776a41689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34776a41689_0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4776a41689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34776a41689_0_1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g34776a41689_0_1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4776a41689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34776a41689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g34776a41689_0_1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4776a41689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34776a41689_0_1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g34776a41689_0_1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4776a41689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34776a41689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7" name="Google Shape;987;g34776a41689_0_2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1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2"/>
        <p:cNvGrpSpPr/>
        <p:nvPr/>
      </p:nvGrpSpPr>
      <p:grpSpPr>
        <a:xfrm>
          <a:off x="0" y="0"/>
          <a:ext cx="0" cy="0"/>
          <a:chOff x="0" y="0"/>
          <a:chExt cx="0" cy="0"/>
        </a:xfrm>
      </p:grpSpPr>
      <p:sp>
        <p:nvSpPr>
          <p:cNvPr id="53" name="Google Shape;53;p1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33"/>
          <p:cNvSpPr txBox="1">
            <a:spLocks noGrp="1"/>
          </p:cNvSpPr>
          <p:nvPr>
            <p:ph type="sldNum" idx="12"/>
          </p:nvPr>
        </p:nvSpPr>
        <p:spPr>
          <a:xfrm>
            <a:off x="5791200" y="6684963"/>
            <a:ext cx="609600" cy="1524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0959A5"/>
                </a:solidFill>
                <a:latin typeface="Arial"/>
                <a:ea typeface="Arial"/>
                <a:cs typeface="Arial"/>
                <a:sym typeface="Arial"/>
              </a:defRPr>
            </a:lvl1pPr>
            <a:lvl2pPr marL="0" marR="0" lvl="1" indent="0" algn="r">
              <a:spcBef>
                <a:spcPts val="0"/>
              </a:spcBef>
              <a:spcAft>
                <a:spcPts val="0"/>
              </a:spcAft>
              <a:buNone/>
              <a:defRPr sz="1200">
                <a:solidFill>
                  <a:srgbClr val="0959A5"/>
                </a:solidFill>
                <a:latin typeface="Arial"/>
                <a:ea typeface="Arial"/>
                <a:cs typeface="Arial"/>
                <a:sym typeface="Arial"/>
              </a:defRPr>
            </a:lvl2pPr>
            <a:lvl3pPr marL="0" marR="0" lvl="2" indent="0" algn="r">
              <a:spcBef>
                <a:spcPts val="0"/>
              </a:spcBef>
              <a:spcAft>
                <a:spcPts val="0"/>
              </a:spcAft>
              <a:buNone/>
              <a:defRPr sz="1200">
                <a:solidFill>
                  <a:srgbClr val="0959A5"/>
                </a:solidFill>
                <a:latin typeface="Arial"/>
                <a:ea typeface="Arial"/>
                <a:cs typeface="Arial"/>
                <a:sym typeface="Arial"/>
              </a:defRPr>
            </a:lvl3pPr>
            <a:lvl4pPr marL="0" marR="0" lvl="3" indent="0" algn="r">
              <a:spcBef>
                <a:spcPts val="0"/>
              </a:spcBef>
              <a:spcAft>
                <a:spcPts val="0"/>
              </a:spcAft>
              <a:buNone/>
              <a:defRPr sz="1200">
                <a:solidFill>
                  <a:srgbClr val="0959A5"/>
                </a:solidFill>
                <a:latin typeface="Arial"/>
                <a:ea typeface="Arial"/>
                <a:cs typeface="Arial"/>
                <a:sym typeface="Arial"/>
              </a:defRPr>
            </a:lvl4pPr>
            <a:lvl5pPr marL="0" marR="0" lvl="4" indent="0" algn="r">
              <a:spcBef>
                <a:spcPts val="0"/>
              </a:spcBef>
              <a:spcAft>
                <a:spcPts val="0"/>
              </a:spcAft>
              <a:buNone/>
              <a:defRPr sz="1200">
                <a:solidFill>
                  <a:srgbClr val="0959A5"/>
                </a:solidFill>
                <a:latin typeface="Arial"/>
                <a:ea typeface="Arial"/>
                <a:cs typeface="Arial"/>
                <a:sym typeface="Arial"/>
              </a:defRPr>
            </a:lvl5pPr>
            <a:lvl6pPr marL="0" marR="0" lvl="5" indent="0" algn="r">
              <a:spcBef>
                <a:spcPts val="0"/>
              </a:spcBef>
              <a:spcAft>
                <a:spcPts val="0"/>
              </a:spcAft>
              <a:buNone/>
              <a:defRPr sz="1200">
                <a:solidFill>
                  <a:srgbClr val="0959A5"/>
                </a:solidFill>
                <a:latin typeface="Arial"/>
                <a:ea typeface="Arial"/>
                <a:cs typeface="Arial"/>
                <a:sym typeface="Arial"/>
              </a:defRPr>
            </a:lvl6pPr>
            <a:lvl7pPr marL="0" marR="0" lvl="6" indent="0" algn="r">
              <a:spcBef>
                <a:spcPts val="0"/>
              </a:spcBef>
              <a:spcAft>
                <a:spcPts val="0"/>
              </a:spcAft>
              <a:buNone/>
              <a:defRPr sz="1200">
                <a:solidFill>
                  <a:srgbClr val="0959A5"/>
                </a:solidFill>
                <a:latin typeface="Arial"/>
                <a:ea typeface="Arial"/>
                <a:cs typeface="Arial"/>
                <a:sym typeface="Arial"/>
              </a:defRPr>
            </a:lvl7pPr>
            <a:lvl8pPr marL="0" marR="0" lvl="7" indent="0" algn="r">
              <a:spcBef>
                <a:spcPts val="0"/>
              </a:spcBef>
              <a:spcAft>
                <a:spcPts val="0"/>
              </a:spcAft>
              <a:buNone/>
              <a:defRPr sz="1200">
                <a:solidFill>
                  <a:srgbClr val="0959A5"/>
                </a:solidFill>
                <a:latin typeface="Arial"/>
                <a:ea typeface="Arial"/>
                <a:cs typeface="Arial"/>
                <a:sym typeface="Arial"/>
              </a:defRPr>
            </a:lvl8pPr>
            <a:lvl9pPr marL="0" marR="0" lvl="8" indent="0" algn="r">
              <a:spcBef>
                <a:spcPts val="0"/>
              </a:spcBef>
              <a:spcAft>
                <a:spcPts val="0"/>
              </a:spcAft>
              <a:buNone/>
              <a:defRPr sz="1200">
                <a:solidFill>
                  <a:srgbClr val="0959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1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8" name="Google Shape;58;p1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1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1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1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1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39"/>
          <p:cNvSpPr>
            <a:spLocks noGrp="1"/>
          </p:cNvSpPr>
          <p:nvPr>
            <p:ph type="pic" idx="2"/>
          </p:nvPr>
        </p:nvSpPr>
        <p:spPr>
          <a:xfrm>
            <a:off x="5183188" y="987425"/>
            <a:ext cx="6172200" cy="4873625"/>
          </a:xfrm>
          <a:prstGeom prst="rect">
            <a:avLst/>
          </a:prstGeom>
          <a:noFill/>
          <a:ln>
            <a:noFill/>
          </a:ln>
        </p:spPr>
      </p:sp>
      <p:sp>
        <p:nvSpPr>
          <p:cNvPr id="92" name="Google Shape;92;p1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1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ver Master">
  <p:cSld name="Cover Master">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931545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17"/>
        <p:cNvGrpSpPr/>
        <p:nvPr/>
      </p:nvGrpSpPr>
      <p:grpSpPr>
        <a:xfrm>
          <a:off x="0" y="0"/>
          <a:ext cx="0" cy="0"/>
          <a:chOff x="0" y="0"/>
          <a:chExt cx="0" cy="0"/>
        </a:xfrm>
      </p:grpSpPr>
      <p:sp>
        <p:nvSpPr>
          <p:cNvPr id="18" name="Google Shape;18;g127754d1522_0_386"/>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a:lnSpc>
                <a:spcPct val="85000"/>
              </a:lnSpc>
              <a:spcBef>
                <a:spcPts val="0"/>
              </a:spcBef>
              <a:spcAft>
                <a:spcPts val="0"/>
              </a:spcAft>
              <a:buClr>
                <a:schemeClr val="dk1"/>
              </a:buClr>
              <a:buSzPts val="18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9" name="Google Shape;19;g127754d1522_0_386"/>
          <p:cNvSpPr txBox="1">
            <a:spLocks noGrp="1"/>
          </p:cNvSpPr>
          <p:nvPr>
            <p:ph type="body" idx="1"/>
          </p:nvPr>
        </p:nvSpPr>
        <p:spPr>
          <a:xfrm>
            <a:off x="477616" y="1046533"/>
            <a:ext cx="11236400" cy="53704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480"/>
              </a:spcBef>
              <a:spcAft>
                <a:spcPts val="0"/>
              </a:spcAft>
              <a:buClr>
                <a:schemeClr val="dk1"/>
              </a:buClr>
              <a:buSzPts val="1800"/>
              <a:buChar char=" "/>
              <a:defRPr/>
            </a:lvl1pPr>
            <a:lvl2pPr marL="1219170" lvl="1" indent="-457189" algn="l">
              <a:lnSpc>
                <a:spcPct val="90000"/>
              </a:lnSpc>
              <a:spcBef>
                <a:spcPts val="480"/>
              </a:spcBef>
              <a:spcAft>
                <a:spcPts val="0"/>
              </a:spcAft>
              <a:buClr>
                <a:schemeClr val="dk1"/>
              </a:buClr>
              <a:buSzPts val="1800"/>
              <a:buChar char="◦"/>
              <a:defRPr/>
            </a:lvl2pPr>
            <a:lvl3pPr marL="1828754" lvl="2" indent="-457189" algn="l">
              <a:lnSpc>
                <a:spcPct val="90000"/>
              </a:lnSpc>
              <a:spcBef>
                <a:spcPts val="480"/>
              </a:spcBef>
              <a:spcAft>
                <a:spcPts val="0"/>
              </a:spcAft>
              <a:buClr>
                <a:schemeClr val="dk1"/>
              </a:buClr>
              <a:buSzPts val="1800"/>
              <a:buChar char="◦"/>
              <a:defRPr/>
            </a:lvl3pPr>
            <a:lvl4pPr marL="2438339" lvl="3" indent="-457189" algn="l">
              <a:lnSpc>
                <a:spcPct val="90000"/>
              </a:lnSpc>
              <a:spcBef>
                <a:spcPts val="480"/>
              </a:spcBef>
              <a:spcAft>
                <a:spcPts val="0"/>
              </a:spcAft>
              <a:buClr>
                <a:schemeClr val="dk1"/>
              </a:buClr>
              <a:buSzPts val="1800"/>
              <a:buChar char="◦"/>
              <a:defRPr/>
            </a:lvl4pPr>
            <a:lvl5pPr marL="3047924" lvl="4" indent="-457189" algn="l">
              <a:lnSpc>
                <a:spcPct val="90000"/>
              </a:lnSpc>
              <a:spcBef>
                <a:spcPts val="480"/>
              </a:spcBef>
              <a:spcAft>
                <a:spcPts val="0"/>
              </a:spcAft>
              <a:buClr>
                <a:schemeClr val="dk1"/>
              </a:buClr>
              <a:buSzPts val="1800"/>
              <a:buChar char="◦"/>
              <a:defRPr/>
            </a:lvl5pPr>
            <a:lvl6pPr marL="3657509" lvl="5" indent="-457189" algn="l">
              <a:lnSpc>
                <a:spcPct val="90000"/>
              </a:lnSpc>
              <a:spcBef>
                <a:spcPts val="480"/>
              </a:spcBef>
              <a:spcAft>
                <a:spcPts val="0"/>
              </a:spcAft>
              <a:buClr>
                <a:schemeClr val="dk1"/>
              </a:buClr>
              <a:buSzPts val="1800"/>
              <a:buChar char="•"/>
              <a:defRPr/>
            </a:lvl6pPr>
            <a:lvl7pPr marL="4267093" lvl="6" indent="-457189" algn="l">
              <a:lnSpc>
                <a:spcPct val="90000"/>
              </a:lnSpc>
              <a:spcBef>
                <a:spcPts val="480"/>
              </a:spcBef>
              <a:spcAft>
                <a:spcPts val="0"/>
              </a:spcAft>
              <a:buClr>
                <a:schemeClr val="dk1"/>
              </a:buClr>
              <a:buSzPts val="1800"/>
              <a:buChar char="•"/>
              <a:defRPr/>
            </a:lvl7pPr>
            <a:lvl8pPr marL="4876678" lvl="7" indent="-457189" algn="l">
              <a:lnSpc>
                <a:spcPct val="90000"/>
              </a:lnSpc>
              <a:spcBef>
                <a:spcPts val="480"/>
              </a:spcBef>
              <a:spcAft>
                <a:spcPts val="0"/>
              </a:spcAft>
              <a:buClr>
                <a:schemeClr val="dk1"/>
              </a:buClr>
              <a:buSzPts val="1800"/>
              <a:buChar char="•"/>
              <a:defRPr/>
            </a:lvl8pPr>
            <a:lvl9pPr marL="5486263" lvl="8" indent="-457189" algn="l">
              <a:lnSpc>
                <a:spcPct val="9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3401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23"/>
          <p:cNvSpPr txBox="1">
            <a:spLocks noGrp="1"/>
          </p:cNvSpPr>
          <p:nvPr>
            <p:ph type="ctrTitle"/>
          </p:nvPr>
        </p:nvSpPr>
        <p:spPr>
          <a:xfrm>
            <a:off x="318052" y="2464901"/>
            <a:ext cx="9144000" cy="149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123"/>
          <p:cNvSpPr txBox="1">
            <a:spLocks noGrp="1"/>
          </p:cNvSpPr>
          <p:nvPr>
            <p:ph type="subTitle" idx="1"/>
          </p:nvPr>
        </p:nvSpPr>
        <p:spPr>
          <a:xfrm>
            <a:off x="318052" y="4045271"/>
            <a:ext cx="9144000" cy="765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1067"/>
              </a:spcBef>
              <a:spcAft>
                <a:spcPts val="0"/>
              </a:spcAft>
              <a:buClr>
                <a:schemeClr val="dk1"/>
              </a:buClr>
              <a:buSzPts val="1800"/>
              <a:buFont typeface="Arial"/>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15" name="Google Shape;115;p123"/>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lvl1pPr marL="0" lvl="0"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123"/>
          <p:cNvSpPr txBox="1"/>
          <p:nvPr/>
        </p:nvSpPr>
        <p:spPr>
          <a:xfrm>
            <a:off x="321357" y="6223829"/>
            <a:ext cx="3097600" cy="36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b="1" i="0" u="none" strike="noStrike" cap="none">
                <a:solidFill>
                  <a:schemeClr val="lt1"/>
                </a:solidFill>
                <a:latin typeface="Calibri"/>
                <a:ea typeface="Calibri"/>
                <a:cs typeface="Calibri"/>
                <a:sym typeface="Calibri"/>
              </a:rPr>
              <a:t>aceny.org</a:t>
            </a:r>
            <a:endParaRPr sz="1467">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24"/>
          <p:cNvSpPr txBox="1">
            <a:spLocks noGrp="1"/>
          </p:cNvSpPr>
          <p:nvPr>
            <p:ph type="body" idx="1"/>
          </p:nvPr>
        </p:nvSpPr>
        <p:spPr>
          <a:xfrm>
            <a:off x="318052" y="1315844"/>
            <a:ext cx="10381600" cy="452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19" name="Google Shape;119;p124"/>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lvl1pPr marL="0" lvl="0"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124"/>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124"/>
          <p:cNvSpPr/>
          <p:nvPr/>
        </p:nvSpPr>
        <p:spPr>
          <a:xfrm>
            <a:off x="0" y="-12073"/>
            <a:ext cx="12192000" cy="893200"/>
          </a:xfrm>
          <a:prstGeom prst="rect">
            <a:avLst/>
          </a:prstGeom>
          <a:solidFill>
            <a:srgbClr val="4271B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67"/>
              <a:buFont typeface="Arial"/>
              <a:buNone/>
            </a:pPr>
            <a:endParaRPr sz="1867"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142"/>
          <p:cNvSpPr txBox="1">
            <a:spLocks noGrp="1"/>
          </p:cNvSpPr>
          <p:nvPr>
            <p:ph type="body" idx="1"/>
          </p:nvPr>
        </p:nvSpPr>
        <p:spPr>
          <a:xfrm>
            <a:off x="318051" y="1282391"/>
            <a:ext cx="5181600" cy="4518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24" name="Google Shape;124;p142"/>
          <p:cNvSpPr txBox="1">
            <a:spLocks noGrp="1"/>
          </p:cNvSpPr>
          <p:nvPr>
            <p:ph type="body" idx="2"/>
          </p:nvPr>
        </p:nvSpPr>
        <p:spPr>
          <a:xfrm>
            <a:off x="5652052" y="1282391"/>
            <a:ext cx="5026400" cy="4518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25" name="Google Shape;125;p142"/>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lvl1pPr marL="0" lvl="0"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42"/>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142"/>
          <p:cNvSpPr/>
          <p:nvPr/>
        </p:nvSpPr>
        <p:spPr>
          <a:xfrm>
            <a:off x="0" y="-12073"/>
            <a:ext cx="12192000" cy="893200"/>
          </a:xfrm>
          <a:prstGeom prst="rect">
            <a:avLst/>
          </a:prstGeom>
          <a:solidFill>
            <a:srgbClr val="4271B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67"/>
              <a:buFont typeface="Arial"/>
              <a:buNone/>
            </a:pPr>
            <a:endParaRPr sz="1867"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43"/>
          <p:cNvSpPr txBox="1">
            <a:spLocks noGrp="1"/>
          </p:cNvSpPr>
          <p:nvPr>
            <p:ph type="body" idx="1"/>
          </p:nvPr>
        </p:nvSpPr>
        <p:spPr>
          <a:xfrm>
            <a:off x="318053" y="1126193"/>
            <a:ext cx="5284000" cy="824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130" name="Google Shape;130;p143"/>
          <p:cNvSpPr txBox="1">
            <a:spLocks noGrp="1"/>
          </p:cNvSpPr>
          <p:nvPr>
            <p:ph type="body" idx="2"/>
          </p:nvPr>
        </p:nvSpPr>
        <p:spPr>
          <a:xfrm>
            <a:off x="318053" y="1950105"/>
            <a:ext cx="5284000" cy="3781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31" name="Google Shape;131;p143"/>
          <p:cNvSpPr txBox="1">
            <a:spLocks noGrp="1"/>
          </p:cNvSpPr>
          <p:nvPr>
            <p:ph type="body" idx="3"/>
          </p:nvPr>
        </p:nvSpPr>
        <p:spPr>
          <a:xfrm>
            <a:off x="5776860" y="1126193"/>
            <a:ext cx="4975200" cy="824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132" name="Google Shape;132;p143"/>
          <p:cNvSpPr txBox="1">
            <a:spLocks noGrp="1"/>
          </p:cNvSpPr>
          <p:nvPr>
            <p:ph type="body" idx="4"/>
          </p:nvPr>
        </p:nvSpPr>
        <p:spPr>
          <a:xfrm>
            <a:off x="5776860" y="1950105"/>
            <a:ext cx="4975200" cy="3781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33" name="Google Shape;133;p143"/>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lvl1pPr marL="0" lvl="0"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143"/>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alibri"/>
              <a:buNone/>
              <a:defRPr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143"/>
          <p:cNvSpPr/>
          <p:nvPr/>
        </p:nvSpPr>
        <p:spPr>
          <a:xfrm>
            <a:off x="0" y="-12073"/>
            <a:ext cx="12192000" cy="893200"/>
          </a:xfrm>
          <a:prstGeom prst="rect">
            <a:avLst/>
          </a:prstGeom>
          <a:solidFill>
            <a:srgbClr val="4271B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67"/>
              <a:buFont typeface="Arial"/>
              <a:buNone/>
            </a:pPr>
            <a:endParaRPr sz="1867"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Master">
  <p:cSld name="Cover Master">
    <p:spTree>
      <p:nvGrpSpPr>
        <p:cNvPr id="1" name="Shape 14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Master" type="blank">
  <p:cSld name="BLANK">
    <p:spTree>
      <p:nvGrpSpPr>
        <p:cNvPr id="1" name="Shape 151"/>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p12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5867" b="0" i="0" u="none" strike="noStrike" cap="none">
                <a:solidFill>
                  <a:schemeClr val="dk1"/>
                </a:solidFill>
                <a:latin typeface="Calibri"/>
                <a:ea typeface="Calibri"/>
                <a:cs typeface="Calibri"/>
                <a:sym typeface="Calibri"/>
              </a:defRPr>
            </a:lvl9pPr>
          </a:lstStyle>
          <a:p>
            <a:endParaRPr/>
          </a:p>
        </p:txBody>
      </p:sp>
      <p:sp>
        <p:nvSpPr>
          <p:cNvPr id="154" name="Google Shape;154;p129"/>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5" name="Google Shape;155;p129"/>
          <p:cNvSpPr txBox="1">
            <a:spLocks noGrp="1"/>
          </p:cNvSpPr>
          <p:nvPr>
            <p:ph type="dt" idx="10"/>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129"/>
          <p:cNvSpPr txBox="1">
            <a:spLocks noGrp="1"/>
          </p:cNvSpPr>
          <p:nvPr>
            <p:ph type="ftr" idx="11"/>
          </p:nvPr>
        </p:nvSpPr>
        <p:spPr>
          <a:xfrm>
            <a:off x="0" y="0"/>
            <a:ext cx="0" cy="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129"/>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Master" type="blank">
  <p:cSld name="BLANK">
    <p:spTree>
      <p:nvGrpSpPr>
        <p:cNvPr id="1" name="Shape 16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Large-NYS Blue">
  <p:cSld name="ImageLarge-NYS Blu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15"/>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15"/>
          <p:cNvSpPr>
            <a:spLocks noGrp="1"/>
          </p:cNvSpPr>
          <p:nvPr>
            <p:ph type="pic" idx="2"/>
          </p:nvPr>
        </p:nvSpPr>
        <p:spPr>
          <a:xfrm>
            <a:off x="0" y="0"/>
            <a:ext cx="12192000" cy="4931923"/>
          </a:xfrm>
          <a:prstGeom prst="rect">
            <a:avLst/>
          </a:prstGeom>
          <a:noFill/>
          <a:ln>
            <a:noFill/>
          </a:ln>
        </p:spPr>
      </p:sp>
      <p:sp>
        <p:nvSpPr>
          <p:cNvPr id="28" name="Google Shape;28;p115"/>
          <p:cNvSpPr txBox="1">
            <a:spLocks noGrp="1"/>
          </p:cNvSpPr>
          <p:nvPr>
            <p:ph type="body" idx="1"/>
          </p:nvPr>
        </p:nvSpPr>
        <p:spPr>
          <a:xfrm>
            <a:off x="348571" y="6035675"/>
            <a:ext cx="8092042" cy="65652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i="0">
                <a:solidFill>
                  <a:schemeClr val="lt1"/>
                </a:solidFill>
                <a:latin typeface="Roboto"/>
                <a:ea typeface="Roboto"/>
                <a:cs typeface="Roboto"/>
                <a:sym typeface="Roboto"/>
              </a:defRPr>
            </a:lvl1pPr>
            <a:lvl2pPr marL="914400" lvl="1" indent="-228600" algn="l">
              <a:lnSpc>
                <a:spcPct val="90000"/>
              </a:lnSpc>
              <a:spcBef>
                <a:spcPts val="500"/>
              </a:spcBef>
              <a:spcAft>
                <a:spcPts val="0"/>
              </a:spcAft>
              <a:buClr>
                <a:schemeClr val="dk1"/>
              </a:buClr>
              <a:buSzPts val="2400"/>
              <a:buNone/>
              <a:defRPr>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15"/>
          <p:cNvSpPr txBox="1">
            <a:spLocks noGrp="1"/>
          </p:cNvSpPr>
          <p:nvPr>
            <p:ph type="title"/>
          </p:nvPr>
        </p:nvSpPr>
        <p:spPr>
          <a:xfrm>
            <a:off x="348571" y="5074418"/>
            <a:ext cx="8092043" cy="96125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500"/>
              <a:buFont typeface="Roboto"/>
              <a:buNone/>
              <a:defRPr sz="3500" b="1" i="0">
                <a:solidFill>
                  <a:schemeClr val="lt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115"/>
          <p:cNvPicPr preferRelativeResize="0"/>
          <p:nvPr/>
        </p:nvPicPr>
        <p:blipFill rotWithShape="1">
          <a:blip r:embed="rId3">
            <a:alphaModFix/>
          </a:blip>
          <a:srcRect/>
          <a:stretch/>
        </p:blipFill>
        <p:spPr>
          <a:xfrm>
            <a:off x="8982255" y="5524234"/>
            <a:ext cx="2595495" cy="7181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YS Blue Call Out w-text">
  <p:cSld name="NYS Blue Call Out w-tex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16"/>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63666A"/>
                </a:solidFill>
                <a:latin typeface="Arial"/>
                <a:ea typeface="Arial"/>
                <a:cs typeface="Arial"/>
                <a:sym typeface="Arial"/>
              </a:defRPr>
            </a:lvl1pPr>
            <a:lvl2pPr marL="0" lvl="1" indent="0" algn="r">
              <a:spcBef>
                <a:spcPts val="0"/>
              </a:spcBef>
              <a:buNone/>
              <a:defRPr sz="1200">
                <a:solidFill>
                  <a:srgbClr val="63666A"/>
                </a:solidFill>
                <a:latin typeface="Arial"/>
                <a:ea typeface="Arial"/>
                <a:cs typeface="Arial"/>
                <a:sym typeface="Arial"/>
              </a:defRPr>
            </a:lvl2pPr>
            <a:lvl3pPr marL="0" lvl="2" indent="0" algn="r">
              <a:spcBef>
                <a:spcPts val="0"/>
              </a:spcBef>
              <a:buNone/>
              <a:defRPr sz="1200">
                <a:solidFill>
                  <a:srgbClr val="63666A"/>
                </a:solidFill>
                <a:latin typeface="Arial"/>
                <a:ea typeface="Arial"/>
                <a:cs typeface="Arial"/>
                <a:sym typeface="Arial"/>
              </a:defRPr>
            </a:lvl3pPr>
            <a:lvl4pPr marL="0" lvl="3" indent="0" algn="r">
              <a:spcBef>
                <a:spcPts val="0"/>
              </a:spcBef>
              <a:buNone/>
              <a:defRPr sz="1200">
                <a:solidFill>
                  <a:srgbClr val="63666A"/>
                </a:solidFill>
                <a:latin typeface="Arial"/>
                <a:ea typeface="Arial"/>
                <a:cs typeface="Arial"/>
                <a:sym typeface="Arial"/>
              </a:defRPr>
            </a:lvl4pPr>
            <a:lvl5pPr marL="0" lvl="4" indent="0" algn="r">
              <a:spcBef>
                <a:spcPts val="0"/>
              </a:spcBef>
              <a:buNone/>
              <a:defRPr sz="1200">
                <a:solidFill>
                  <a:srgbClr val="63666A"/>
                </a:solidFill>
                <a:latin typeface="Arial"/>
                <a:ea typeface="Arial"/>
                <a:cs typeface="Arial"/>
                <a:sym typeface="Arial"/>
              </a:defRPr>
            </a:lvl5pPr>
            <a:lvl6pPr marL="0" lvl="5" indent="0" algn="r">
              <a:spcBef>
                <a:spcPts val="0"/>
              </a:spcBef>
              <a:buNone/>
              <a:defRPr sz="1200">
                <a:solidFill>
                  <a:srgbClr val="63666A"/>
                </a:solidFill>
                <a:latin typeface="Arial"/>
                <a:ea typeface="Arial"/>
                <a:cs typeface="Arial"/>
                <a:sym typeface="Arial"/>
              </a:defRPr>
            </a:lvl6pPr>
            <a:lvl7pPr marL="0" lvl="6" indent="0" algn="r">
              <a:spcBef>
                <a:spcPts val="0"/>
              </a:spcBef>
              <a:buNone/>
              <a:defRPr sz="1200">
                <a:solidFill>
                  <a:srgbClr val="63666A"/>
                </a:solidFill>
                <a:latin typeface="Arial"/>
                <a:ea typeface="Arial"/>
                <a:cs typeface="Arial"/>
                <a:sym typeface="Arial"/>
              </a:defRPr>
            </a:lvl7pPr>
            <a:lvl8pPr marL="0" lvl="7" indent="0" algn="r">
              <a:spcBef>
                <a:spcPts val="0"/>
              </a:spcBef>
              <a:buNone/>
              <a:defRPr sz="1200">
                <a:solidFill>
                  <a:srgbClr val="63666A"/>
                </a:solidFill>
                <a:latin typeface="Arial"/>
                <a:ea typeface="Arial"/>
                <a:cs typeface="Arial"/>
                <a:sym typeface="Arial"/>
              </a:defRPr>
            </a:lvl8pPr>
            <a:lvl9pPr marL="0" lvl="8" indent="0" algn="r">
              <a:spcBef>
                <a:spcPts val="0"/>
              </a:spcBef>
              <a:buNone/>
              <a:defRPr sz="1200">
                <a:solidFill>
                  <a:srgbClr val="63666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16"/>
          <p:cNvSpPr txBox="1">
            <a:spLocks noGrp="1"/>
          </p:cNvSpPr>
          <p:nvPr>
            <p:ph type="body" idx="1"/>
          </p:nvPr>
        </p:nvSpPr>
        <p:spPr>
          <a:xfrm>
            <a:off x="354066" y="615509"/>
            <a:ext cx="4413114" cy="586753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lt1"/>
              </a:buClr>
              <a:buSzPts val="5000"/>
              <a:buNone/>
              <a:defRPr sz="5000" b="1">
                <a:solidFill>
                  <a:schemeClr val="lt1"/>
                </a:solidFill>
                <a:latin typeface="Play"/>
                <a:ea typeface="Play"/>
                <a:cs typeface="Play"/>
                <a:sym typeface="Play"/>
              </a:defRPr>
            </a:lvl1pPr>
            <a:lvl2pPr marL="914400" lvl="1" indent="-368300" algn="l">
              <a:lnSpc>
                <a:spcPct val="90000"/>
              </a:lnSpc>
              <a:spcBef>
                <a:spcPts val="600"/>
              </a:spcBef>
              <a:spcAft>
                <a:spcPts val="0"/>
              </a:spcAft>
              <a:buClr>
                <a:schemeClr val="lt1"/>
              </a:buClr>
              <a:buSzPts val="2200"/>
              <a:buFont typeface="Roboto"/>
              <a:buChar char="&gt;"/>
              <a:defRPr sz="2200">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Roboto"/>
              <a:buChar char="-"/>
              <a:defRPr>
                <a:solidFill>
                  <a:schemeClr val="lt1"/>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16"/>
          <p:cNvSpPr txBox="1">
            <a:spLocks noGrp="1"/>
          </p:cNvSpPr>
          <p:nvPr>
            <p:ph type="body" idx="2"/>
          </p:nvPr>
        </p:nvSpPr>
        <p:spPr>
          <a:xfrm>
            <a:off x="5426408" y="615612"/>
            <a:ext cx="6222956" cy="586742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accent1"/>
              </a:buClr>
              <a:buSzPts val="2400"/>
              <a:buNone/>
              <a:defRPr sz="2400" b="1">
                <a:solidFill>
                  <a:schemeClr val="accent1"/>
                </a:solidFill>
                <a:latin typeface="Play"/>
                <a:ea typeface="Play"/>
                <a:cs typeface="Play"/>
                <a:sym typeface="Play"/>
              </a:defRPr>
            </a:lvl1pPr>
            <a:lvl2pPr marL="914400" lvl="1" indent="-228600" algn="l">
              <a:lnSpc>
                <a:spcPct val="90000"/>
              </a:lnSpc>
              <a:spcBef>
                <a:spcPts val="300"/>
              </a:spcBef>
              <a:spcAft>
                <a:spcPts val="0"/>
              </a:spcAft>
              <a:buClr>
                <a:schemeClr val="dk2"/>
              </a:buClr>
              <a:buSzPts val="2200"/>
              <a:buFont typeface="Roboto"/>
              <a:buNone/>
              <a:defRPr sz="2200">
                <a:solidFill>
                  <a:schemeClr val="dk2"/>
                </a:solidFill>
              </a:defRPr>
            </a:lvl2pPr>
            <a:lvl3pPr marL="1371600" lvl="2" indent="-368300" algn="l">
              <a:lnSpc>
                <a:spcPct val="90000"/>
              </a:lnSpc>
              <a:spcBef>
                <a:spcPts val="600"/>
              </a:spcBef>
              <a:spcAft>
                <a:spcPts val="0"/>
              </a:spcAft>
              <a:buClr>
                <a:schemeClr val="dk2"/>
              </a:buClr>
              <a:buSzPts val="2200"/>
              <a:buFont typeface="Roboto"/>
              <a:buChar char="&gt;"/>
              <a:defRPr sz="2200">
                <a:solidFill>
                  <a:schemeClr val="dk2"/>
                </a:solidFill>
              </a:defRPr>
            </a:lvl3pPr>
            <a:lvl4pPr marL="1828800" lvl="3" indent="-355600" algn="l">
              <a:lnSpc>
                <a:spcPct val="90000"/>
              </a:lnSpc>
              <a:spcBef>
                <a:spcPts val="300"/>
              </a:spcBef>
              <a:spcAft>
                <a:spcPts val="0"/>
              </a:spcAft>
              <a:buClr>
                <a:schemeClr val="dk2"/>
              </a:buClr>
              <a:buSzPts val="2000"/>
              <a:buFont typeface="Arial"/>
              <a:buChar char="•"/>
              <a:defRPr sz="2000">
                <a:solidFill>
                  <a:schemeClr val="dk2"/>
                </a:solidFill>
              </a:defRPr>
            </a:lvl4pPr>
            <a:lvl5pPr marL="2286000" lvl="4" indent="-342900" algn="l">
              <a:lnSpc>
                <a:spcPct val="90000"/>
              </a:lnSpc>
              <a:spcBef>
                <a:spcPts val="300"/>
              </a:spcBef>
              <a:spcAft>
                <a:spcPts val="0"/>
              </a:spcAft>
              <a:buClr>
                <a:schemeClr val="dk2"/>
              </a:buClr>
              <a:buSzPts val="1800"/>
              <a:buFont typeface="Roboto"/>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8">
  <p:cSld name="Title Slide - 8">
    <p:spTree>
      <p:nvGrpSpPr>
        <p:cNvPr id="1" name="Shape 3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YS Blue Call Out w-Image">
  <p:cSld name="NYS Blue Call Out w-Imag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9"/>
          <p:cNvSpPr>
            <a:spLocks noGrp="1"/>
          </p:cNvSpPr>
          <p:nvPr>
            <p:ph type="pic" idx="2"/>
          </p:nvPr>
        </p:nvSpPr>
        <p:spPr>
          <a:xfrm>
            <a:off x="4990289" y="0"/>
            <a:ext cx="7201710" cy="6858000"/>
          </a:xfrm>
          <a:prstGeom prst="rect">
            <a:avLst/>
          </a:prstGeom>
          <a:noFill/>
          <a:ln>
            <a:noFill/>
          </a:ln>
        </p:spPr>
      </p:sp>
      <p:sp>
        <p:nvSpPr>
          <p:cNvPr id="39" name="Google Shape;39;p119"/>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Arial"/>
                <a:ea typeface="Arial"/>
                <a:cs typeface="Arial"/>
                <a:sym typeface="Arial"/>
              </a:defRPr>
            </a:lvl1pPr>
            <a:lvl2pPr marL="0" lvl="1" indent="0" algn="r">
              <a:spcBef>
                <a:spcPts val="0"/>
              </a:spcBef>
              <a:buNone/>
              <a:defRPr sz="1200">
                <a:solidFill>
                  <a:schemeClr val="dk2"/>
                </a:solidFill>
                <a:latin typeface="Arial"/>
                <a:ea typeface="Arial"/>
                <a:cs typeface="Arial"/>
                <a:sym typeface="Arial"/>
              </a:defRPr>
            </a:lvl2pPr>
            <a:lvl3pPr marL="0" lvl="2" indent="0" algn="r">
              <a:spcBef>
                <a:spcPts val="0"/>
              </a:spcBef>
              <a:buNone/>
              <a:defRPr sz="1200">
                <a:solidFill>
                  <a:schemeClr val="dk2"/>
                </a:solidFill>
                <a:latin typeface="Arial"/>
                <a:ea typeface="Arial"/>
                <a:cs typeface="Arial"/>
                <a:sym typeface="Arial"/>
              </a:defRPr>
            </a:lvl3pPr>
            <a:lvl4pPr marL="0" lvl="3" indent="0" algn="r">
              <a:spcBef>
                <a:spcPts val="0"/>
              </a:spcBef>
              <a:buNone/>
              <a:defRPr sz="1200">
                <a:solidFill>
                  <a:schemeClr val="dk2"/>
                </a:solidFill>
                <a:latin typeface="Arial"/>
                <a:ea typeface="Arial"/>
                <a:cs typeface="Arial"/>
                <a:sym typeface="Arial"/>
              </a:defRPr>
            </a:lvl4pPr>
            <a:lvl5pPr marL="0" lvl="4" indent="0" algn="r">
              <a:spcBef>
                <a:spcPts val="0"/>
              </a:spcBef>
              <a:buNone/>
              <a:defRPr sz="1200">
                <a:solidFill>
                  <a:schemeClr val="dk2"/>
                </a:solidFill>
                <a:latin typeface="Arial"/>
                <a:ea typeface="Arial"/>
                <a:cs typeface="Arial"/>
                <a:sym typeface="Arial"/>
              </a:defRPr>
            </a:lvl5pPr>
            <a:lvl6pPr marL="0" lvl="5" indent="0" algn="r">
              <a:spcBef>
                <a:spcPts val="0"/>
              </a:spcBef>
              <a:buNone/>
              <a:defRPr sz="1200">
                <a:solidFill>
                  <a:schemeClr val="dk2"/>
                </a:solidFill>
                <a:latin typeface="Arial"/>
                <a:ea typeface="Arial"/>
                <a:cs typeface="Arial"/>
                <a:sym typeface="Arial"/>
              </a:defRPr>
            </a:lvl6pPr>
            <a:lvl7pPr marL="0" lvl="6" indent="0" algn="r">
              <a:spcBef>
                <a:spcPts val="0"/>
              </a:spcBef>
              <a:buNone/>
              <a:defRPr sz="1200">
                <a:solidFill>
                  <a:schemeClr val="dk2"/>
                </a:solidFill>
                <a:latin typeface="Arial"/>
                <a:ea typeface="Arial"/>
                <a:cs typeface="Arial"/>
                <a:sym typeface="Arial"/>
              </a:defRPr>
            </a:lvl7pPr>
            <a:lvl8pPr marL="0" lvl="7" indent="0" algn="r">
              <a:spcBef>
                <a:spcPts val="0"/>
              </a:spcBef>
              <a:buNone/>
              <a:defRPr sz="1200">
                <a:solidFill>
                  <a:schemeClr val="dk2"/>
                </a:solidFill>
                <a:latin typeface="Arial"/>
                <a:ea typeface="Arial"/>
                <a:cs typeface="Arial"/>
                <a:sym typeface="Arial"/>
              </a:defRPr>
            </a:lvl8pPr>
            <a:lvl9pPr marL="0" lvl="8" indent="0" algn="r">
              <a:spcBef>
                <a:spcPts val="0"/>
              </a:spcBef>
              <a:buNone/>
              <a:defRPr sz="12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119"/>
          <p:cNvSpPr txBox="1">
            <a:spLocks noGrp="1"/>
          </p:cNvSpPr>
          <p:nvPr>
            <p:ph type="body" idx="1"/>
          </p:nvPr>
        </p:nvSpPr>
        <p:spPr>
          <a:xfrm>
            <a:off x="348571" y="6242386"/>
            <a:ext cx="4135024" cy="44981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1200"/>
              <a:buNone/>
              <a:defRPr sz="1200" b="0" i="0">
                <a:solidFill>
                  <a:schemeClr val="lt1"/>
                </a:solidFill>
                <a:latin typeface="Roboto"/>
                <a:ea typeface="Roboto"/>
                <a:cs typeface="Roboto"/>
                <a:sym typeface="Roboto"/>
              </a:defRPr>
            </a:lvl1pPr>
            <a:lvl2pPr marL="914400" lvl="1" indent="-228600" algn="l">
              <a:lnSpc>
                <a:spcPct val="90000"/>
              </a:lnSpc>
              <a:spcBef>
                <a:spcPts val="500"/>
              </a:spcBef>
              <a:spcAft>
                <a:spcPts val="0"/>
              </a:spcAft>
              <a:buClr>
                <a:schemeClr val="dk1"/>
              </a:buClr>
              <a:buSzPts val="2400"/>
              <a:buNone/>
              <a:defRPr>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19"/>
          <p:cNvSpPr txBox="1">
            <a:spLocks noGrp="1"/>
          </p:cNvSpPr>
          <p:nvPr>
            <p:ph type="body" idx="3"/>
          </p:nvPr>
        </p:nvSpPr>
        <p:spPr>
          <a:xfrm>
            <a:off x="348571" y="615614"/>
            <a:ext cx="4220540" cy="476353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chemeClr val="lt1"/>
              </a:buClr>
              <a:buSzPts val="2400"/>
              <a:buNone/>
              <a:defRPr sz="2400" b="1">
                <a:solidFill>
                  <a:schemeClr val="lt1"/>
                </a:solidFill>
                <a:latin typeface="Play"/>
                <a:ea typeface="Play"/>
                <a:cs typeface="Play"/>
                <a:sym typeface="Play"/>
              </a:defRPr>
            </a:lvl1pPr>
            <a:lvl2pPr marL="914400" lvl="1" indent="-368300" algn="l">
              <a:lnSpc>
                <a:spcPct val="90000"/>
              </a:lnSpc>
              <a:spcBef>
                <a:spcPts val="600"/>
              </a:spcBef>
              <a:spcAft>
                <a:spcPts val="0"/>
              </a:spcAft>
              <a:buClr>
                <a:schemeClr val="lt1"/>
              </a:buClr>
              <a:buSzPts val="2200"/>
              <a:buFont typeface="Roboto"/>
              <a:buChar char="&gt;"/>
              <a:defRPr sz="2200">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Roboto"/>
              <a:buChar char="-"/>
              <a:defRPr>
                <a:solidFill>
                  <a:schemeClr val="lt1"/>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mple">
  <p:cSld name="Simple">
    <p:spTree>
      <p:nvGrpSpPr>
        <p:cNvPr id="1" name="Shape 4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NYS Blue">
  <p:cSld name="Section Title NYS Blue">
    <p:bg>
      <p:bgPr>
        <a:solidFill>
          <a:schemeClr val="accent1"/>
        </a:solidFill>
        <a:effectLst/>
      </p:bgPr>
    </p:bg>
    <p:spTree>
      <p:nvGrpSpPr>
        <p:cNvPr id="1" name="Shape 43"/>
        <p:cNvGrpSpPr/>
        <p:nvPr/>
      </p:nvGrpSpPr>
      <p:grpSpPr>
        <a:xfrm>
          <a:off x="0" y="0"/>
          <a:ext cx="0" cy="0"/>
          <a:chOff x="0" y="0"/>
          <a:chExt cx="0" cy="0"/>
        </a:xfrm>
      </p:grpSpPr>
      <p:sp>
        <p:nvSpPr>
          <p:cNvPr id="44" name="Google Shape;44;p121"/>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1"/>
          <p:cNvSpPr txBox="1">
            <a:spLocks noGrp="1"/>
          </p:cNvSpPr>
          <p:nvPr>
            <p:ph type="body" idx="1"/>
          </p:nvPr>
        </p:nvSpPr>
        <p:spPr>
          <a:xfrm>
            <a:off x="559336" y="625341"/>
            <a:ext cx="11090028" cy="5867533"/>
          </a:xfrm>
          <a:prstGeom prst="rect">
            <a:avLst/>
          </a:prstGeom>
          <a:noFill/>
          <a:ln>
            <a:noFill/>
          </a:ln>
        </p:spPr>
        <p:txBody>
          <a:bodyPr spcFirstLastPara="1" wrap="square" lIns="0" tIns="0" rIns="0" bIns="457200" anchor="ctr" anchorCtr="0">
            <a:normAutofit/>
          </a:bodyPr>
          <a:lstStyle>
            <a:lvl1pPr marL="457200" lvl="0" indent="-228600" algn="ctr">
              <a:lnSpc>
                <a:spcPct val="90000"/>
              </a:lnSpc>
              <a:spcBef>
                <a:spcPts val="1200"/>
              </a:spcBef>
              <a:spcAft>
                <a:spcPts val="0"/>
              </a:spcAft>
              <a:buClr>
                <a:schemeClr val="lt1"/>
              </a:buClr>
              <a:buSzPts val="5000"/>
              <a:buNone/>
              <a:defRPr sz="5000" b="1">
                <a:solidFill>
                  <a:schemeClr val="lt1"/>
                </a:solidFill>
                <a:latin typeface="Play"/>
                <a:ea typeface="Play"/>
                <a:cs typeface="Play"/>
                <a:sym typeface="Play"/>
              </a:defRPr>
            </a:lvl1pPr>
            <a:lvl2pPr marL="914400" lvl="1" indent="-228600" algn="ctr">
              <a:lnSpc>
                <a:spcPct val="90000"/>
              </a:lnSpc>
              <a:spcBef>
                <a:spcPts val="600"/>
              </a:spcBef>
              <a:spcAft>
                <a:spcPts val="0"/>
              </a:spcAft>
              <a:buClr>
                <a:srgbClr val="C0E4F5"/>
              </a:buClr>
              <a:buSzPts val="2200"/>
              <a:buFont typeface="Roboto"/>
              <a:buNone/>
              <a:defRPr sz="2200">
                <a:solidFill>
                  <a:srgbClr val="C0E4F5"/>
                </a:solidFill>
              </a:defRPr>
            </a:lvl2pPr>
            <a:lvl3pPr marL="1371600" lvl="2" indent="-355600" algn="l">
              <a:lnSpc>
                <a:spcPct val="90000"/>
              </a:lnSpc>
              <a:spcBef>
                <a:spcPts val="12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Roboto"/>
              <a:buChar char="-"/>
              <a:defRPr>
                <a:solidFill>
                  <a:schemeClr val="lt1"/>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4.jpg"/><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22"/>
          <p:cNvSpPr txBox="1">
            <a:spLocks noGrp="1"/>
          </p:cNvSpPr>
          <p:nvPr>
            <p:ph type="title"/>
          </p:nvPr>
        </p:nvSpPr>
        <p:spPr>
          <a:xfrm>
            <a:off x="453887" y="1074600"/>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22"/>
          <p:cNvSpPr txBox="1">
            <a:spLocks noGrp="1"/>
          </p:cNvSpPr>
          <p:nvPr>
            <p:ph type="body" idx="1"/>
          </p:nvPr>
        </p:nvSpPr>
        <p:spPr>
          <a:xfrm>
            <a:off x="453887" y="2535100"/>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Google Shape;111;p122"/>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0" marR="0" lvl="1"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0" marR="0" lvl="2"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0" marR="0" lvl="3"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0" marR="0" lvl="4"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0" marR="0" lvl="5"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0" marR="0" lvl="6"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0" marR="0" lvl="7"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0" marR="0" lvl="8" indent="0" algn="r" rtl="0">
              <a:spcBef>
                <a:spcPts val="0"/>
              </a:spcBef>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125"/>
          <p:cNvSpPr txBox="1">
            <a:spLocks noGrp="1"/>
          </p:cNvSpPr>
          <p:nvPr>
            <p:ph type="dt" idx="10"/>
          </p:nvPr>
        </p:nvSpPr>
        <p:spPr>
          <a:xfrm>
            <a:off x="609600" y="6356351"/>
            <a:ext cx="2844800" cy="36618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125"/>
          <p:cNvSpPr txBox="1">
            <a:spLocks noGrp="1"/>
          </p:cNvSpPr>
          <p:nvPr>
            <p:ph type="ftr" idx="11"/>
          </p:nvPr>
        </p:nvSpPr>
        <p:spPr>
          <a:xfrm>
            <a:off x="4165600" y="6356351"/>
            <a:ext cx="3860800" cy="36618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125"/>
          <p:cNvSpPr txBox="1">
            <a:spLocks noGrp="1"/>
          </p:cNvSpPr>
          <p:nvPr>
            <p:ph type="sldNum" idx="12"/>
          </p:nvPr>
        </p:nvSpPr>
        <p:spPr>
          <a:xfrm>
            <a:off x="8737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98989"/>
                </a:solidFill>
                <a:latin typeface="Calibri"/>
                <a:ea typeface="Calibri"/>
                <a:cs typeface="Calibri"/>
                <a:sym typeface="Calibri"/>
              </a:defRPr>
            </a:lvl1pPr>
            <a:lvl2pPr marL="0" marR="0" lvl="1" indent="0" algn="r" rtl="0">
              <a:spcBef>
                <a:spcPts val="0"/>
              </a:spcBef>
              <a:buNone/>
              <a:defRPr sz="1600">
                <a:solidFill>
                  <a:srgbClr val="898989"/>
                </a:solidFill>
                <a:latin typeface="Calibri"/>
                <a:ea typeface="Calibri"/>
                <a:cs typeface="Calibri"/>
                <a:sym typeface="Calibri"/>
              </a:defRPr>
            </a:lvl2pPr>
            <a:lvl3pPr marL="0" marR="0" lvl="2" indent="0" algn="r" rtl="0">
              <a:spcBef>
                <a:spcPts val="0"/>
              </a:spcBef>
              <a:buNone/>
              <a:defRPr sz="1600">
                <a:solidFill>
                  <a:srgbClr val="898989"/>
                </a:solidFill>
                <a:latin typeface="Calibri"/>
                <a:ea typeface="Calibri"/>
                <a:cs typeface="Calibri"/>
                <a:sym typeface="Calibri"/>
              </a:defRPr>
            </a:lvl3pPr>
            <a:lvl4pPr marL="0" marR="0" lvl="3" indent="0" algn="r" rtl="0">
              <a:spcBef>
                <a:spcPts val="0"/>
              </a:spcBef>
              <a:buNone/>
              <a:defRPr sz="1600">
                <a:solidFill>
                  <a:srgbClr val="898989"/>
                </a:solidFill>
                <a:latin typeface="Calibri"/>
                <a:ea typeface="Calibri"/>
                <a:cs typeface="Calibri"/>
                <a:sym typeface="Calibri"/>
              </a:defRPr>
            </a:lvl4pPr>
            <a:lvl5pPr marL="0" marR="0" lvl="4" indent="0" algn="r" rtl="0">
              <a:spcBef>
                <a:spcPts val="0"/>
              </a:spcBef>
              <a:buNone/>
              <a:defRPr sz="1600">
                <a:solidFill>
                  <a:srgbClr val="898989"/>
                </a:solidFill>
                <a:latin typeface="Calibri"/>
                <a:ea typeface="Calibri"/>
                <a:cs typeface="Calibri"/>
                <a:sym typeface="Calibri"/>
              </a:defRPr>
            </a:lvl5pPr>
            <a:lvl6pPr marL="0" marR="0" lvl="5" indent="0" algn="r" rtl="0">
              <a:spcBef>
                <a:spcPts val="0"/>
              </a:spcBef>
              <a:buNone/>
              <a:defRPr sz="1600">
                <a:solidFill>
                  <a:srgbClr val="898989"/>
                </a:solidFill>
                <a:latin typeface="Calibri"/>
                <a:ea typeface="Calibri"/>
                <a:cs typeface="Calibri"/>
                <a:sym typeface="Calibri"/>
              </a:defRPr>
            </a:lvl6pPr>
            <a:lvl7pPr marL="0" marR="0" lvl="6" indent="0" algn="r" rtl="0">
              <a:spcBef>
                <a:spcPts val="0"/>
              </a:spcBef>
              <a:buNone/>
              <a:defRPr sz="1600">
                <a:solidFill>
                  <a:srgbClr val="898989"/>
                </a:solidFill>
                <a:latin typeface="Calibri"/>
                <a:ea typeface="Calibri"/>
                <a:cs typeface="Calibri"/>
                <a:sym typeface="Calibri"/>
              </a:defRPr>
            </a:lvl7pPr>
            <a:lvl8pPr marL="0" marR="0" lvl="7" indent="0" algn="r" rtl="0">
              <a:spcBef>
                <a:spcPts val="0"/>
              </a:spcBef>
              <a:buNone/>
              <a:defRPr sz="1600">
                <a:solidFill>
                  <a:srgbClr val="898989"/>
                </a:solidFill>
                <a:latin typeface="Calibri"/>
                <a:ea typeface="Calibri"/>
                <a:cs typeface="Calibri"/>
                <a:sym typeface="Calibri"/>
              </a:defRPr>
            </a:lvl8pPr>
            <a:lvl9pPr marL="0" marR="0" lvl="8" indent="0" algn="r" rtl="0">
              <a:spcBef>
                <a:spcPts val="0"/>
              </a:spcBef>
              <a:buNone/>
              <a:defRPr sz="16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125"/>
          <p:cNvSpPr/>
          <p:nvPr/>
        </p:nvSpPr>
        <p:spPr>
          <a:xfrm>
            <a:off x="0" y="4953000"/>
            <a:ext cx="12192000" cy="1981200"/>
          </a:xfrm>
          <a:prstGeom prst="rect">
            <a:avLst/>
          </a:prstGeom>
          <a:solidFill>
            <a:srgbClr val="002D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41" name="Google Shape;141;p125"/>
          <p:cNvSpPr/>
          <p:nvPr/>
        </p:nvSpPr>
        <p:spPr>
          <a:xfrm>
            <a:off x="0" y="4953000"/>
            <a:ext cx="12192000" cy="101600"/>
          </a:xfrm>
          <a:prstGeom prst="rect">
            <a:avLst/>
          </a:prstGeom>
          <a:solidFill>
            <a:srgbClr val="0069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42" name="Google Shape;142;p125"/>
          <p:cNvSpPr txBox="1"/>
          <p:nvPr/>
        </p:nvSpPr>
        <p:spPr>
          <a:xfrm>
            <a:off x="609600" y="5257800"/>
            <a:ext cx="2844800" cy="3661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b="1">
              <a:solidFill>
                <a:schemeClr val="lt1"/>
              </a:solidFill>
              <a:latin typeface="Arial"/>
              <a:ea typeface="Arial"/>
              <a:cs typeface="Arial"/>
              <a:sym typeface="Arial"/>
            </a:endParaRPr>
          </a:p>
        </p:txBody>
      </p:sp>
      <p:pic>
        <p:nvPicPr>
          <p:cNvPr id="143" name="Google Shape;143;p125"/>
          <p:cNvPicPr preferRelativeResize="0"/>
          <p:nvPr/>
        </p:nvPicPr>
        <p:blipFill rotWithShape="1">
          <a:blip r:embed="rId3">
            <a:alphaModFix/>
          </a:blip>
          <a:srcRect/>
          <a:stretch/>
        </p:blipFill>
        <p:spPr>
          <a:xfrm>
            <a:off x="711200" y="637117"/>
            <a:ext cx="4064000" cy="77046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27"/>
          <p:cNvSpPr/>
          <p:nvPr/>
        </p:nvSpPr>
        <p:spPr>
          <a:xfrm>
            <a:off x="0" y="82552"/>
            <a:ext cx="12192000" cy="400049"/>
          </a:xfrm>
          <a:prstGeom prst="rect">
            <a:avLst/>
          </a:prstGeom>
          <a:solidFill>
            <a:srgbClr val="002D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47" name="Google Shape;147;p127"/>
          <p:cNvSpPr txBox="1"/>
          <p:nvPr/>
        </p:nvSpPr>
        <p:spPr>
          <a:xfrm>
            <a:off x="203200" y="116418"/>
            <a:ext cx="2844800" cy="3661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Arial"/>
              <a:ea typeface="Arial"/>
              <a:cs typeface="Arial"/>
              <a:sym typeface="Arial"/>
            </a:endParaRPr>
          </a:p>
        </p:txBody>
      </p:sp>
      <p:sp>
        <p:nvSpPr>
          <p:cNvPr id="148" name="Google Shape;148;p127"/>
          <p:cNvSpPr txBox="1"/>
          <p:nvPr/>
        </p:nvSpPr>
        <p:spPr>
          <a:xfrm>
            <a:off x="11074400" y="116418"/>
            <a:ext cx="914400" cy="3661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b="1">
                <a:solidFill>
                  <a:schemeClr val="lt1"/>
                </a:solidFill>
                <a:latin typeface="Arial"/>
                <a:ea typeface="Arial"/>
                <a:cs typeface="Arial"/>
                <a:sym typeface="Arial"/>
              </a:rPr>
              <a:t>‹#›</a:t>
            </a:fld>
            <a:endParaRPr sz="1600" b="1">
              <a:solidFill>
                <a:schemeClr val="lt1"/>
              </a:solidFill>
              <a:latin typeface="Arial"/>
              <a:ea typeface="Arial"/>
              <a:cs typeface="Arial"/>
              <a:sym typeface="Arial"/>
            </a:endParaRPr>
          </a:p>
        </p:txBody>
      </p:sp>
      <p:sp>
        <p:nvSpPr>
          <p:cNvPr id="149" name="Google Shape;149;p127"/>
          <p:cNvSpPr/>
          <p:nvPr/>
        </p:nvSpPr>
        <p:spPr>
          <a:xfrm>
            <a:off x="0" y="-25400"/>
            <a:ext cx="12192000" cy="107951"/>
          </a:xfrm>
          <a:prstGeom prst="rect">
            <a:avLst/>
          </a:prstGeom>
          <a:solidFill>
            <a:srgbClr val="0069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50" name="Google Shape;150;p127"/>
          <p:cNvPicPr preferRelativeResize="0"/>
          <p:nvPr/>
        </p:nvPicPr>
        <p:blipFill rotWithShape="1">
          <a:blip r:embed="rId4">
            <a:alphaModFix/>
          </a:blip>
          <a:srcRect/>
          <a:stretch/>
        </p:blipFill>
        <p:spPr>
          <a:xfrm>
            <a:off x="9753600" y="6089651"/>
            <a:ext cx="1930400" cy="3661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30"/>
          <p:cNvSpPr/>
          <p:nvPr/>
        </p:nvSpPr>
        <p:spPr>
          <a:xfrm>
            <a:off x="0" y="2108200"/>
            <a:ext cx="7112000" cy="3657600"/>
          </a:xfrm>
          <a:prstGeom prst="rect">
            <a:avLst/>
          </a:prstGeom>
          <a:solidFill>
            <a:srgbClr val="002D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0" name="Google Shape;160;p130"/>
          <p:cNvSpPr/>
          <p:nvPr/>
        </p:nvSpPr>
        <p:spPr>
          <a:xfrm>
            <a:off x="0" y="2053167"/>
            <a:ext cx="7112000" cy="110067"/>
          </a:xfrm>
          <a:prstGeom prst="rect">
            <a:avLst/>
          </a:prstGeom>
          <a:solidFill>
            <a:srgbClr val="0069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 name="Google Shape;161;p130"/>
          <p:cNvSpPr txBox="1"/>
          <p:nvPr/>
        </p:nvSpPr>
        <p:spPr>
          <a:xfrm>
            <a:off x="203200" y="116418"/>
            <a:ext cx="2844800" cy="3661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rgbClr val="002D73"/>
              </a:solidFill>
              <a:latin typeface="Arial"/>
              <a:ea typeface="Arial"/>
              <a:cs typeface="Arial"/>
              <a:sym typeface="Arial"/>
            </a:endParaRPr>
          </a:p>
        </p:txBody>
      </p:sp>
      <p:sp>
        <p:nvSpPr>
          <p:cNvPr id="162" name="Google Shape;162;p130"/>
          <p:cNvSpPr txBox="1"/>
          <p:nvPr/>
        </p:nvSpPr>
        <p:spPr>
          <a:xfrm>
            <a:off x="11074400" y="116418"/>
            <a:ext cx="914400" cy="3661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b="1">
                <a:solidFill>
                  <a:srgbClr val="002D73"/>
                </a:solidFill>
                <a:latin typeface="Arial"/>
                <a:ea typeface="Arial"/>
                <a:cs typeface="Arial"/>
                <a:sym typeface="Arial"/>
              </a:rPr>
              <a:t>‹#›</a:t>
            </a:fld>
            <a:endParaRPr sz="1600" b="1">
              <a:solidFill>
                <a:srgbClr val="002D73"/>
              </a:solidFill>
              <a:latin typeface="Arial"/>
              <a:ea typeface="Arial"/>
              <a:cs typeface="Arial"/>
              <a:sym typeface="Arial"/>
            </a:endParaRPr>
          </a:p>
        </p:txBody>
      </p:sp>
      <p:pic>
        <p:nvPicPr>
          <p:cNvPr id="163" name="Google Shape;163;p130"/>
          <p:cNvPicPr preferRelativeResize="0"/>
          <p:nvPr/>
        </p:nvPicPr>
        <p:blipFill rotWithShape="1">
          <a:blip r:embed="rId3">
            <a:alphaModFix/>
          </a:blip>
          <a:srcRect/>
          <a:stretch/>
        </p:blipFill>
        <p:spPr>
          <a:xfrm>
            <a:off x="9753600" y="6089651"/>
            <a:ext cx="1930400" cy="3661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8.png"/><Relationship Id="rId21" Type="http://schemas.openxmlformats.org/officeDocument/2006/relationships/image" Target="../media/image24.jpg"/><Relationship Id="rId7" Type="http://schemas.openxmlformats.org/officeDocument/2006/relationships/hyperlink" Target="http://r20.rs6.net/tn.jsp?llr=xzi69ddab&amp;et=1109020412745&amp;s=1&amp;e=001eluySsukH846zCh_ncExTfZzH1GT1rdP5mqEK9EDROsfSuVkVzh1Knq5r7WNl4ZNht3xrJ6a0F9f8Lhbq4fN9rIRaJx9WI5k" TargetMode="External"/><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8.jpg"/><Relationship Id="rId2" Type="http://schemas.openxmlformats.org/officeDocument/2006/relationships/notesSlide" Target="../notesSlides/notesSlide1.xml"/><Relationship Id="rId16" Type="http://schemas.openxmlformats.org/officeDocument/2006/relationships/image" Target="../media/image19.jpg"/><Relationship Id="rId20" Type="http://schemas.openxmlformats.org/officeDocument/2006/relationships/image" Target="../media/image23.png"/><Relationship Id="rId29"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4.jpg"/><Relationship Id="rId24" Type="http://schemas.openxmlformats.org/officeDocument/2006/relationships/image" Target="../media/image27.jpg"/><Relationship Id="rId5" Type="http://schemas.openxmlformats.org/officeDocument/2006/relationships/hyperlink" Target="http://r20.rs6.net/tn.jsp?llr=xzi69ddab&amp;et=1109020412745&amp;s=1&amp;e=001eluySsukH85arKIGZp9wudDAoXBBCR5dTCoTB-KC1FJ_LWUqWsSPbUTgXCD0u8Y1UbyMlj_eomHOLiMAd2MiBQj6PrOdkbNGN7-ZDargtfs=" TargetMode="External"/><Relationship Id="rId15" Type="http://schemas.openxmlformats.org/officeDocument/2006/relationships/image" Target="../media/image18.jp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jpg"/><Relationship Id="rId19" Type="http://schemas.openxmlformats.org/officeDocument/2006/relationships/image" Target="../media/image22.png"/><Relationship Id="rId4" Type="http://schemas.openxmlformats.org/officeDocument/2006/relationships/image" Target="../media/image9.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png"/><Relationship Id="rId27" Type="http://schemas.openxmlformats.org/officeDocument/2006/relationships/image" Target="../media/image30.jpg"/><Relationship Id="rId30" Type="http://schemas.openxmlformats.org/officeDocument/2006/relationships/image" Target="../media/image33.jp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95.jpg"/><Relationship Id="rId5" Type="http://schemas.openxmlformats.org/officeDocument/2006/relationships/image" Target="../media/image194.png"/><Relationship Id="rId4" Type="http://schemas.openxmlformats.org/officeDocument/2006/relationships/image" Target="../media/image44.png"/></Relationships>
</file>

<file path=ppt/slides/_rels/slide10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99.jp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01.jpg"/><Relationship Id="rId5" Type="http://schemas.openxmlformats.org/officeDocument/2006/relationships/image" Target="../media/image200.jpg"/><Relationship Id="rId4" Type="http://schemas.openxmlformats.org/officeDocument/2006/relationships/image" Target="../media/image44.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44.pn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207.jpg"/><Relationship Id="rId5" Type="http://schemas.openxmlformats.org/officeDocument/2006/relationships/image" Target="../media/image206.jpg"/><Relationship Id="rId4" Type="http://schemas.openxmlformats.org/officeDocument/2006/relationships/image" Target="../media/image44.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44.png"/></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jpg"/><Relationship Id="rId4" Type="http://schemas.openxmlformats.org/officeDocument/2006/relationships/image" Target="../media/image44.png"/></Relationships>
</file>

<file path=ppt/slides/_rels/slide1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8.png"/><Relationship Id="rId21" Type="http://schemas.openxmlformats.org/officeDocument/2006/relationships/image" Target="../media/image24.jpg"/><Relationship Id="rId7" Type="http://schemas.openxmlformats.org/officeDocument/2006/relationships/hyperlink" Target="http://r20.rs6.net/tn.jsp?llr=xzi69ddab&amp;et=1109020412745&amp;s=1&amp;e=001eluySsukH846zCh_ncExTfZzH1GT1rdP5mqEK9EDROsfSuVkVzh1Knq5r7WNl4ZNht3xrJ6a0F9f8Lhbq4fN9rIRaJx9WI5k" TargetMode="External"/><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8.jpg"/><Relationship Id="rId2" Type="http://schemas.openxmlformats.org/officeDocument/2006/relationships/notesSlide" Target="../notesSlides/notesSlide111.xml"/><Relationship Id="rId16" Type="http://schemas.openxmlformats.org/officeDocument/2006/relationships/image" Target="../media/image19.jpg"/><Relationship Id="rId20" Type="http://schemas.openxmlformats.org/officeDocument/2006/relationships/image" Target="../media/image23.png"/><Relationship Id="rId29"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4.jpg"/><Relationship Id="rId24" Type="http://schemas.openxmlformats.org/officeDocument/2006/relationships/image" Target="../media/image27.jpg"/><Relationship Id="rId5" Type="http://schemas.openxmlformats.org/officeDocument/2006/relationships/hyperlink" Target="http://r20.rs6.net/tn.jsp?llr=xzi69ddab&amp;et=1109020412745&amp;s=1&amp;e=001eluySsukH85arKIGZp9wudDAoXBBCR5dTCoTB-KC1FJ_LWUqWsSPbUTgXCD0u8Y1UbyMlj_eomHOLiMAd2MiBQj6PrOdkbNGN7-ZDargtfs=" TargetMode="External"/><Relationship Id="rId15" Type="http://schemas.openxmlformats.org/officeDocument/2006/relationships/image" Target="../media/image18.jp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jpg"/><Relationship Id="rId19" Type="http://schemas.openxmlformats.org/officeDocument/2006/relationships/image" Target="../media/image22.png"/><Relationship Id="rId4" Type="http://schemas.openxmlformats.org/officeDocument/2006/relationships/image" Target="../media/image9.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png"/><Relationship Id="rId27" Type="http://schemas.openxmlformats.org/officeDocument/2006/relationships/image" Target="../media/image30.jpg"/><Relationship Id="rId30" Type="http://schemas.openxmlformats.org/officeDocument/2006/relationships/image" Target="../media/image33.jp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10.jpg"/></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jpg"/><Relationship Id="rId4" Type="http://schemas.openxmlformats.org/officeDocument/2006/relationships/image" Target="../media/image38.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whitehouse.gov/presidential-actions/2025/01/temporary-withdrawal-of-all-areas-on-the-outer-continental-shelf-from-offshore-wind-leasing-and-review-of-the-federal-governments-leasing-and-permitting-practices-for-wind-project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hyperlink" Target="https://nationaloffshorewind.org/projects/technical-validation-of-existing-u-s-flagged-barges-as-a-feeder-solution-for-the-u-s-offshore-wind-industr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image" Target="../media/image134.png"/><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g"/></Relationships>
</file>

<file path=ppt/slides/_rels/slide60.xml.rels><?xml version="1.0" encoding="UTF-8" standalone="yes"?>
<Relationships xmlns="http://schemas.openxmlformats.org/package/2006/relationships"><Relationship Id="rId3" Type="http://schemas.openxmlformats.org/officeDocument/2006/relationships/hyperlink" Target="mailto:***Joelmshaw@gmail.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3.jpg"/><Relationship Id="rId5" Type="http://schemas.openxmlformats.org/officeDocument/2006/relationships/image" Target="../media/image9.jp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9.xml"/><Relationship Id="rId1" Type="http://schemas.openxmlformats.org/officeDocument/2006/relationships/slideLayout" Target="../slideLayouts/slideLayout27.xml"/><Relationship Id="rId4" Type="http://schemas.openxmlformats.org/officeDocument/2006/relationships/image" Target="../media/image165.jpg"/></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0.xml"/><Relationship Id="rId1" Type="http://schemas.openxmlformats.org/officeDocument/2006/relationships/slideLayout" Target="../slideLayouts/slideLayout2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1.xml"/><Relationship Id="rId1" Type="http://schemas.openxmlformats.org/officeDocument/2006/relationships/slideLayout" Target="../slideLayouts/slideLayout27.xml"/><Relationship Id="rId4" Type="http://schemas.openxmlformats.org/officeDocument/2006/relationships/image" Target="../media/image17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73.jpg"/><Relationship Id="rId5" Type="http://schemas.openxmlformats.org/officeDocument/2006/relationships/image" Target="../media/image172.png"/><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liftoff.energy.gov/wp-content/uploads/2024/03/LIFTOFF_Next-Generation-Geothermal-Power_Updated-2.5.25.pdf" TargetMode="External"/><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i0.wp.com/aztechgeo.com/wp-content/uploads/2024/01/DOE-Geothermal-Impact-Study_2023.jpg?w=706&amp;ssl=1" TargetMode="External"/><Relationship Id="rId9" Type="http://schemas.openxmlformats.org/officeDocument/2006/relationships/image" Target="../media/image59.png"/></Relationships>
</file>

<file path=ppt/slides/_rels/slide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 descr="A close up of a sign&#10;&#10;Description automatically generated"/>
          <p:cNvPicPr preferRelativeResize="0"/>
          <p:nvPr/>
        </p:nvPicPr>
        <p:blipFill rotWithShape="1">
          <a:blip r:embed="rId3">
            <a:alphaModFix/>
          </a:blip>
          <a:srcRect/>
          <a:stretch/>
        </p:blipFill>
        <p:spPr>
          <a:xfrm>
            <a:off x="9969875" y="0"/>
            <a:ext cx="2222125" cy="1620650"/>
          </a:xfrm>
          <a:prstGeom prst="rect">
            <a:avLst/>
          </a:prstGeom>
          <a:noFill/>
          <a:ln>
            <a:noFill/>
          </a:ln>
        </p:spPr>
      </p:pic>
      <p:pic>
        <p:nvPicPr>
          <p:cNvPr id="171" name="Google Shape;171;p1" descr="A logo with a statue of liberty and a flag&#10;&#10;Description automatically generated"/>
          <p:cNvPicPr preferRelativeResize="0"/>
          <p:nvPr/>
        </p:nvPicPr>
        <p:blipFill rotWithShape="1">
          <a:blip r:embed="rId4">
            <a:alphaModFix/>
          </a:blip>
          <a:srcRect/>
          <a:stretch/>
        </p:blipFill>
        <p:spPr>
          <a:xfrm>
            <a:off x="2202866" y="1312451"/>
            <a:ext cx="1464279" cy="1464279"/>
          </a:xfrm>
          <a:prstGeom prst="rect">
            <a:avLst/>
          </a:prstGeom>
          <a:noFill/>
          <a:ln>
            <a:noFill/>
          </a:ln>
        </p:spPr>
      </p:pic>
      <p:pic>
        <p:nvPicPr>
          <p:cNvPr id="172" name="Google Shape;172;p1" descr="NYLCV">
            <a:hlinkClick r:id="rId5"/>
          </p:cNvPr>
          <p:cNvPicPr preferRelativeResize="0"/>
          <p:nvPr/>
        </p:nvPicPr>
        <p:blipFill rotWithShape="1">
          <a:blip r:embed="rId6">
            <a:alphaModFix/>
          </a:blip>
          <a:srcRect/>
          <a:stretch/>
        </p:blipFill>
        <p:spPr>
          <a:xfrm>
            <a:off x="6838108" y="1244400"/>
            <a:ext cx="1514418" cy="1424620"/>
          </a:xfrm>
          <a:prstGeom prst="rect">
            <a:avLst/>
          </a:prstGeom>
          <a:noFill/>
          <a:ln>
            <a:noFill/>
          </a:ln>
        </p:spPr>
      </p:pic>
      <p:pic>
        <p:nvPicPr>
          <p:cNvPr id="173" name="Google Shape;173;p1" descr="NRDC">
            <a:hlinkClick r:id="rId7"/>
          </p:cNvPr>
          <p:cNvPicPr preferRelativeResize="0"/>
          <p:nvPr/>
        </p:nvPicPr>
        <p:blipFill rotWithShape="1">
          <a:blip r:embed="rId8">
            <a:alphaModFix/>
          </a:blip>
          <a:srcRect/>
          <a:stretch/>
        </p:blipFill>
        <p:spPr>
          <a:xfrm>
            <a:off x="67187" y="3294440"/>
            <a:ext cx="1967949" cy="1752212"/>
          </a:xfrm>
          <a:prstGeom prst="rect">
            <a:avLst/>
          </a:prstGeom>
          <a:noFill/>
          <a:ln>
            <a:noFill/>
          </a:ln>
        </p:spPr>
      </p:pic>
      <p:pic>
        <p:nvPicPr>
          <p:cNvPr id="174" name="Google Shape;174;p1" descr="C:\Users\rjezer\Pictures\Company Logos\hayessunsetlogo.jpg"/>
          <p:cNvPicPr preferRelativeResize="0"/>
          <p:nvPr/>
        </p:nvPicPr>
        <p:blipFill rotWithShape="1">
          <a:blip r:embed="rId9">
            <a:alphaModFix/>
          </a:blip>
          <a:srcRect/>
          <a:stretch/>
        </p:blipFill>
        <p:spPr>
          <a:xfrm>
            <a:off x="9274464" y="3675352"/>
            <a:ext cx="2767253" cy="1347595"/>
          </a:xfrm>
          <a:prstGeom prst="rect">
            <a:avLst/>
          </a:prstGeom>
          <a:noFill/>
          <a:ln>
            <a:noFill/>
          </a:ln>
        </p:spPr>
      </p:pic>
      <p:pic>
        <p:nvPicPr>
          <p:cNvPr id="175" name="Google Shape;175;p1" descr="https://origin.ih.constantcontact.com/fs145/1102861738807/img/198.jpg"/>
          <p:cNvPicPr preferRelativeResize="0"/>
          <p:nvPr/>
        </p:nvPicPr>
        <p:blipFill rotWithShape="1">
          <a:blip r:embed="rId10">
            <a:alphaModFix/>
          </a:blip>
          <a:srcRect/>
          <a:stretch/>
        </p:blipFill>
        <p:spPr>
          <a:xfrm>
            <a:off x="4797976" y="5464488"/>
            <a:ext cx="1721244" cy="1147498"/>
          </a:xfrm>
          <a:prstGeom prst="rect">
            <a:avLst/>
          </a:prstGeom>
          <a:noFill/>
          <a:ln>
            <a:noFill/>
          </a:ln>
        </p:spPr>
      </p:pic>
      <p:pic>
        <p:nvPicPr>
          <p:cNvPr id="176" name="Google Shape;176;p1" descr="C:\Users\Rhea\Pictures\Symposium 2015\Logos\Logo w-ABS name 03-04-14.jpg"/>
          <p:cNvPicPr preferRelativeResize="0"/>
          <p:nvPr/>
        </p:nvPicPr>
        <p:blipFill rotWithShape="1">
          <a:blip r:embed="rId11">
            <a:alphaModFix/>
          </a:blip>
          <a:srcRect/>
          <a:stretch/>
        </p:blipFill>
        <p:spPr>
          <a:xfrm>
            <a:off x="5787139" y="246014"/>
            <a:ext cx="1959366" cy="1290564"/>
          </a:xfrm>
          <a:prstGeom prst="rect">
            <a:avLst/>
          </a:prstGeom>
          <a:noFill/>
          <a:ln>
            <a:noFill/>
          </a:ln>
        </p:spPr>
      </p:pic>
      <p:pic>
        <p:nvPicPr>
          <p:cNvPr id="177" name="Google Shape;177;p1" descr="C:\Users\Rhea\Pictures\Symposium 2015\Logos\ESF1 RGB.jpg"/>
          <p:cNvPicPr preferRelativeResize="0"/>
          <p:nvPr/>
        </p:nvPicPr>
        <p:blipFill rotWithShape="1">
          <a:blip r:embed="rId12">
            <a:alphaModFix/>
          </a:blip>
          <a:srcRect/>
          <a:stretch/>
        </p:blipFill>
        <p:spPr>
          <a:xfrm>
            <a:off x="2060520" y="5502833"/>
            <a:ext cx="2734611" cy="994403"/>
          </a:xfrm>
          <a:prstGeom prst="rect">
            <a:avLst/>
          </a:prstGeom>
          <a:noFill/>
          <a:ln>
            <a:noFill/>
          </a:ln>
        </p:spPr>
      </p:pic>
      <p:pic>
        <p:nvPicPr>
          <p:cNvPr id="178" name="Google Shape;178;p1" descr="C:\Users\Rhea\Pictures\USW_int-ltd_col_6in_R.jpg"/>
          <p:cNvPicPr preferRelativeResize="0"/>
          <p:nvPr/>
        </p:nvPicPr>
        <p:blipFill rotWithShape="1">
          <a:blip r:embed="rId13">
            <a:alphaModFix/>
          </a:blip>
          <a:srcRect/>
          <a:stretch/>
        </p:blipFill>
        <p:spPr>
          <a:xfrm>
            <a:off x="8323792" y="430429"/>
            <a:ext cx="1877557" cy="843163"/>
          </a:xfrm>
          <a:prstGeom prst="rect">
            <a:avLst/>
          </a:prstGeom>
          <a:noFill/>
          <a:ln>
            <a:noFill/>
          </a:ln>
        </p:spPr>
      </p:pic>
      <p:pic>
        <p:nvPicPr>
          <p:cNvPr id="179" name="Google Shape;179;p1"/>
          <p:cNvPicPr preferRelativeResize="0"/>
          <p:nvPr/>
        </p:nvPicPr>
        <p:blipFill rotWithShape="1">
          <a:blip r:embed="rId14">
            <a:alphaModFix/>
          </a:blip>
          <a:srcRect/>
          <a:stretch/>
        </p:blipFill>
        <p:spPr>
          <a:xfrm>
            <a:off x="3697086" y="1550323"/>
            <a:ext cx="2687964" cy="1424620"/>
          </a:xfrm>
          <a:prstGeom prst="rect">
            <a:avLst/>
          </a:prstGeom>
          <a:noFill/>
          <a:ln>
            <a:noFill/>
          </a:ln>
        </p:spPr>
      </p:pic>
      <p:pic>
        <p:nvPicPr>
          <p:cNvPr id="180" name="Google Shape;180;p1"/>
          <p:cNvPicPr preferRelativeResize="0"/>
          <p:nvPr/>
        </p:nvPicPr>
        <p:blipFill rotWithShape="1">
          <a:blip r:embed="rId15">
            <a:alphaModFix/>
          </a:blip>
          <a:srcRect/>
          <a:stretch/>
        </p:blipFill>
        <p:spPr>
          <a:xfrm>
            <a:off x="8535289" y="1497116"/>
            <a:ext cx="2794727" cy="677722"/>
          </a:xfrm>
          <a:prstGeom prst="rect">
            <a:avLst/>
          </a:prstGeom>
          <a:noFill/>
          <a:ln>
            <a:noFill/>
          </a:ln>
        </p:spPr>
      </p:pic>
      <p:pic>
        <p:nvPicPr>
          <p:cNvPr id="181" name="Google Shape;181;p1"/>
          <p:cNvPicPr preferRelativeResize="0"/>
          <p:nvPr/>
        </p:nvPicPr>
        <p:blipFill rotWithShape="1">
          <a:blip r:embed="rId16">
            <a:alphaModFix/>
          </a:blip>
          <a:srcRect/>
          <a:stretch/>
        </p:blipFill>
        <p:spPr>
          <a:xfrm>
            <a:off x="7487733" y="4150175"/>
            <a:ext cx="1760962" cy="1071984"/>
          </a:xfrm>
          <a:prstGeom prst="rect">
            <a:avLst/>
          </a:prstGeom>
          <a:noFill/>
          <a:ln>
            <a:noFill/>
          </a:ln>
        </p:spPr>
      </p:pic>
      <p:pic>
        <p:nvPicPr>
          <p:cNvPr id="182" name="Google Shape;182;p1"/>
          <p:cNvPicPr preferRelativeResize="0"/>
          <p:nvPr/>
        </p:nvPicPr>
        <p:blipFill rotWithShape="1">
          <a:blip r:embed="rId17">
            <a:alphaModFix/>
          </a:blip>
          <a:srcRect/>
          <a:stretch/>
        </p:blipFill>
        <p:spPr>
          <a:xfrm>
            <a:off x="3030183" y="161724"/>
            <a:ext cx="2490272" cy="1253437"/>
          </a:xfrm>
          <a:prstGeom prst="rect">
            <a:avLst/>
          </a:prstGeom>
          <a:noFill/>
          <a:ln>
            <a:noFill/>
          </a:ln>
        </p:spPr>
      </p:pic>
      <p:pic>
        <p:nvPicPr>
          <p:cNvPr id="183" name="Google Shape;183;p1"/>
          <p:cNvPicPr preferRelativeResize="0"/>
          <p:nvPr/>
        </p:nvPicPr>
        <p:blipFill rotWithShape="1">
          <a:blip r:embed="rId18">
            <a:alphaModFix/>
          </a:blip>
          <a:srcRect/>
          <a:stretch/>
        </p:blipFill>
        <p:spPr>
          <a:xfrm>
            <a:off x="6970493" y="5517129"/>
            <a:ext cx="3414157" cy="910442"/>
          </a:xfrm>
          <a:prstGeom prst="rect">
            <a:avLst/>
          </a:prstGeom>
          <a:noFill/>
          <a:ln>
            <a:noFill/>
          </a:ln>
        </p:spPr>
      </p:pic>
      <p:pic>
        <p:nvPicPr>
          <p:cNvPr id="184" name="Google Shape;184;p1"/>
          <p:cNvPicPr preferRelativeResize="0"/>
          <p:nvPr/>
        </p:nvPicPr>
        <p:blipFill rotWithShape="1">
          <a:blip r:embed="rId19">
            <a:alphaModFix/>
          </a:blip>
          <a:srcRect t="29139" b="32982"/>
          <a:stretch/>
        </p:blipFill>
        <p:spPr>
          <a:xfrm>
            <a:off x="67187" y="2794021"/>
            <a:ext cx="2982870" cy="564937"/>
          </a:xfrm>
          <a:prstGeom prst="rect">
            <a:avLst/>
          </a:prstGeom>
          <a:noFill/>
          <a:ln>
            <a:noFill/>
          </a:ln>
        </p:spPr>
      </p:pic>
      <p:pic>
        <p:nvPicPr>
          <p:cNvPr id="185" name="Google Shape;185;p1" descr="Icon&#10;&#10;Description automatically generated"/>
          <p:cNvPicPr preferRelativeResize="0"/>
          <p:nvPr/>
        </p:nvPicPr>
        <p:blipFill rotWithShape="1">
          <a:blip r:embed="rId20">
            <a:alphaModFix/>
          </a:blip>
          <a:srcRect/>
          <a:stretch/>
        </p:blipFill>
        <p:spPr>
          <a:xfrm>
            <a:off x="3702952" y="4545260"/>
            <a:ext cx="3406644" cy="818262"/>
          </a:xfrm>
          <a:prstGeom prst="rect">
            <a:avLst/>
          </a:prstGeom>
          <a:noFill/>
          <a:ln>
            <a:noFill/>
          </a:ln>
        </p:spPr>
      </p:pic>
      <p:pic>
        <p:nvPicPr>
          <p:cNvPr id="186" name="Google Shape;186;p1" descr="Text&#10;&#10;Description automatically generated"/>
          <p:cNvPicPr preferRelativeResize="0"/>
          <p:nvPr/>
        </p:nvPicPr>
        <p:blipFill rotWithShape="1">
          <a:blip r:embed="rId21">
            <a:alphaModFix/>
          </a:blip>
          <a:srcRect l="7135" t="21004" b="18223"/>
          <a:stretch/>
        </p:blipFill>
        <p:spPr>
          <a:xfrm>
            <a:off x="209006" y="1373760"/>
            <a:ext cx="1986351" cy="1310978"/>
          </a:xfrm>
          <a:prstGeom prst="rect">
            <a:avLst/>
          </a:prstGeom>
          <a:noFill/>
          <a:ln>
            <a:noFill/>
          </a:ln>
        </p:spPr>
      </p:pic>
      <p:pic>
        <p:nvPicPr>
          <p:cNvPr id="187" name="Google Shape;187;p1"/>
          <p:cNvPicPr preferRelativeResize="0"/>
          <p:nvPr/>
        </p:nvPicPr>
        <p:blipFill rotWithShape="1">
          <a:blip r:embed="rId22">
            <a:alphaModFix/>
          </a:blip>
          <a:srcRect/>
          <a:stretch/>
        </p:blipFill>
        <p:spPr>
          <a:xfrm>
            <a:off x="382988" y="5953100"/>
            <a:ext cx="1677532" cy="543520"/>
          </a:xfrm>
          <a:prstGeom prst="rect">
            <a:avLst/>
          </a:prstGeom>
          <a:noFill/>
          <a:ln>
            <a:noFill/>
          </a:ln>
        </p:spPr>
      </p:pic>
      <p:pic>
        <p:nvPicPr>
          <p:cNvPr id="188" name="Google Shape;188;p1" descr="A green leaf on a black background&#10;&#10;Description automatically generated"/>
          <p:cNvPicPr preferRelativeResize="0"/>
          <p:nvPr/>
        </p:nvPicPr>
        <p:blipFill rotWithShape="1">
          <a:blip r:embed="rId23">
            <a:alphaModFix/>
          </a:blip>
          <a:srcRect/>
          <a:stretch/>
        </p:blipFill>
        <p:spPr>
          <a:xfrm>
            <a:off x="3026465" y="3110105"/>
            <a:ext cx="2603085" cy="1320405"/>
          </a:xfrm>
          <a:prstGeom prst="rect">
            <a:avLst/>
          </a:prstGeom>
          <a:noFill/>
          <a:ln>
            <a:noFill/>
          </a:ln>
        </p:spPr>
      </p:pic>
      <p:pic>
        <p:nvPicPr>
          <p:cNvPr id="189" name="Google Shape;189;p1" descr="Logo&#10;&#10;Description automatically generated"/>
          <p:cNvPicPr preferRelativeResize="0"/>
          <p:nvPr/>
        </p:nvPicPr>
        <p:blipFill rotWithShape="1">
          <a:blip r:embed="rId24">
            <a:alphaModFix/>
          </a:blip>
          <a:srcRect/>
          <a:stretch/>
        </p:blipFill>
        <p:spPr>
          <a:xfrm>
            <a:off x="7595317" y="2899101"/>
            <a:ext cx="2833170" cy="637932"/>
          </a:xfrm>
          <a:prstGeom prst="rect">
            <a:avLst/>
          </a:prstGeom>
          <a:noFill/>
          <a:ln>
            <a:noFill/>
          </a:ln>
        </p:spPr>
      </p:pic>
      <p:pic>
        <p:nvPicPr>
          <p:cNvPr id="190" name="Google Shape;190;p1" descr="A logo of a radio station&#10;&#10;Description automatically generated"/>
          <p:cNvPicPr preferRelativeResize="0"/>
          <p:nvPr/>
        </p:nvPicPr>
        <p:blipFill rotWithShape="1">
          <a:blip r:embed="rId25">
            <a:alphaModFix/>
          </a:blip>
          <a:srcRect l="19763" t="6687" r="20955" b="8938"/>
          <a:stretch/>
        </p:blipFill>
        <p:spPr>
          <a:xfrm>
            <a:off x="2110086" y="3561703"/>
            <a:ext cx="1038626" cy="1391292"/>
          </a:xfrm>
          <a:prstGeom prst="rect">
            <a:avLst/>
          </a:prstGeom>
          <a:noFill/>
          <a:ln>
            <a:noFill/>
          </a:ln>
        </p:spPr>
      </p:pic>
      <p:pic>
        <p:nvPicPr>
          <p:cNvPr id="191" name="Google Shape;191;p1" descr="A logo with blue green and black text&#10;&#10;AI-generated content may be incorrect."/>
          <p:cNvPicPr preferRelativeResize="0"/>
          <p:nvPr/>
        </p:nvPicPr>
        <p:blipFill rotWithShape="1">
          <a:blip r:embed="rId26">
            <a:alphaModFix/>
          </a:blip>
          <a:srcRect/>
          <a:stretch/>
        </p:blipFill>
        <p:spPr>
          <a:xfrm>
            <a:off x="652207" y="345891"/>
            <a:ext cx="1510892" cy="968778"/>
          </a:xfrm>
          <a:prstGeom prst="rect">
            <a:avLst/>
          </a:prstGeom>
          <a:noFill/>
          <a:ln>
            <a:noFill/>
          </a:ln>
        </p:spPr>
      </p:pic>
      <p:pic>
        <p:nvPicPr>
          <p:cNvPr id="192" name="Google Shape;192;p1" descr="A blue and white logo&#10;&#10;AI-generated content may be incorrect."/>
          <p:cNvPicPr preferRelativeResize="0"/>
          <p:nvPr/>
        </p:nvPicPr>
        <p:blipFill rotWithShape="1">
          <a:blip r:embed="rId27">
            <a:alphaModFix/>
          </a:blip>
          <a:srcRect/>
          <a:stretch/>
        </p:blipFill>
        <p:spPr>
          <a:xfrm>
            <a:off x="9884552" y="2233792"/>
            <a:ext cx="2230532" cy="637932"/>
          </a:xfrm>
          <a:prstGeom prst="rect">
            <a:avLst/>
          </a:prstGeom>
          <a:noFill/>
          <a:ln>
            <a:noFill/>
          </a:ln>
        </p:spPr>
      </p:pic>
      <p:pic>
        <p:nvPicPr>
          <p:cNvPr id="193" name="Google Shape;193;p1" descr="A blue background with white text&#10;&#10;AI-generated content may be incorrect."/>
          <p:cNvPicPr preferRelativeResize="0"/>
          <p:nvPr/>
        </p:nvPicPr>
        <p:blipFill rotWithShape="1">
          <a:blip r:embed="rId28">
            <a:alphaModFix/>
          </a:blip>
          <a:srcRect/>
          <a:stretch/>
        </p:blipFill>
        <p:spPr>
          <a:xfrm>
            <a:off x="10546080" y="5269544"/>
            <a:ext cx="1495637" cy="1407658"/>
          </a:xfrm>
          <a:prstGeom prst="rect">
            <a:avLst/>
          </a:prstGeom>
          <a:noFill/>
          <a:ln>
            <a:noFill/>
          </a:ln>
        </p:spPr>
      </p:pic>
      <p:pic>
        <p:nvPicPr>
          <p:cNvPr id="194" name="Google Shape;194;p1" descr="A colorful logo with text&#10;&#10;AI-generated content may be incorrect."/>
          <p:cNvPicPr preferRelativeResize="0"/>
          <p:nvPr/>
        </p:nvPicPr>
        <p:blipFill rotWithShape="1">
          <a:blip r:embed="rId29">
            <a:alphaModFix/>
          </a:blip>
          <a:srcRect/>
          <a:stretch/>
        </p:blipFill>
        <p:spPr>
          <a:xfrm>
            <a:off x="1221754" y="5145297"/>
            <a:ext cx="1372657" cy="752419"/>
          </a:xfrm>
          <a:prstGeom prst="rect">
            <a:avLst/>
          </a:prstGeom>
          <a:noFill/>
          <a:ln>
            <a:noFill/>
          </a:ln>
        </p:spPr>
      </p:pic>
      <p:pic>
        <p:nvPicPr>
          <p:cNvPr id="195" name="Google Shape;195;p1" descr="A logo of a green and blue theme&#10;&#10;AI-generated content may be incorrect."/>
          <p:cNvPicPr preferRelativeResize="0"/>
          <p:nvPr/>
        </p:nvPicPr>
        <p:blipFill rotWithShape="1">
          <a:blip r:embed="rId30">
            <a:alphaModFix/>
          </a:blip>
          <a:srcRect/>
          <a:stretch/>
        </p:blipFill>
        <p:spPr>
          <a:xfrm>
            <a:off x="5460303" y="2669020"/>
            <a:ext cx="1959365" cy="19404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2" descr="Calendar&#10;&#10;AI-generated content may be incorrect."/>
          <p:cNvPicPr preferRelativeResize="0"/>
          <p:nvPr/>
        </p:nvPicPr>
        <p:blipFill rotWithShape="1">
          <a:blip r:embed="rId3">
            <a:alphaModFix/>
          </a:blip>
          <a:srcRect/>
          <a:stretch/>
        </p:blipFill>
        <p:spPr>
          <a:xfrm>
            <a:off x="-131" y="381874"/>
            <a:ext cx="12200822" cy="6460830"/>
          </a:xfrm>
          <a:prstGeom prst="rect">
            <a:avLst/>
          </a:prstGeom>
          <a:noFill/>
          <a:ln>
            <a:noFill/>
          </a:ln>
        </p:spPr>
      </p:pic>
      <p:pic>
        <p:nvPicPr>
          <p:cNvPr id="303" name="Google Shape;303;p12"/>
          <p:cNvPicPr preferRelativeResize="0"/>
          <p:nvPr/>
        </p:nvPicPr>
        <p:blipFill rotWithShape="1">
          <a:blip r:embed="rId4">
            <a:alphaModFix/>
          </a:blip>
          <a:srcRect l="1310" r="-1310"/>
          <a:stretch/>
        </p:blipFill>
        <p:spPr>
          <a:xfrm>
            <a:off x="-322575" y="-218650"/>
            <a:ext cx="12523276" cy="704434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34776a41689_0_19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82" name="Google Shape;982;g34776a41689_0_19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83" name="Google Shape;983;g34776a41689_0_19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34776a41689_0_2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90" name="Google Shape;990;g34776a41689_0_21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91" name="Google Shape;991;g34776a41689_0_21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101" descr="A close up of a sign&#10;&#10;Description automatically generated"/>
          <p:cNvPicPr preferRelativeResize="0"/>
          <p:nvPr/>
        </p:nvPicPr>
        <p:blipFill rotWithShape="1">
          <a:blip r:embed="rId3">
            <a:alphaModFix/>
          </a:blip>
          <a:srcRect/>
          <a:stretch/>
        </p:blipFill>
        <p:spPr>
          <a:xfrm>
            <a:off x="9649444" y="-16271"/>
            <a:ext cx="2580067" cy="1881704"/>
          </a:xfrm>
          <a:prstGeom prst="rect">
            <a:avLst/>
          </a:prstGeom>
          <a:noFill/>
          <a:ln>
            <a:noFill/>
          </a:ln>
        </p:spPr>
      </p:pic>
      <p:pic>
        <p:nvPicPr>
          <p:cNvPr id="997" name="Google Shape;997;p101"/>
          <p:cNvPicPr preferRelativeResize="0">
            <a:picLocks noGrp="1"/>
          </p:cNvPicPr>
          <p:nvPr>
            <p:ph type="body" idx="1"/>
          </p:nvPr>
        </p:nvPicPr>
        <p:blipFill rotWithShape="1">
          <a:blip r:embed="rId4">
            <a:alphaModFix/>
          </a:blip>
          <a:srcRect/>
          <a:stretch/>
        </p:blipFill>
        <p:spPr>
          <a:xfrm>
            <a:off x="7932449" y="4124811"/>
            <a:ext cx="4297062" cy="2802857"/>
          </a:xfrm>
          <a:prstGeom prst="rect">
            <a:avLst/>
          </a:prstGeom>
          <a:noFill/>
          <a:ln>
            <a:noFill/>
          </a:ln>
        </p:spPr>
      </p:pic>
      <p:pic>
        <p:nvPicPr>
          <p:cNvPr id="998" name="Google Shape;998;p101" descr="A person in a suit and tie&#10;&#10;AI-generated content may be incorrect."/>
          <p:cNvPicPr preferRelativeResize="0"/>
          <p:nvPr/>
        </p:nvPicPr>
        <p:blipFill rotWithShape="1">
          <a:blip r:embed="rId5">
            <a:alphaModFix/>
          </a:blip>
          <a:srcRect t="16100" b="15381"/>
          <a:stretch/>
        </p:blipFill>
        <p:spPr>
          <a:xfrm>
            <a:off x="182965" y="178685"/>
            <a:ext cx="2838227" cy="2917082"/>
          </a:xfrm>
          <a:prstGeom prst="rect">
            <a:avLst/>
          </a:prstGeom>
          <a:noFill/>
          <a:ln>
            <a:noFill/>
          </a:ln>
        </p:spPr>
      </p:pic>
      <p:sp>
        <p:nvSpPr>
          <p:cNvPr id="999" name="Google Shape;999;p101"/>
          <p:cNvSpPr txBox="1"/>
          <p:nvPr/>
        </p:nvSpPr>
        <p:spPr>
          <a:xfrm>
            <a:off x="2664178" y="3420533"/>
            <a:ext cx="771121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Congressional Representative</a:t>
            </a:r>
            <a:endParaRPr/>
          </a:p>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22nd District</a:t>
            </a:r>
            <a:endParaRPr/>
          </a:p>
        </p:txBody>
      </p:sp>
      <p:sp>
        <p:nvSpPr>
          <p:cNvPr id="1000" name="Google Shape;1000;p101"/>
          <p:cNvSpPr txBox="1"/>
          <p:nvPr/>
        </p:nvSpPr>
        <p:spPr>
          <a:xfrm>
            <a:off x="4097867" y="2184400"/>
            <a:ext cx="614115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Arial Rounded"/>
                <a:ea typeface="Arial Rounded"/>
                <a:cs typeface="Arial Rounded"/>
                <a:sym typeface="Arial Rounded"/>
              </a:rPr>
              <a:t>JOHN MANNION</a:t>
            </a:r>
            <a:endParaRPr/>
          </a:p>
        </p:txBody>
      </p:sp>
      <p:pic>
        <p:nvPicPr>
          <p:cNvPr id="1001" name="Google Shape;1001;p101" descr="A blue and yellow logo with a eagle and text&#10;&#10;AI-generated content may be incorrect."/>
          <p:cNvPicPr preferRelativeResize="0"/>
          <p:nvPr/>
        </p:nvPicPr>
        <p:blipFill rotWithShape="1">
          <a:blip r:embed="rId6">
            <a:alphaModFix/>
          </a:blip>
          <a:srcRect/>
          <a:stretch/>
        </p:blipFill>
        <p:spPr>
          <a:xfrm>
            <a:off x="9727152" y="4810554"/>
            <a:ext cx="1862289" cy="186228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1006" name="Google Shape;1006;p102" descr="Logo&#10;&#10;Description automatically generated"/>
          <p:cNvPicPr preferRelativeResize="0"/>
          <p:nvPr/>
        </p:nvPicPr>
        <p:blipFill rotWithShape="1">
          <a:blip r:embed="rId3">
            <a:alphaModFix/>
          </a:blip>
          <a:srcRect/>
          <a:stretch/>
        </p:blipFill>
        <p:spPr>
          <a:xfrm>
            <a:off x="2817131" y="4898099"/>
            <a:ext cx="6557736" cy="1476576"/>
          </a:xfrm>
          <a:prstGeom prst="rect">
            <a:avLst/>
          </a:prstGeom>
          <a:noFill/>
          <a:ln>
            <a:noFill/>
          </a:ln>
        </p:spPr>
      </p:pic>
      <p:pic>
        <p:nvPicPr>
          <p:cNvPr id="1007" name="Google Shape;1007;p102" descr="A close up of a sign&#10;&#10;Description automatically generated"/>
          <p:cNvPicPr preferRelativeResize="0"/>
          <p:nvPr/>
        </p:nvPicPr>
        <p:blipFill rotWithShape="1">
          <a:blip r:embed="rId4">
            <a:alphaModFix/>
          </a:blip>
          <a:srcRect/>
          <a:stretch/>
        </p:blipFill>
        <p:spPr>
          <a:xfrm>
            <a:off x="10118709" y="0"/>
            <a:ext cx="1885217" cy="1374933"/>
          </a:xfrm>
          <a:prstGeom prst="rect">
            <a:avLst/>
          </a:prstGeom>
          <a:noFill/>
          <a:ln>
            <a:noFill/>
          </a:ln>
        </p:spPr>
      </p:pic>
      <p:sp>
        <p:nvSpPr>
          <p:cNvPr id="1008" name="Google Shape;1008;p102"/>
          <p:cNvSpPr txBox="1"/>
          <p:nvPr/>
        </p:nvSpPr>
        <p:spPr>
          <a:xfrm>
            <a:off x="-2" y="1704604"/>
            <a:ext cx="12192001"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The Twenty First Symposium on Energy in the 21</a:t>
            </a:r>
            <a:r>
              <a:rPr lang="en-US" sz="2800" b="1" baseline="30000">
                <a:solidFill>
                  <a:schemeClr val="dk1"/>
                </a:solidFill>
                <a:latin typeface="Times New Roman"/>
                <a:ea typeface="Times New Roman"/>
                <a:cs typeface="Times New Roman"/>
                <a:sym typeface="Times New Roman"/>
              </a:rPr>
              <a:t>st</a:t>
            </a:r>
            <a:r>
              <a:rPr lang="en-US" sz="2800" b="1">
                <a:solidFill>
                  <a:schemeClr val="dk1"/>
                </a:solidFill>
                <a:latin typeface="Times New Roman"/>
                <a:ea typeface="Times New Roman"/>
                <a:cs typeface="Times New Roman"/>
                <a:sym typeface="Times New Roman"/>
              </a:rPr>
              <a:t> Century </a:t>
            </a:r>
            <a:endParaRPr/>
          </a:p>
          <a:p>
            <a:pPr marL="0" marR="0" lvl="0" indent="0" algn="ctr"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High School Student Awards</a:t>
            </a:r>
            <a:r>
              <a:rPr lang="en-US" sz="2800" b="1" i="1">
                <a:solidFill>
                  <a:schemeClr val="dk1"/>
                </a:solidFill>
                <a:latin typeface="Times New Roman"/>
                <a:ea typeface="Times New Roman"/>
                <a:cs typeface="Times New Roman"/>
                <a:sym typeface="Times New Roman"/>
              </a:rPr>
              <a:t> </a:t>
            </a:r>
            <a:endParaRPr sz="28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 </a:t>
            </a:r>
            <a:endParaRPr/>
          </a:p>
          <a:p>
            <a:pPr marL="0" marR="0" lvl="0" indent="0" algn="ctr" rtl="0">
              <a:spcBef>
                <a:spcPts val="0"/>
              </a:spcBef>
              <a:spcAft>
                <a:spcPts val="0"/>
              </a:spcAft>
              <a:buNone/>
            </a:pPr>
            <a:r>
              <a:rPr lang="en-US" sz="2400" b="1" i="1">
                <a:solidFill>
                  <a:srgbClr val="00B050"/>
                </a:solidFill>
                <a:latin typeface="Times New Roman"/>
                <a:ea typeface="Times New Roman"/>
                <a:cs typeface="Times New Roman"/>
                <a:sym typeface="Times New Roman"/>
              </a:rPr>
              <a:t>For Best Renewable Energy Project in Their District </a:t>
            </a:r>
            <a:endParaRPr/>
          </a:p>
          <a:p>
            <a:pPr marL="0" marR="0" lvl="0" indent="0" algn="ctr" rtl="0">
              <a:spcBef>
                <a:spcPts val="0"/>
              </a:spcBef>
              <a:spcAft>
                <a:spcPts val="0"/>
              </a:spcAft>
              <a:buNone/>
            </a:pPr>
            <a:r>
              <a:rPr lang="en-US" sz="2400" b="1" i="1">
                <a:solidFill>
                  <a:srgbClr val="00B050"/>
                </a:solidFill>
                <a:latin typeface="Times New Roman"/>
                <a:ea typeface="Times New Roman"/>
                <a:cs typeface="Times New Roman"/>
                <a:sym typeface="Times New Roman"/>
              </a:rPr>
              <a:t>For The Science Fair</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g34776a41689_0_247"/>
          <p:cNvPicPr preferRelativeResize="0"/>
          <p:nvPr/>
        </p:nvPicPr>
        <p:blipFill>
          <a:blip r:embed="rId3">
            <a:alphaModFix/>
          </a:blip>
          <a:stretch>
            <a:fillRect/>
          </a:stretch>
        </p:blipFill>
        <p:spPr>
          <a:xfrm>
            <a:off x="61700" y="1"/>
            <a:ext cx="12192039"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g34776a41689_0_25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3"/>
          <p:cNvSpPr txBox="1">
            <a:spLocks noGrp="1"/>
          </p:cNvSpPr>
          <p:nvPr>
            <p:ph type="body" idx="1"/>
          </p:nvPr>
        </p:nvSpPr>
        <p:spPr>
          <a:xfrm>
            <a:off x="838200" y="1332904"/>
            <a:ext cx="10515600" cy="644743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The Twenty First Symposium on Energy in the 21</a:t>
            </a:r>
            <a:r>
              <a:rPr lang="en-US" sz="2000" b="1" i="0" u="none" strike="noStrike" cap="none" baseline="30000">
                <a:solidFill>
                  <a:schemeClr val="dk1"/>
                </a:solidFill>
                <a:latin typeface="Arial Rounded"/>
                <a:ea typeface="Arial Rounded"/>
                <a:cs typeface="Arial Rounded"/>
                <a:sym typeface="Arial Rounded"/>
              </a:rPr>
              <a:t>st</a:t>
            </a:r>
            <a:r>
              <a:rPr lang="en-US" sz="2000" b="1" i="0" u="none" strike="noStrike" cap="none">
                <a:solidFill>
                  <a:schemeClr val="dk1"/>
                </a:solidFill>
                <a:latin typeface="Arial Rounded"/>
                <a:ea typeface="Arial Rounded"/>
                <a:cs typeface="Arial Rounded"/>
                <a:sym typeface="Arial Rounded"/>
              </a:rPr>
              <a:t> Century </a:t>
            </a:r>
            <a:endParaRPr/>
          </a:p>
          <a:p>
            <a:pPr marL="0" marR="0" lvl="0" indent="0" algn="ctr"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Proudly Awards</a:t>
            </a:r>
            <a:endParaRPr sz="2000"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a:buNone/>
            </a:pPr>
            <a:endParaRPr sz="2000" b="1" i="1"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800"/>
              <a:buFont typeface="Arial Rounded"/>
              <a:buNone/>
            </a:pPr>
            <a:r>
              <a:rPr lang="en-US" b="1" i="1" u="none" strike="noStrike" cap="none">
                <a:solidFill>
                  <a:schemeClr val="dk1"/>
                </a:solidFill>
                <a:latin typeface="Arial Rounded"/>
                <a:ea typeface="Arial Rounded"/>
                <a:cs typeface="Arial Rounded"/>
                <a:sym typeface="Arial Rounded"/>
              </a:rPr>
              <a:t>BARRY CARR</a:t>
            </a:r>
            <a:endParaRPr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The Symposium on Energy 2025 Environmental Award</a:t>
            </a:r>
            <a:endParaRPr sz="2000"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Rounded"/>
              <a:buNone/>
            </a:pPr>
            <a:r>
              <a:rPr lang="en-US" sz="2000" b="1" u="none" strike="noStrike" cap="none">
                <a:solidFill>
                  <a:schemeClr val="dk1"/>
                </a:solidFill>
                <a:latin typeface="Arial Rounded"/>
                <a:ea typeface="Arial Rounded"/>
                <a:cs typeface="Arial Rounded"/>
                <a:sym typeface="Arial Rounded"/>
              </a:rPr>
              <a:t>		</a:t>
            </a:r>
            <a:endParaRPr sz="2000" b="1"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2000"/>
              <a:buFont typeface="Arial Rounded"/>
              <a:buNone/>
            </a:pPr>
            <a:r>
              <a:rPr lang="en-US" sz="2000" b="1">
                <a:latin typeface="Arial Rounded"/>
                <a:ea typeface="Arial Rounded"/>
                <a:cs typeface="Arial Rounded"/>
                <a:sym typeface="Arial Rounded"/>
              </a:rPr>
              <a:t>W</a:t>
            </a:r>
            <a:r>
              <a:rPr lang="en-US" sz="2000" b="1" u="none" strike="noStrike" cap="none">
                <a:solidFill>
                  <a:schemeClr val="dk1"/>
                </a:solidFill>
                <a:latin typeface="Arial Rounded"/>
                <a:ea typeface="Arial Rounded"/>
                <a:cs typeface="Arial Rounded"/>
                <a:sym typeface="Arial Rounded"/>
              </a:rPr>
              <a:t>ith our deep appreciation for your many years of dedication advancing the use of clean transportation to mitigate the risks of climate change by your promotion and leadership in alternative fuel cars, buses and trucks. </a:t>
            </a:r>
            <a:endParaRPr sz="2000" b="1"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2000"/>
              <a:buFont typeface="Arial Rounded"/>
              <a:buNone/>
            </a:pPr>
            <a:r>
              <a:rPr lang="en-US" sz="2000" b="1" u="none" strike="noStrike" cap="none">
                <a:solidFill>
                  <a:schemeClr val="dk1"/>
                </a:solidFill>
                <a:latin typeface="Arial Rounded"/>
                <a:ea typeface="Arial Rounded"/>
                <a:cs typeface="Arial Rounded"/>
                <a:sym typeface="Arial Rounded"/>
              </a:rPr>
              <a:t>Your passionate commitment particularly promoting clean school buses for the health of our children and the planet is exemplary and a model for our country.</a:t>
            </a:r>
            <a:endParaRPr sz="2000" b="1" u="none" strike="noStrike" cap="none">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chemeClr val="dk1"/>
              </a:buClr>
              <a:buSzPts val="2000"/>
              <a:buFont typeface="Arial Rounded"/>
              <a:buNone/>
            </a:pPr>
            <a:r>
              <a:rPr lang="en-US" sz="2000" b="1" u="none" strike="noStrike" cap="none">
                <a:solidFill>
                  <a:schemeClr val="dk1"/>
                </a:solidFill>
                <a:latin typeface="Arial Rounded"/>
                <a:ea typeface="Arial Rounded"/>
                <a:cs typeface="Arial Rounded"/>
                <a:sym typeface="Arial Rounded"/>
              </a:rPr>
              <a:t>We further thank you for your twenty-one-year commitment to helping the success of our Symposium.</a:t>
            </a:r>
            <a:endParaRPr sz="2000"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Rhea Jezer, Ph.D</a:t>
            </a:r>
            <a:endParaRPr sz="2000" b="1" i="0" u="none" strike="noStrike" cap="none">
              <a:solidFill>
                <a:schemeClr val="dk1"/>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President, Energy 21</a:t>
            </a:r>
            <a:endParaRPr/>
          </a:p>
          <a:p>
            <a:pPr marL="0" marR="0" lvl="0" indent="0" algn="ctr" rtl="0">
              <a:lnSpc>
                <a:spcPct val="100000"/>
              </a:lnSpc>
              <a:spcBef>
                <a:spcPts val="0"/>
              </a:spcBef>
              <a:spcAft>
                <a:spcPts val="0"/>
              </a:spcAft>
              <a:buClr>
                <a:schemeClr val="dk1"/>
              </a:buClr>
              <a:buSzPts val="2000"/>
              <a:buFont typeface="Arial Rounded"/>
              <a:buNone/>
            </a:pPr>
            <a:r>
              <a:rPr lang="en-US" sz="2000" b="1">
                <a:latin typeface="Arial Rounded"/>
                <a:ea typeface="Arial Rounded"/>
                <a:cs typeface="Arial Rounded"/>
                <a:sym typeface="Arial Rounded"/>
              </a:rPr>
              <a:t>April 4, 2025</a:t>
            </a:r>
            <a:endParaRPr sz="2000" b="1" i="0" u="none" strike="noStrike" cap="none">
              <a:solidFill>
                <a:schemeClr val="dk1"/>
              </a:solidFill>
              <a:latin typeface="Arial Rounded"/>
              <a:ea typeface="Arial Rounded"/>
              <a:cs typeface="Arial Rounded"/>
              <a:sym typeface="Arial Rounded"/>
            </a:endParaRPr>
          </a:p>
          <a:p>
            <a:pPr marL="228600" lvl="0" indent="-50800" algn="l" rtl="0">
              <a:lnSpc>
                <a:spcPct val="90000"/>
              </a:lnSpc>
              <a:spcBef>
                <a:spcPts val="1000"/>
              </a:spcBef>
              <a:spcAft>
                <a:spcPts val="0"/>
              </a:spcAft>
              <a:buClr>
                <a:schemeClr val="dk1"/>
              </a:buClr>
              <a:buSzPts val="2800"/>
              <a:buNone/>
            </a:pPr>
            <a:endParaRPr/>
          </a:p>
        </p:txBody>
      </p:sp>
      <p:sp>
        <p:nvSpPr>
          <p:cNvPr id="1026" name="Google Shape;1026;p103"/>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27" name="Google Shape;1027;p103" descr="A picture containing text, clipart&#10;&#10;Description automatically generated"/>
          <p:cNvPicPr preferRelativeResize="0"/>
          <p:nvPr/>
        </p:nvPicPr>
        <p:blipFill rotWithShape="1">
          <a:blip r:embed="rId3">
            <a:alphaModFix/>
          </a:blip>
          <a:srcRect/>
          <a:stretch/>
        </p:blipFill>
        <p:spPr>
          <a:xfrm>
            <a:off x="5292774" y="164584"/>
            <a:ext cx="1606451" cy="1168328"/>
          </a:xfrm>
          <a:prstGeom prst="rect">
            <a:avLst/>
          </a:prstGeom>
          <a:noFill/>
          <a:ln>
            <a:noFill/>
          </a:ln>
        </p:spPr>
      </p:pic>
      <p:pic>
        <p:nvPicPr>
          <p:cNvPr id="1028" name="Google Shape;1028;p103" descr="A person in a suit&#10;&#10;AI-generated content may be incorrect."/>
          <p:cNvPicPr preferRelativeResize="0"/>
          <p:nvPr/>
        </p:nvPicPr>
        <p:blipFill rotWithShape="1">
          <a:blip r:embed="rId4">
            <a:alphaModFix/>
          </a:blip>
          <a:srcRect/>
          <a:stretch/>
        </p:blipFill>
        <p:spPr>
          <a:xfrm>
            <a:off x="169841" y="85959"/>
            <a:ext cx="1336718" cy="180365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1034" name="Google Shape;1034;p104" descr="A close up of a sign&#10;&#10;Description automatically generated"/>
          <p:cNvPicPr preferRelativeResize="0"/>
          <p:nvPr/>
        </p:nvPicPr>
        <p:blipFill rotWithShape="1">
          <a:blip r:embed="rId3">
            <a:alphaModFix/>
          </a:blip>
          <a:srcRect/>
          <a:stretch/>
        </p:blipFill>
        <p:spPr>
          <a:xfrm>
            <a:off x="8716726" y="-16271"/>
            <a:ext cx="3512785" cy="2561956"/>
          </a:xfrm>
          <a:prstGeom prst="rect">
            <a:avLst/>
          </a:prstGeom>
          <a:noFill/>
          <a:ln>
            <a:noFill/>
          </a:ln>
        </p:spPr>
      </p:pic>
      <p:pic>
        <p:nvPicPr>
          <p:cNvPr id="1035" name="Google Shape;1035;p104"/>
          <p:cNvPicPr preferRelativeResize="0"/>
          <p:nvPr/>
        </p:nvPicPr>
        <p:blipFill rotWithShape="1">
          <a:blip r:embed="rId4">
            <a:alphaModFix/>
          </a:blip>
          <a:srcRect/>
          <a:stretch/>
        </p:blipFill>
        <p:spPr>
          <a:xfrm>
            <a:off x="8716717" y="4798209"/>
            <a:ext cx="3512784" cy="2125133"/>
          </a:xfrm>
          <a:prstGeom prst="rect">
            <a:avLst/>
          </a:prstGeom>
          <a:noFill/>
          <a:ln>
            <a:noFill/>
          </a:ln>
        </p:spPr>
      </p:pic>
      <p:sp>
        <p:nvSpPr>
          <p:cNvPr id="1036" name="Google Shape;1036;p104"/>
          <p:cNvSpPr/>
          <p:nvPr/>
        </p:nvSpPr>
        <p:spPr>
          <a:xfrm>
            <a:off x="812803" y="1646387"/>
            <a:ext cx="989329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Arial"/>
              <a:buNone/>
            </a:pPr>
            <a:endParaRPr sz="36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3600" b="1" i="1">
              <a:solidFill>
                <a:srgbClr val="3A7D22"/>
              </a:solidFill>
              <a:latin typeface="Times New Roman"/>
              <a:ea typeface="Times New Roman"/>
              <a:cs typeface="Times New Roman"/>
              <a:sym typeface="Times New Roman"/>
            </a:endParaRPr>
          </a:p>
          <a:p>
            <a:pPr marL="0" marR="0" lvl="0" indent="0" algn="ctr" rtl="0">
              <a:spcBef>
                <a:spcPts val="0"/>
              </a:spcBef>
              <a:spcAft>
                <a:spcPts val="0"/>
              </a:spcAft>
              <a:buNone/>
            </a:pPr>
            <a:endParaRPr sz="3600" b="1" i="1">
              <a:solidFill>
                <a:srgbClr val="3A7D22"/>
              </a:solidFill>
              <a:latin typeface="Times New Roman"/>
              <a:ea typeface="Times New Roman"/>
              <a:cs typeface="Times New Roman"/>
              <a:sym typeface="Times New Roman"/>
            </a:endParaRPr>
          </a:p>
        </p:txBody>
      </p:sp>
      <p:sp>
        <p:nvSpPr>
          <p:cNvPr id="1037" name="Google Shape;1037;p104"/>
          <p:cNvSpPr txBox="1"/>
          <p:nvPr/>
        </p:nvSpPr>
        <p:spPr>
          <a:xfrm>
            <a:off x="2703676" y="-436087"/>
            <a:ext cx="8002424" cy="47705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4800"/>
              <a:buFont typeface="Arial"/>
              <a:buNone/>
            </a:pPr>
            <a:r>
              <a:rPr lang="en-US" sz="48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rgbClr val="3A7D22"/>
              </a:buClr>
              <a:buSzPts val="4800"/>
              <a:buFont typeface="Arial"/>
              <a:buNone/>
            </a:pPr>
            <a:r>
              <a:rPr lang="en-US" sz="4800" b="1">
                <a:solidFill>
                  <a:srgbClr val="3A7D22"/>
                </a:solidFill>
                <a:latin typeface="Arial Rounded"/>
                <a:ea typeface="Arial Rounded"/>
                <a:cs typeface="Arial Rounded"/>
                <a:sym typeface="Arial Rounded"/>
              </a:rPr>
              <a:t>KEYNOTE</a:t>
            </a:r>
            <a:r>
              <a:rPr lang="en-US" sz="48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rgbClr val="000000"/>
              </a:buClr>
              <a:buSzPts val="4400"/>
              <a:buFont typeface="Arial"/>
              <a:buNone/>
            </a:pPr>
            <a:r>
              <a:rPr lang="en-US" sz="4400" b="1">
                <a:solidFill>
                  <a:srgbClr val="000000"/>
                </a:solidFill>
                <a:latin typeface="Arial Rounded"/>
                <a:ea typeface="Arial Rounded"/>
                <a:cs typeface="Arial Rounded"/>
                <a:sym typeface="Arial Rounded"/>
              </a:rPr>
              <a:t>                      </a:t>
            </a:r>
            <a:endParaRPr/>
          </a:p>
          <a:p>
            <a:pPr marL="0" marR="0" lvl="0" indent="0" algn="ctr" rtl="0">
              <a:spcBef>
                <a:spcPts val="0"/>
              </a:spcBef>
              <a:spcAft>
                <a:spcPts val="0"/>
              </a:spcAft>
              <a:buClr>
                <a:schemeClr val="dk1"/>
              </a:buClr>
              <a:buSzPts val="4800"/>
              <a:buFont typeface="Arial"/>
              <a:buNone/>
            </a:pPr>
            <a:r>
              <a:rPr lang="en-US" sz="4800" b="1">
                <a:solidFill>
                  <a:schemeClr val="dk1"/>
                </a:solidFill>
                <a:latin typeface="Arial Rounded"/>
                <a:ea typeface="Arial Rounded"/>
                <a:cs typeface="Arial Rounded"/>
                <a:sym typeface="Arial Rounded"/>
              </a:rPr>
              <a:t>CARL POPE</a:t>
            </a:r>
            <a:endParaRPr/>
          </a:p>
          <a:p>
            <a:pPr marL="0" marR="0" lvl="0" indent="0" algn="ctr" rtl="0">
              <a:spcBef>
                <a:spcPts val="0"/>
              </a:spcBef>
              <a:spcAft>
                <a:spcPts val="0"/>
              </a:spcAft>
              <a:buClr>
                <a:schemeClr val="dk1"/>
              </a:buClr>
              <a:buSzPts val="4400"/>
              <a:buFont typeface="Arial"/>
              <a:buNone/>
            </a:pPr>
            <a:endParaRPr sz="4400" b="1">
              <a:solidFill>
                <a:srgbClr val="000000"/>
              </a:solidFill>
              <a:latin typeface="Arial Rounded"/>
              <a:ea typeface="Arial Rounded"/>
              <a:cs typeface="Arial Rounded"/>
              <a:sym typeface="Arial Rounded"/>
            </a:endParaRPr>
          </a:p>
          <a:p>
            <a:pPr marL="0" marR="0" lvl="0" indent="0" algn="ctr" rtl="0">
              <a:spcBef>
                <a:spcPts val="0"/>
              </a:spcBef>
              <a:spcAft>
                <a:spcPts val="0"/>
              </a:spcAft>
              <a:buClr>
                <a:srgbClr val="000000"/>
              </a:buClr>
              <a:buSzPts val="3600"/>
              <a:buFont typeface="Arial"/>
              <a:buNone/>
            </a:pPr>
            <a:r>
              <a:rPr lang="en-US" sz="3600" b="1">
                <a:solidFill>
                  <a:srgbClr val="000000"/>
                </a:solidFill>
                <a:latin typeface="Arial Rounded"/>
                <a:ea typeface="Arial Rounded"/>
                <a:cs typeface="Arial Rounded"/>
                <a:sym typeface="Arial Rounded"/>
              </a:rPr>
              <a:t>Senior Environmental Analyst</a:t>
            </a:r>
            <a:endParaRPr sz="3600" b="1">
              <a:solidFill>
                <a:srgbClr val="000000"/>
              </a:solidFill>
              <a:latin typeface="Arial Rounded"/>
              <a:ea typeface="Arial Rounded"/>
              <a:cs typeface="Arial Rounded"/>
              <a:sym typeface="Arial Rounded"/>
            </a:endParaRPr>
          </a:p>
          <a:p>
            <a:pPr marL="0" marR="0" lvl="0" indent="0" algn="ctr" rtl="0">
              <a:spcBef>
                <a:spcPts val="0"/>
              </a:spcBef>
              <a:spcAft>
                <a:spcPts val="0"/>
              </a:spcAft>
              <a:buClr>
                <a:srgbClr val="000000"/>
              </a:buClr>
              <a:buSzPts val="3600"/>
              <a:buFont typeface="Arial"/>
              <a:buNone/>
            </a:pPr>
            <a:r>
              <a:rPr lang="en-US" sz="3600" b="1">
                <a:solidFill>
                  <a:srgbClr val="000000"/>
                </a:solidFill>
                <a:latin typeface="Arial Rounded"/>
                <a:ea typeface="Arial Rounded"/>
                <a:cs typeface="Arial Rounded"/>
                <a:sym typeface="Arial Rounded"/>
              </a:rPr>
              <a:t>Michael Bloomberg</a:t>
            </a:r>
            <a:endParaRPr sz="3600" b="1">
              <a:solidFill>
                <a:srgbClr val="000000"/>
              </a:solidFill>
              <a:latin typeface="Arial Rounded"/>
              <a:ea typeface="Arial Rounded"/>
              <a:cs typeface="Arial Rounded"/>
              <a:sym typeface="Arial Rounded"/>
            </a:endParaRPr>
          </a:p>
        </p:txBody>
      </p:sp>
      <p:pic>
        <p:nvPicPr>
          <p:cNvPr id="1038" name="Google Shape;1038;p104" descr="A green and blue planet with white text&#10;&#10;AI-generated content may be incorrect."/>
          <p:cNvPicPr preferRelativeResize="0"/>
          <p:nvPr/>
        </p:nvPicPr>
        <p:blipFill rotWithShape="1">
          <a:blip r:embed="rId5">
            <a:alphaModFix/>
          </a:blip>
          <a:srcRect/>
          <a:stretch/>
        </p:blipFill>
        <p:spPr>
          <a:xfrm>
            <a:off x="10239165" y="5349400"/>
            <a:ext cx="1539015" cy="1436414"/>
          </a:xfrm>
          <a:prstGeom prst="rect">
            <a:avLst/>
          </a:prstGeom>
          <a:noFill/>
          <a:ln>
            <a:noFill/>
          </a:ln>
        </p:spPr>
      </p:pic>
      <p:pic>
        <p:nvPicPr>
          <p:cNvPr id="1039" name="Google Shape;1039;p104" descr="A person in a leather jacket&#10;&#10;AI-generated content may be incorrect."/>
          <p:cNvPicPr preferRelativeResize="0"/>
          <p:nvPr/>
        </p:nvPicPr>
        <p:blipFill rotWithShape="1">
          <a:blip r:embed="rId6">
            <a:alphaModFix/>
          </a:blip>
          <a:srcRect/>
          <a:stretch/>
        </p:blipFill>
        <p:spPr>
          <a:xfrm>
            <a:off x="120079" y="106067"/>
            <a:ext cx="2948983" cy="3686228"/>
          </a:xfrm>
          <a:prstGeom prst="rect">
            <a:avLst/>
          </a:prstGeom>
          <a:noFill/>
          <a:ln>
            <a:noFill/>
          </a:ln>
        </p:spPr>
      </p:pic>
      <p:sp>
        <p:nvSpPr>
          <p:cNvPr id="1040" name="Google Shape;1040;p104"/>
          <p:cNvSpPr txBox="1"/>
          <p:nvPr/>
        </p:nvSpPr>
        <p:spPr>
          <a:xfrm>
            <a:off x="-130629" y="4364865"/>
            <a:ext cx="1619190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  </a:t>
            </a:r>
            <a:r>
              <a:rPr lang="en-US" sz="2800" b="1" i="1">
                <a:solidFill>
                  <a:srgbClr val="3A7D22"/>
                </a:solidFill>
                <a:latin typeface="Arial Rounded"/>
                <a:ea typeface="Arial Rounded"/>
                <a:cs typeface="Arial Rounded"/>
                <a:sym typeface="Arial Rounded"/>
              </a:rPr>
              <a:t>THE FUTURE OF THE ENVIRONMENTAL MOVEMENT</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106" descr="A close up of a sign&#10;&#10;Description automatically generated"/>
          <p:cNvPicPr preferRelativeResize="0"/>
          <p:nvPr/>
        </p:nvPicPr>
        <p:blipFill rotWithShape="1">
          <a:blip r:embed="rId3">
            <a:alphaModFix/>
          </a:blip>
          <a:srcRect/>
          <a:stretch/>
        </p:blipFill>
        <p:spPr>
          <a:xfrm>
            <a:off x="8716726" y="-16271"/>
            <a:ext cx="3512785" cy="2561956"/>
          </a:xfrm>
          <a:prstGeom prst="rect">
            <a:avLst/>
          </a:prstGeom>
          <a:noFill/>
          <a:ln>
            <a:noFill/>
          </a:ln>
        </p:spPr>
      </p:pic>
      <p:pic>
        <p:nvPicPr>
          <p:cNvPr id="1047" name="Google Shape;1047;p106"/>
          <p:cNvPicPr preferRelativeResize="0"/>
          <p:nvPr/>
        </p:nvPicPr>
        <p:blipFill rotWithShape="1">
          <a:blip r:embed="rId4">
            <a:alphaModFix/>
          </a:blip>
          <a:srcRect/>
          <a:stretch/>
        </p:blipFill>
        <p:spPr>
          <a:xfrm>
            <a:off x="7994672" y="4312316"/>
            <a:ext cx="4234839" cy="2561956"/>
          </a:xfrm>
          <a:prstGeom prst="rect">
            <a:avLst/>
          </a:prstGeom>
          <a:noFill/>
          <a:ln>
            <a:noFill/>
          </a:ln>
        </p:spPr>
      </p:pic>
      <p:sp>
        <p:nvSpPr>
          <p:cNvPr id="1048" name="Google Shape;1048;p106"/>
          <p:cNvSpPr/>
          <p:nvPr/>
        </p:nvSpPr>
        <p:spPr>
          <a:xfrm>
            <a:off x="812803" y="1646387"/>
            <a:ext cx="9893297" cy="36625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Arial"/>
              <a:buNone/>
            </a:pPr>
            <a:endParaRPr sz="36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4800"/>
              <a:buFont typeface="Arial"/>
              <a:buNone/>
            </a:pPr>
            <a:endParaRPr sz="48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Clr>
                <a:srgbClr val="000000"/>
              </a:buClr>
              <a:buSzPts val="4000"/>
              <a:buFont typeface="Arial"/>
              <a:buNone/>
            </a:pPr>
            <a:r>
              <a:rPr lang="en-US" sz="4000" b="1">
                <a:solidFill>
                  <a:srgbClr val="000000"/>
                </a:solidFill>
                <a:latin typeface="Times New Roman"/>
                <a:ea typeface="Times New Roman"/>
                <a:cs typeface="Times New Roman"/>
                <a:sym typeface="Times New Roman"/>
              </a:rPr>
              <a:t>Conservation Director</a:t>
            </a:r>
            <a:endParaRPr/>
          </a:p>
          <a:p>
            <a:pPr marL="0" marR="0" lvl="0" indent="0" algn="ctr" rtl="0">
              <a:spcBef>
                <a:spcPts val="0"/>
              </a:spcBef>
              <a:spcAft>
                <a:spcPts val="0"/>
              </a:spcAft>
              <a:buClr>
                <a:srgbClr val="000000"/>
              </a:buClr>
              <a:buSzPts val="4000"/>
              <a:buFont typeface="Arial"/>
              <a:buNone/>
            </a:pPr>
            <a:r>
              <a:rPr lang="en-US" sz="4000" b="1">
                <a:solidFill>
                  <a:srgbClr val="000000"/>
                </a:solidFill>
                <a:latin typeface="Times New Roman"/>
                <a:ea typeface="Times New Roman"/>
                <a:cs typeface="Times New Roman"/>
                <a:sym typeface="Times New Roman"/>
              </a:rPr>
              <a:t>Atlantic Chapter, Sierra Club</a:t>
            </a:r>
            <a:endParaRPr/>
          </a:p>
          <a:p>
            <a:pPr marL="0" marR="0" lvl="0" indent="0" algn="ctr" rtl="0">
              <a:spcBef>
                <a:spcPts val="0"/>
              </a:spcBef>
              <a:spcAft>
                <a:spcPts val="0"/>
              </a:spcAft>
              <a:buClr>
                <a:schemeClr val="dk1"/>
              </a:buClr>
              <a:buSzPts val="3200"/>
              <a:buFont typeface="Arial"/>
              <a:buNone/>
            </a:pPr>
            <a:endParaRPr sz="3200" b="1" i="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chemeClr val="dk1"/>
                </a:solidFill>
                <a:latin typeface="Arial"/>
                <a:ea typeface="Arial"/>
                <a:cs typeface="Arial"/>
                <a:sym typeface="Arial"/>
              </a:rPr>
              <a:t>	</a:t>
            </a:r>
            <a:endParaRPr sz="3600" b="1" i="1">
              <a:solidFill>
                <a:srgbClr val="3A7D22"/>
              </a:solidFill>
              <a:latin typeface="Times New Roman"/>
              <a:ea typeface="Times New Roman"/>
              <a:cs typeface="Times New Roman"/>
              <a:sym typeface="Times New Roman"/>
            </a:endParaRPr>
          </a:p>
        </p:txBody>
      </p:sp>
      <p:sp>
        <p:nvSpPr>
          <p:cNvPr id="1049" name="Google Shape;1049;p106"/>
          <p:cNvSpPr txBox="1"/>
          <p:nvPr/>
        </p:nvSpPr>
        <p:spPr>
          <a:xfrm>
            <a:off x="1701148" y="-1021096"/>
            <a:ext cx="7217919"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5400"/>
              <a:buFont typeface="Arial"/>
              <a:buNone/>
            </a:pPr>
            <a:r>
              <a:rPr lang="en-US" sz="54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rgbClr val="000000"/>
              </a:buClr>
              <a:buSzPts val="5400"/>
              <a:buFont typeface="Arial"/>
              <a:buNone/>
            </a:pPr>
            <a:r>
              <a:rPr lang="en-US" sz="54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chemeClr val="dk1"/>
              </a:buClr>
              <a:buSzPts val="5400"/>
              <a:buFont typeface="Arial"/>
              <a:buNone/>
            </a:pPr>
            <a:endParaRPr sz="54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54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5400" b="1">
                <a:solidFill>
                  <a:srgbClr val="000000"/>
                </a:solidFill>
                <a:latin typeface="Times New Roman"/>
                <a:ea typeface="Times New Roman"/>
                <a:cs typeface="Times New Roman"/>
                <a:sym typeface="Times New Roman"/>
              </a:rPr>
              <a:t>ROGER DOWNS</a:t>
            </a:r>
            <a:endParaRPr/>
          </a:p>
        </p:txBody>
      </p:sp>
      <p:pic>
        <p:nvPicPr>
          <p:cNvPr id="1050" name="Google Shape;1050;p106" descr="A person in a suit&#10;&#10;AI-generated content may be incorrect."/>
          <p:cNvPicPr preferRelativeResize="0"/>
          <p:nvPr/>
        </p:nvPicPr>
        <p:blipFill rotWithShape="1">
          <a:blip r:embed="rId5">
            <a:alphaModFix/>
          </a:blip>
          <a:srcRect/>
          <a:stretch/>
        </p:blipFill>
        <p:spPr>
          <a:xfrm>
            <a:off x="87453" y="-120884"/>
            <a:ext cx="2811350" cy="2561956"/>
          </a:xfrm>
          <a:prstGeom prst="rect">
            <a:avLst/>
          </a:prstGeom>
          <a:noFill/>
          <a:ln>
            <a:noFill/>
          </a:ln>
        </p:spPr>
      </p:pic>
      <p:pic>
        <p:nvPicPr>
          <p:cNvPr id="1051" name="Google Shape;1051;p106" descr="A black background with a black square&#10;&#10;AI-generated content may be incorrect."/>
          <p:cNvPicPr preferRelativeResize="0"/>
          <p:nvPr/>
        </p:nvPicPr>
        <p:blipFill rotWithShape="1">
          <a:blip r:embed="rId6">
            <a:alphaModFix/>
          </a:blip>
          <a:srcRect/>
          <a:stretch/>
        </p:blipFill>
        <p:spPr>
          <a:xfrm>
            <a:off x="8919067" y="5893704"/>
            <a:ext cx="3227293" cy="70135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07"/>
          <p:cNvSpPr txBox="1"/>
          <p:nvPr/>
        </p:nvSpPr>
        <p:spPr>
          <a:xfrm>
            <a:off x="188073" y="898424"/>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1057" name="Google Shape;1057;p107" descr="A close up of a sign&#10;&#10;Description automatically generated"/>
          <p:cNvPicPr preferRelativeResize="0"/>
          <p:nvPr/>
        </p:nvPicPr>
        <p:blipFill rotWithShape="1">
          <a:blip r:embed="rId3">
            <a:alphaModFix/>
          </a:blip>
          <a:srcRect/>
          <a:stretch/>
        </p:blipFill>
        <p:spPr>
          <a:xfrm>
            <a:off x="7951581" y="0"/>
            <a:ext cx="4052346" cy="2955471"/>
          </a:xfrm>
          <a:prstGeom prst="rect">
            <a:avLst/>
          </a:prstGeom>
          <a:noFill/>
          <a:ln>
            <a:noFill/>
          </a:ln>
        </p:spPr>
      </p:pic>
      <p:pic>
        <p:nvPicPr>
          <p:cNvPr id="1058" name="Google Shape;1058;p107"/>
          <p:cNvPicPr preferRelativeResize="0"/>
          <p:nvPr/>
        </p:nvPicPr>
        <p:blipFill rotWithShape="1">
          <a:blip r:embed="rId4">
            <a:alphaModFix/>
          </a:blip>
          <a:srcRect/>
          <a:stretch/>
        </p:blipFill>
        <p:spPr>
          <a:xfrm>
            <a:off x="8672094" y="4562061"/>
            <a:ext cx="3519906" cy="2295939"/>
          </a:xfrm>
          <a:prstGeom prst="rect">
            <a:avLst/>
          </a:prstGeom>
          <a:noFill/>
          <a:ln>
            <a:noFill/>
          </a:ln>
        </p:spPr>
      </p:pic>
      <p:sp>
        <p:nvSpPr>
          <p:cNvPr id="1059" name="Google Shape;1059;p107"/>
          <p:cNvSpPr txBox="1"/>
          <p:nvPr/>
        </p:nvSpPr>
        <p:spPr>
          <a:xfrm>
            <a:off x="291873" y="3304953"/>
            <a:ext cx="9302099"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        </a:t>
            </a:r>
            <a:endParaRPr/>
          </a:p>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           JULIE TIGHE</a:t>
            </a:r>
            <a:endParaRPr sz="5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                      President/CEO</a:t>
            </a:r>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New York League of Conservation Voters</a:t>
            </a:r>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p:txBody>
      </p:sp>
      <p:pic>
        <p:nvPicPr>
          <p:cNvPr id="1060" name="Google Shape;1060;p107" descr="A person smiling for a picture&#10;&#10;AI-generated content may be incorrect."/>
          <p:cNvPicPr preferRelativeResize="0"/>
          <p:nvPr/>
        </p:nvPicPr>
        <p:blipFill rotWithShape="1">
          <a:blip r:embed="rId5">
            <a:alphaModFix/>
          </a:blip>
          <a:srcRect/>
          <a:stretch/>
        </p:blipFill>
        <p:spPr>
          <a:xfrm>
            <a:off x="188073" y="174171"/>
            <a:ext cx="3661354" cy="3661354"/>
          </a:xfrm>
          <a:prstGeom prst="rect">
            <a:avLst/>
          </a:prstGeom>
          <a:noFill/>
          <a:ln>
            <a:noFill/>
          </a:ln>
        </p:spPr>
      </p:pic>
      <p:pic>
        <p:nvPicPr>
          <p:cNvPr id="1061" name="Google Shape;1061;p107" descr="A logo for a convention&#10;&#10;AI-generated content may be incorrect."/>
          <p:cNvPicPr preferRelativeResize="0"/>
          <p:nvPr/>
        </p:nvPicPr>
        <p:blipFill rotWithShape="1">
          <a:blip r:embed="rId6">
            <a:alphaModFix/>
          </a:blip>
          <a:srcRect l="10901" t="22789" r="9311" b="27931"/>
          <a:stretch/>
        </p:blipFill>
        <p:spPr>
          <a:xfrm>
            <a:off x="9823269" y="5460274"/>
            <a:ext cx="2268718" cy="1318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309" name="Google Shape;309;p13"/>
          <p:cNvSpPr txBox="1">
            <a:spLocks noGrp="1"/>
          </p:cNvSpPr>
          <p:nvPr>
            <p:ph type="body" idx="1"/>
          </p:nvPr>
        </p:nvSpPr>
        <p:spPr>
          <a:xfrm>
            <a:off x="354066" y="806009"/>
            <a:ext cx="4413114" cy="586753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4400"/>
              <a:buNone/>
            </a:pPr>
            <a:r>
              <a:rPr lang="en-US" sz="4400">
                <a:latin typeface="Roboto"/>
                <a:ea typeface="Roboto"/>
                <a:cs typeface="Roboto"/>
                <a:sym typeface="Roboto"/>
              </a:rPr>
              <a:t>Geothermal</a:t>
            </a:r>
            <a:endParaRPr>
              <a:latin typeface="Roboto"/>
              <a:ea typeface="Roboto"/>
              <a:cs typeface="Roboto"/>
              <a:sym typeface="Roboto"/>
            </a:endParaRPr>
          </a:p>
          <a:p>
            <a:pPr marL="0" lvl="0" indent="0" algn="ctr" rtl="0">
              <a:lnSpc>
                <a:spcPct val="90000"/>
              </a:lnSpc>
              <a:spcBef>
                <a:spcPts val="1800"/>
              </a:spcBef>
              <a:spcAft>
                <a:spcPts val="0"/>
              </a:spcAft>
              <a:buClr>
                <a:schemeClr val="lt1"/>
              </a:buClr>
              <a:buSzPts val="3300"/>
              <a:buNone/>
            </a:pPr>
            <a:r>
              <a:rPr lang="en-US" sz="3300">
                <a:latin typeface="Roboto"/>
                <a:ea typeface="Roboto"/>
                <a:cs typeface="Roboto"/>
                <a:sym typeface="Roboto"/>
              </a:rPr>
              <a:t>Heating &amp; Cooling</a:t>
            </a:r>
            <a:endParaRPr/>
          </a:p>
          <a:p>
            <a:pPr marL="0" lvl="0" indent="0" algn="l" rtl="0">
              <a:lnSpc>
                <a:spcPct val="90000"/>
              </a:lnSpc>
              <a:spcBef>
                <a:spcPts val="1800"/>
              </a:spcBef>
              <a:spcAft>
                <a:spcPts val="0"/>
              </a:spcAft>
              <a:buClr>
                <a:schemeClr val="lt1"/>
              </a:buClr>
              <a:buSzPts val="5000"/>
              <a:buNone/>
            </a:pPr>
            <a:endParaRPr>
              <a:latin typeface="Roboto"/>
              <a:ea typeface="Roboto"/>
              <a:cs typeface="Roboto"/>
              <a:sym typeface="Roboto"/>
            </a:endParaRPr>
          </a:p>
          <a:p>
            <a:pPr marL="0" lvl="0" indent="0" algn="ctr" rtl="0">
              <a:lnSpc>
                <a:spcPct val="90000"/>
              </a:lnSpc>
              <a:spcBef>
                <a:spcPts val="1800"/>
              </a:spcBef>
              <a:spcAft>
                <a:spcPts val="0"/>
              </a:spcAft>
              <a:buClr>
                <a:schemeClr val="lt1"/>
              </a:buClr>
              <a:buSzPts val="2200"/>
              <a:buNone/>
            </a:pPr>
            <a:r>
              <a:rPr lang="en-US" sz="2200">
                <a:latin typeface="Roboto"/>
                <a:ea typeface="Roboto"/>
                <a:cs typeface="Roboto"/>
                <a:sym typeface="Roboto"/>
              </a:rPr>
              <a:t>(</a:t>
            </a:r>
            <a:r>
              <a:rPr lang="en-US" sz="2200" i="1">
                <a:latin typeface="Roboto"/>
                <a:ea typeface="Roboto"/>
                <a:cs typeface="Roboto"/>
                <a:sym typeface="Roboto"/>
              </a:rPr>
              <a:t>Ground Source Heat Pumps</a:t>
            </a:r>
            <a:r>
              <a:rPr lang="en-US" sz="2200">
                <a:latin typeface="Roboto"/>
                <a:ea typeface="Roboto"/>
                <a:cs typeface="Roboto"/>
                <a:sym typeface="Roboto"/>
              </a:rPr>
              <a:t>)</a:t>
            </a:r>
            <a:endParaRPr/>
          </a:p>
        </p:txBody>
      </p:sp>
      <p:pic>
        <p:nvPicPr>
          <p:cNvPr id="310" name="Google Shape;310;p13"/>
          <p:cNvPicPr preferRelativeResize="0">
            <a:picLocks noGrp="1"/>
          </p:cNvPicPr>
          <p:nvPr>
            <p:ph type="body" idx="2"/>
          </p:nvPr>
        </p:nvPicPr>
        <p:blipFill rotWithShape="1">
          <a:blip r:embed="rId3">
            <a:alphaModFix/>
          </a:blip>
          <a:srcRect/>
          <a:stretch/>
        </p:blipFill>
        <p:spPr>
          <a:xfrm>
            <a:off x="6159057" y="615950"/>
            <a:ext cx="4757035" cy="58674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08"/>
          <p:cNvSpPr txBox="1"/>
          <p:nvPr/>
        </p:nvSpPr>
        <p:spPr>
          <a:xfrm>
            <a:off x="637953" y="898425"/>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1067" name="Google Shape;1067;p108" descr="A close up of a sign&#10;&#10;Description automatically generated"/>
          <p:cNvPicPr preferRelativeResize="0"/>
          <p:nvPr/>
        </p:nvPicPr>
        <p:blipFill rotWithShape="1">
          <a:blip r:embed="rId3">
            <a:alphaModFix/>
          </a:blip>
          <a:srcRect/>
          <a:stretch/>
        </p:blipFill>
        <p:spPr>
          <a:xfrm>
            <a:off x="7951581" y="0"/>
            <a:ext cx="4052346" cy="2955471"/>
          </a:xfrm>
          <a:prstGeom prst="rect">
            <a:avLst/>
          </a:prstGeom>
          <a:noFill/>
          <a:ln>
            <a:noFill/>
          </a:ln>
        </p:spPr>
      </p:pic>
      <p:pic>
        <p:nvPicPr>
          <p:cNvPr id="1068" name="Google Shape;1068;p108"/>
          <p:cNvPicPr preferRelativeResize="0"/>
          <p:nvPr/>
        </p:nvPicPr>
        <p:blipFill rotWithShape="1">
          <a:blip r:embed="rId4">
            <a:alphaModFix/>
          </a:blip>
          <a:srcRect/>
          <a:stretch/>
        </p:blipFill>
        <p:spPr>
          <a:xfrm>
            <a:off x="8672094" y="4562061"/>
            <a:ext cx="3519906" cy="2295939"/>
          </a:xfrm>
          <a:prstGeom prst="rect">
            <a:avLst/>
          </a:prstGeom>
          <a:noFill/>
          <a:ln>
            <a:noFill/>
          </a:ln>
        </p:spPr>
      </p:pic>
      <p:sp>
        <p:nvSpPr>
          <p:cNvPr id="1069" name="Google Shape;1069;p108"/>
          <p:cNvSpPr txBox="1"/>
          <p:nvPr/>
        </p:nvSpPr>
        <p:spPr>
          <a:xfrm>
            <a:off x="637953" y="2946400"/>
            <a:ext cx="8180895"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  </a:t>
            </a:r>
            <a:r>
              <a:rPr lang="en-US" sz="5400" b="1">
                <a:solidFill>
                  <a:schemeClr val="dk1"/>
                </a:solidFill>
                <a:latin typeface="Arial Rounded"/>
                <a:ea typeface="Arial Rounded"/>
                <a:cs typeface="Arial Rounded"/>
                <a:sym typeface="Arial Rounded"/>
              </a:rPr>
              <a:t>ERIC WALKER</a:t>
            </a:r>
            <a:endParaRPr/>
          </a:p>
          <a:p>
            <a:pPr marL="0" marR="0" lvl="0" indent="0" algn="l" rtl="0">
              <a:spcBef>
                <a:spcPts val="0"/>
              </a:spcBef>
              <a:spcAft>
                <a:spcPts val="0"/>
              </a:spcAft>
              <a:buNone/>
            </a:pPr>
            <a:endParaRPr sz="32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Energy Justice Senior Policy Manager, </a:t>
            </a:r>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WE ACT for Environmental Justice               </a:t>
            </a:r>
            <a:endParaRPr sz="32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p:txBody>
      </p:sp>
      <p:pic>
        <p:nvPicPr>
          <p:cNvPr id="1070" name="Google Shape;1070;p108" descr="A person smiling at the camera&#10;&#10;AI-generated content may be incorrect."/>
          <p:cNvPicPr preferRelativeResize="0"/>
          <p:nvPr/>
        </p:nvPicPr>
        <p:blipFill rotWithShape="1">
          <a:blip r:embed="rId5">
            <a:alphaModFix/>
          </a:blip>
          <a:srcRect t="5863"/>
          <a:stretch/>
        </p:blipFill>
        <p:spPr>
          <a:xfrm>
            <a:off x="66153" y="86632"/>
            <a:ext cx="3509623" cy="2782206"/>
          </a:xfrm>
          <a:prstGeom prst="rect">
            <a:avLst/>
          </a:prstGeom>
          <a:noFill/>
          <a:ln>
            <a:noFill/>
          </a:ln>
        </p:spPr>
      </p:pic>
      <p:pic>
        <p:nvPicPr>
          <p:cNvPr id="1071" name="Google Shape;1071;p108" descr="A logo with text and trees&#10;&#10;AI-generated content may be incorrect."/>
          <p:cNvPicPr preferRelativeResize="0"/>
          <p:nvPr/>
        </p:nvPicPr>
        <p:blipFill rotWithShape="1">
          <a:blip r:embed="rId6">
            <a:alphaModFix/>
          </a:blip>
          <a:srcRect l="11877" t="22218" r="9279" b="30357"/>
          <a:stretch/>
        </p:blipFill>
        <p:spPr>
          <a:xfrm>
            <a:off x="9896452" y="5489184"/>
            <a:ext cx="2107475" cy="119307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09"/>
          <p:cNvSpPr txBox="1">
            <a:spLocks noGrp="1"/>
          </p:cNvSpPr>
          <p:nvPr>
            <p:ph type="title"/>
          </p:nvPr>
        </p:nvSpPr>
        <p:spPr>
          <a:xfrm>
            <a:off x="3593805" y="-2445487"/>
            <a:ext cx="7894906" cy="806419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6000" b="1">
                <a:latin typeface="Arial Rounded"/>
                <a:ea typeface="Arial Rounded"/>
                <a:cs typeface="Arial Rounded"/>
                <a:sym typeface="Arial Rounded"/>
              </a:rPr>
              <a:t>   </a:t>
            </a: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r>
              <a:rPr lang="en-US" sz="6000" b="1">
                <a:latin typeface="Arial Rounded"/>
                <a:ea typeface="Arial Rounded"/>
                <a:cs typeface="Arial Rounded"/>
                <a:sym typeface="Arial Rounded"/>
              </a:rPr>
              <a:t>MARGUERITE WELLS </a:t>
            </a:r>
            <a:br>
              <a:rPr lang="en-US" sz="6000" b="1">
                <a:latin typeface="Arial Rounded"/>
                <a:ea typeface="Arial Rounded"/>
                <a:cs typeface="Arial Rounded"/>
                <a:sym typeface="Arial Rounded"/>
              </a:rPr>
            </a:br>
            <a:r>
              <a:rPr lang="en-US" sz="4800" b="1">
                <a:latin typeface="Arial Rounded"/>
                <a:ea typeface="Arial Rounded"/>
                <a:cs typeface="Arial Rounded"/>
                <a:sym typeface="Arial Rounded"/>
              </a:rPr>
              <a:t>Executive Director, ACE NY</a:t>
            </a: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6000" b="1">
                <a:latin typeface="Times New Roman"/>
                <a:ea typeface="Times New Roman"/>
                <a:cs typeface="Times New Roman"/>
                <a:sym typeface="Times New Roman"/>
              </a:rPr>
            </a:br>
            <a:br>
              <a:rPr lang="en-US" sz="5300" b="1">
                <a:latin typeface="Times New Roman"/>
                <a:ea typeface="Times New Roman"/>
                <a:cs typeface="Times New Roman"/>
                <a:sym typeface="Times New Roman"/>
              </a:rPr>
            </a:br>
            <a:r>
              <a:rPr lang="en-US" sz="5300" b="1">
                <a:latin typeface="Times New Roman"/>
                <a:ea typeface="Times New Roman"/>
                <a:cs typeface="Times New Roman"/>
                <a:sym typeface="Times New Roman"/>
              </a:rPr>
              <a:t>        </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              </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Arial Rounded"/>
                <a:ea typeface="Arial Rounded"/>
                <a:cs typeface="Arial Rounded"/>
                <a:sym typeface="Arial Rounded"/>
              </a:rPr>
              <a:t>                </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Times New Roman"/>
                <a:ea typeface="Times New Roman"/>
                <a:cs typeface="Times New Roman"/>
                <a:sym typeface="Times New Roman"/>
              </a:rPr>
              <a:t>               </a:t>
            </a:r>
            <a:endParaRPr/>
          </a:p>
        </p:txBody>
      </p:sp>
      <p:pic>
        <p:nvPicPr>
          <p:cNvPr id="1077" name="Google Shape;1077;p109" descr="A close up of a sign&#10;&#10;Description automatically generated"/>
          <p:cNvPicPr preferRelativeResize="0"/>
          <p:nvPr/>
        </p:nvPicPr>
        <p:blipFill rotWithShape="1">
          <a:blip r:embed="rId3">
            <a:alphaModFix/>
          </a:blip>
          <a:srcRect/>
          <a:stretch/>
        </p:blipFill>
        <p:spPr>
          <a:xfrm>
            <a:off x="9649444" y="-16271"/>
            <a:ext cx="2580067" cy="1881704"/>
          </a:xfrm>
          <a:prstGeom prst="rect">
            <a:avLst/>
          </a:prstGeom>
          <a:noFill/>
          <a:ln>
            <a:noFill/>
          </a:ln>
        </p:spPr>
      </p:pic>
      <p:pic>
        <p:nvPicPr>
          <p:cNvPr id="1078" name="Google Shape;1078;p109"/>
          <p:cNvPicPr preferRelativeResize="0">
            <a:picLocks noGrp="1"/>
          </p:cNvPicPr>
          <p:nvPr>
            <p:ph type="body" idx="1"/>
          </p:nvPr>
        </p:nvPicPr>
        <p:blipFill rotWithShape="1">
          <a:blip r:embed="rId4">
            <a:alphaModFix/>
          </a:blip>
          <a:srcRect/>
          <a:stretch/>
        </p:blipFill>
        <p:spPr>
          <a:xfrm>
            <a:off x="7994113" y="4154342"/>
            <a:ext cx="4297200" cy="2802900"/>
          </a:xfrm>
          <a:prstGeom prst="rect">
            <a:avLst/>
          </a:prstGeom>
          <a:noFill/>
          <a:ln>
            <a:noFill/>
          </a:ln>
        </p:spPr>
      </p:pic>
      <p:pic>
        <p:nvPicPr>
          <p:cNvPr id="1079" name="Google Shape;1079;p109" descr="A person smiling for a picture&#10;&#10;AI-generated content may be incorrect."/>
          <p:cNvPicPr preferRelativeResize="0"/>
          <p:nvPr/>
        </p:nvPicPr>
        <p:blipFill rotWithShape="1">
          <a:blip r:embed="rId5">
            <a:alphaModFix/>
          </a:blip>
          <a:srcRect/>
          <a:stretch/>
        </p:blipFill>
        <p:spPr>
          <a:xfrm>
            <a:off x="111822" y="155263"/>
            <a:ext cx="3273737" cy="3273737"/>
          </a:xfrm>
          <a:prstGeom prst="rect">
            <a:avLst/>
          </a:prstGeom>
          <a:noFill/>
          <a:ln>
            <a:noFill/>
          </a:ln>
        </p:spPr>
      </p:pic>
      <p:pic>
        <p:nvPicPr>
          <p:cNvPr id="1080" name="Google Shape;1080;p109" descr="A blue and green logo&#10;&#10;AI-generated content may be incorrect."/>
          <p:cNvPicPr preferRelativeResize="0"/>
          <p:nvPr/>
        </p:nvPicPr>
        <p:blipFill rotWithShape="1">
          <a:blip r:embed="rId6">
            <a:alphaModFix/>
          </a:blip>
          <a:srcRect/>
          <a:stretch/>
        </p:blipFill>
        <p:spPr>
          <a:xfrm>
            <a:off x="9017598" y="5541570"/>
            <a:ext cx="3273738" cy="1069422"/>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05"/>
          <p:cNvSpPr txBox="1"/>
          <p:nvPr/>
        </p:nvSpPr>
        <p:spPr>
          <a:xfrm>
            <a:off x="188073" y="898424"/>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1086" name="Google Shape;1086;p105" descr="A close up of a sign&#10;&#10;Description automatically generated"/>
          <p:cNvPicPr preferRelativeResize="0"/>
          <p:nvPr/>
        </p:nvPicPr>
        <p:blipFill rotWithShape="1">
          <a:blip r:embed="rId3">
            <a:alphaModFix/>
          </a:blip>
          <a:srcRect/>
          <a:stretch/>
        </p:blipFill>
        <p:spPr>
          <a:xfrm>
            <a:off x="7976381" y="0"/>
            <a:ext cx="4052345" cy="2955472"/>
          </a:xfrm>
          <a:prstGeom prst="rect">
            <a:avLst/>
          </a:prstGeom>
          <a:noFill/>
          <a:ln>
            <a:noFill/>
          </a:ln>
        </p:spPr>
      </p:pic>
      <p:pic>
        <p:nvPicPr>
          <p:cNvPr id="1087" name="Google Shape;1087;p105"/>
          <p:cNvPicPr preferRelativeResize="0"/>
          <p:nvPr/>
        </p:nvPicPr>
        <p:blipFill rotWithShape="1">
          <a:blip r:embed="rId4">
            <a:alphaModFix/>
          </a:blip>
          <a:srcRect/>
          <a:stretch/>
        </p:blipFill>
        <p:spPr>
          <a:xfrm>
            <a:off x="8742944" y="4648466"/>
            <a:ext cx="3519905" cy="2295938"/>
          </a:xfrm>
          <a:prstGeom prst="rect">
            <a:avLst/>
          </a:prstGeom>
          <a:noFill/>
          <a:ln>
            <a:noFill/>
          </a:ln>
        </p:spPr>
      </p:pic>
      <p:sp>
        <p:nvSpPr>
          <p:cNvPr id="1088" name="Google Shape;1088;p105"/>
          <p:cNvSpPr txBox="1"/>
          <p:nvPr/>
        </p:nvSpPr>
        <p:spPr>
          <a:xfrm>
            <a:off x="2905758" y="2946400"/>
            <a:ext cx="5913090" cy="32624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  </a:t>
            </a:r>
            <a:r>
              <a:rPr lang="en-US" sz="5400" b="1">
                <a:solidFill>
                  <a:schemeClr val="dk1"/>
                </a:solidFill>
                <a:latin typeface="Arial Rounded"/>
                <a:ea typeface="Arial Rounded"/>
                <a:cs typeface="Arial Rounded"/>
                <a:sym typeface="Arial Rounded"/>
              </a:rPr>
              <a:t>KIT KENNEDY</a:t>
            </a:r>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Senior Director</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Climate &amp; Clean Energy Program</a:t>
            </a:r>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p:txBody>
      </p:sp>
      <p:pic>
        <p:nvPicPr>
          <p:cNvPr id="1089" name="Google Shape;1089;p105" descr="A logo with a bear and a star&#10;&#10;Description automatically generated"/>
          <p:cNvPicPr preferRelativeResize="0"/>
          <p:nvPr/>
        </p:nvPicPr>
        <p:blipFill rotWithShape="1">
          <a:blip r:embed="rId5">
            <a:alphaModFix/>
          </a:blip>
          <a:srcRect l="15566" r="12195"/>
          <a:stretch/>
        </p:blipFill>
        <p:spPr>
          <a:xfrm>
            <a:off x="10276114" y="5059680"/>
            <a:ext cx="1384663" cy="1798320"/>
          </a:xfrm>
          <a:prstGeom prst="rect">
            <a:avLst/>
          </a:prstGeom>
          <a:noFill/>
          <a:ln>
            <a:noFill/>
          </a:ln>
        </p:spPr>
      </p:pic>
      <p:pic>
        <p:nvPicPr>
          <p:cNvPr id="1090" name="Google Shape;1090;p105" descr="A person wearing glasses and a grey jacket&#10;&#10;AI-generated content may be incorrect."/>
          <p:cNvPicPr preferRelativeResize="0"/>
          <p:nvPr/>
        </p:nvPicPr>
        <p:blipFill rotWithShape="1">
          <a:blip r:embed="rId6">
            <a:alphaModFix/>
          </a:blip>
          <a:srcRect/>
          <a:stretch/>
        </p:blipFill>
        <p:spPr>
          <a:xfrm>
            <a:off x="188073" y="188866"/>
            <a:ext cx="2217663" cy="221766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g34776a41689_0_10" descr="A close up of a sign&#10;&#10;Description automatically generated"/>
          <p:cNvPicPr preferRelativeResize="0"/>
          <p:nvPr/>
        </p:nvPicPr>
        <p:blipFill rotWithShape="1">
          <a:blip r:embed="rId3">
            <a:alphaModFix/>
          </a:blip>
          <a:srcRect/>
          <a:stretch/>
        </p:blipFill>
        <p:spPr>
          <a:xfrm>
            <a:off x="9969875" y="0"/>
            <a:ext cx="2222124" cy="1620651"/>
          </a:xfrm>
          <a:prstGeom prst="rect">
            <a:avLst/>
          </a:prstGeom>
          <a:noFill/>
          <a:ln>
            <a:noFill/>
          </a:ln>
        </p:spPr>
      </p:pic>
      <p:pic>
        <p:nvPicPr>
          <p:cNvPr id="1097" name="Google Shape;1097;g34776a41689_0_10" descr="A logo with a statue of liberty and a flag&#10;&#10;Description automatically generated"/>
          <p:cNvPicPr preferRelativeResize="0"/>
          <p:nvPr/>
        </p:nvPicPr>
        <p:blipFill rotWithShape="1">
          <a:blip r:embed="rId4">
            <a:alphaModFix/>
          </a:blip>
          <a:srcRect/>
          <a:stretch/>
        </p:blipFill>
        <p:spPr>
          <a:xfrm>
            <a:off x="2202866" y="1312451"/>
            <a:ext cx="1464279" cy="1464279"/>
          </a:xfrm>
          <a:prstGeom prst="rect">
            <a:avLst/>
          </a:prstGeom>
          <a:noFill/>
          <a:ln>
            <a:noFill/>
          </a:ln>
        </p:spPr>
      </p:pic>
      <p:pic>
        <p:nvPicPr>
          <p:cNvPr id="1098" name="Google Shape;1098;g34776a41689_0_10" descr="NYLCV">
            <a:hlinkClick r:id="rId5"/>
          </p:cNvPr>
          <p:cNvPicPr preferRelativeResize="0"/>
          <p:nvPr/>
        </p:nvPicPr>
        <p:blipFill rotWithShape="1">
          <a:blip r:embed="rId6">
            <a:alphaModFix/>
          </a:blip>
          <a:srcRect/>
          <a:stretch/>
        </p:blipFill>
        <p:spPr>
          <a:xfrm>
            <a:off x="6838108" y="1244400"/>
            <a:ext cx="1514418" cy="1424620"/>
          </a:xfrm>
          <a:prstGeom prst="rect">
            <a:avLst/>
          </a:prstGeom>
          <a:noFill/>
          <a:ln>
            <a:noFill/>
          </a:ln>
        </p:spPr>
      </p:pic>
      <p:pic>
        <p:nvPicPr>
          <p:cNvPr id="1099" name="Google Shape;1099;g34776a41689_0_10" descr="NRDC">
            <a:hlinkClick r:id="rId7"/>
          </p:cNvPr>
          <p:cNvPicPr preferRelativeResize="0"/>
          <p:nvPr/>
        </p:nvPicPr>
        <p:blipFill rotWithShape="1">
          <a:blip r:embed="rId8">
            <a:alphaModFix/>
          </a:blip>
          <a:srcRect/>
          <a:stretch/>
        </p:blipFill>
        <p:spPr>
          <a:xfrm>
            <a:off x="67187" y="3294440"/>
            <a:ext cx="1967949" cy="1752212"/>
          </a:xfrm>
          <a:prstGeom prst="rect">
            <a:avLst/>
          </a:prstGeom>
          <a:noFill/>
          <a:ln>
            <a:noFill/>
          </a:ln>
        </p:spPr>
      </p:pic>
      <p:pic>
        <p:nvPicPr>
          <p:cNvPr id="1100" name="Google Shape;1100;g34776a41689_0_10" descr="C:\Users\rjezer\Pictures\Company Logos\hayessunsetlogo.jpg"/>
          <p:cNvPicPr preferRelativeResize="0"/>
          <p:nvPr/>
        </p:nvPicPr>
        <p:blipFill rotWithShape="1">
          <a:blip r:embed="rId9">
            <a:alphaModFix/>
          </a:blip>
          <a:srcRect/>
          <a:stretch/>
        </p:blipFill>
        <p:spPr>
          <a:xfrm>
            <a:off x="9274464" y="3675352"/>
            <a:ext cx="2767253" cy="1347595"/>
          </a:xfrm>
          <a:prstGeom prst="rect">
            <a:avLst/>
          </a:prstGeom>
          <a:noFill/>
          <a:ln>
            <a:noFill/>
          </a:ln>
        </p:spPr>
      </p:pic>
      <p:pic>
        <p:nvPicPr>
          <p:cNvPr id="1101" name="Google Shape;1101;g34776a41689_0_10" descr="https://origin.ih.constantcontact.com/fs145/1102861738807/img/198.jpg"/>
          <p:cNvPicPr preferRelativeResize="0"/>
          <p:nvPr/>
        </p:nvPicPr>
        <p:blipFill rotWithShape="1">
          <a:blip r:embed="rId10">
            <a:alphaModFix/>
          </a:blip>
          <a:srcRect/>
          <a:stretch/>
        </p:blipFill>
        <p:spPr>
          <a:xfrm>
            <a:off x="4797976" y="5464488"/>
            <a:ext cx="1721244" cy="1147498"/>
          </a:xfrm>
          <a:prstGeom prst="rect">
            <a:avLst/>
          </a:prstGeom>
          <a:noFill/>
          <a:ln>
            <a:noFill/>
          </a:ln>
        </p:spPr>
      </p:pic>
      <p:pic>
        <p:nvPicPr>
          <p:cNvPr id="1102" name="Google Shape;1102;g34776a41689_0_10" descr="C:\Users\Rhea\Pictures\Symposium 2015\Logos\Logo w-ABS name 03-04-14.jpg"/>
          <p:cNvPicPr preferRelativeResize="0"/>
          <p:nvPr/>
        </p:nvPicPr>
        <p:blipFill rotWithShape="1">
          <a:blip r:embed="rId11">
            <a:alphaModFix/>
          </a:blip>
          <a:srcRect/>
          <a:stretch/>
        </p:blipFill>
        <p:spPr>
          <a:xfrm>
            <a:off x="5787139" y="246014"/>
            <a:ext cx="1959366" cy="1290564"/>
          </a:xfrm>
          <a:prstGeom prst="rect">
            <a:avLst/>
          </a:prstGeom>
          <a:noFill/>
          <a:ln>
            <a:noFill/>
          </a:ln>
        </p:spPr>
      </p:pic>
      <p:pic>
        <p:nvPicPr>
          <p:cNvPr id="1103" name="Google Shape;1103;g34776a41689_0_10" descr="C:\Users\Rhea\Pictures\Symposium 2015\Logos\ESF1 RGB.jpg"/>
          <p:cNvPicPr preferRelativeResize="0"/>
          <p:nvPr/>
        </p:nvPicPr>
        <p:blipFill rotWithShape="1">
          <a:blip r:embed="rId12">
            <a:alphaModFix/>
          </a:blip>
          <a:srcRect/>
          <a:stretch/>
        </p:blipFill>
        <p:spPr>
          <a:xfrm>
            <a:off x="2060520" y="5502833"/>
            <a:ext cx="2734611" cy="994403"/>
          </a:xfrm>
          <a:prstGeom prst="rect">
            <a:avLst/>
          </a:prstGeom>
          <a:noFill/>
          <a:ln>
            <a:noFill/>
          </a:ln>
        </p:spPr>
      </p:pic>
      <p:pic>
        <p:nvPicPr>
          <p:cNvPr id="1104" name="Google Shape;1104;g34776a41689_0_10" descr="C:\Users\Rhea\Pictures\USW_int-ltd_col_6in_R.jpg"/>
          <p:cNvPicPr preferRelativeResize="0"/>
          <p:nvPr/>
        </p:nvPicPr>
        <p:blipFill rotWithShape="1">
          <a:blip r:embed="rId13">
            <a:alphaModFix/>
          </a:blip>
          <a:srcRect/>
          <a:stretch/>
        </p:blipFill>
        <p:spPr>
          <a:xfrm>
            <a:off x="8323792" y="430429"/>
            <a:ext cx="1877557" cy="843163"/>
          </a:xfrm>
          <a:prstGeom prst="rect">
            <a:avLst/>
          </a:prstGeom>
          <a:noFill/>
          <a:ln>
            <a:noFill/>
          </a:ln>
        </p:spPr>
      </p:pic>
      <p:pic>
        <p:nvPicPr>
          <p:cNvPr id="1105" name="Google Shape;1105;g34776a41689_0_10"/>
          <p:cNvPicPr preferRelativeResize="0"/>
          <p:nvPr/>
        </p:nvPicPr>
        <p:blipFill rotWithShape="1">
          <a:blip r:embed="rId14">
            <a:alphaModFix/>
          </a:blip>
          <a:srcRect/>
          <a:stretch/>
        </p:blipFill>
        <p:spPr>
          <a:xfrm>
            <a:off x="3697086" y="1550323"/>
            <a:ext cx="2687964" cy="1424620"/>
          </a:xfrm>
          <a:prstGeom prst="rect">
            <a:avLst/>
          </a:prstGeom>
          <a:noFill/>
          <a:ln>
            <a:noFill/>
          </a:ln>
        </p:spPr>
      </p:pic>
      <p:pic>
        <p:nvPicPr>
          <p:cNvPr id="1106" name="Google Shape;1106;g34776a41689_0_10"/>
          <p:cNvPicPr preferRelativeResize="0"/>
          <p:nvPr/>
        </p:nvPicPr>
        <p:blipFill rotWithShape="1">
          <a:blip r:embed="rId15">
            <a:alphaModFix/>
          </a:blip>
          <a:srcRect/>
          <a:stretch/>
        </p:blipFill>
        <p:spPr>
          <a:xfrm>
            <a:off x="8535289" y="1497116"/>
            <a:ext cx="2794728" cy="677722"/>
          </a:xfrm>
          <a:prstGeom prst="rect">
            <a:avLst/>
          </a:prstGeom>
          <a:noFill/>
          <a:ln>
            <a:noFill/>
          </a:ln>
        </p:spPr>
      </p:pic>
      <p:pic>
        <p:nvPicPr>
          <p:cNvPr id="1107" name="Google Shape;1107;g34776a41689_0_10"/>
          <p:cNvPicPr preferRelativeResize="0"/>
          <p:nvPr/>
        </p:nvPicPr>
        <p:blipFill rotWithShape="1">
          <a:blip r:embed="rId16">
            <a:alphaModFix/>
          </a:blip>
          <a:srcRect/>
          <a:stretch/>
        </p:blipFill>
        <p:spPr>
          <a:xfrm>
            <a:off x="7487733" y="4150175"/>
            <a:ext cx="1760962" cy="1071984"/>
          </a:xfrm>
          <a:prstGeom prst="rect">
            <a:avLst/>
          </a:prstGeom>
          <a:noFill/>
          <a:ln>
            <a:noFill/>
          </a:ln>
        </p:spPr>
      </p:pic>
      <p:pic>
        <p:nvPicPr>
          <p:cNvPr id="1108" name="Google Shape;1108;g34776a41689_0_10"/>
          <p:cNvPicPr preferRelativeResize="0"/>
          <p:nvPr/>
        </p:nvPicPr>
        <p:blipFill rotWithShape="1">
          <a:blip r:embed="rId17">
            <a:alphaModFix/>
          </a:blip>
          <a:srcRect/>
          <a:stretch/>
        </p:blipFill>
        <p:spPr>
          <a:xfrm>
            <a:off x="3030183" y="161724"/>
            <a:ext cx="2490271" cy="1253437"/>
          </a:xfrm>
          <a:prstGeom prst="rect">
            <a:avLst/>
          </a:prstGeom>
          <a:noFill/>
          <a:ln>
            <a:noFill/>
          </a:ln>
        </p:spPr>
      </p:pic>
      <p:pic>
        <p:nvPicPr>
          <p:cNvPr id="1109" name="Google Shape;1109;g34776a41689_0_10"/>
          <p:cNvPicPr preferRelativeResize="0"/>
          <p:nvPr/>
        </p:nvPicPr>
        <p:blipFill rotWithShape="1">
          <a:blip r:embed="rId18">
            <a:alphaModFix/>
          </a:blip>
          <a:srcRect/>
          <a:stretch/>
        </p:blipFill>
        <p:spPr>
          <a:xfrm>
            <a:off x="6970493" y="5517129"/>
            <a:ext cx="3414156" cy="910442"/>
          </a:xfrm>
          <a:prstGeom prst="rect">
            <a:avLst/>
          </a:prstGeom>
          <a:noFill/>
          <a:ln>
            <a:noFill/>
          </a:ln>
        </p:spPr>
      </p:pic>
      <p:pic>
        <p:nvPicPr>
          <p:cNvPr id="1110" name="Google Shape;1110;g34776a41689_0_10"/>
          <p:cNvPicPr preferRelativeResize="0"/>
          <p:nvPr/>
        </p:nvPicPr>
        <p:blipFill rotWithShape="1">
          <a:blip r:embed="rId19">
            <a:alphaModFix/>
          </a:blip>
          <a:srcRect t="29140" b="32981"/>
          <a:stretch/>
        </p:blipFill>
        <p:spPr>
          <a:xfrm>
            <a:off x="67187" y="2794021"/>
            <a:ext cx="2982871" cy="564937"/>
          </a:xfrm>
          <a:prstGeom prst="rect">
            <a:avLst/>
          </a:prstGeom>
          <a:noFill/>
          <a:ln>
            <a:noFill/>
          </a:ln>
        </p:spPr>
      </p:pic>
      <p:pic>
        <p:nvPicPr>
          <p:cNvPr id="1111" name="Google Shape;1111;g34776a41689_0_10" descr="Icon&#10;&#10;Description automatically generated"/>
          <p:cNvPicPr preferRelativeResize="0"/>
          <p:nvPr/>
        </p:nvPicPr>
        <p:blipFill rotWithShape="1">
          <a:blip r:embed="rId20">
            <a:alphaModFix/>
          </a:blip>
          <a:srcRect/>
          <a:stretch/>
        </p:blipFill>
        <p:spPr>
          <a:xfrm>
            <a:off x="3702952" y="4545260"/>
            <a:ext cx="3406644" cy="818262"/>
          </a:xfrm>
          <a:prstGeom prst="rect">
            <a:avLst/>
          </a:prstGeom>
          <a:noFill/>
          <a:ln>
            <a:noFill/>
          </a:ln>
        </p:spPr>
      </p:pic>
      <p:pic>
        <p:nvPicPr>
          <p:cNvPr id="1112" name="Google Shape;1112;g34776a41689_0_10" descr="Text&#10;&#10;Description automatically generated"/>
          <p:cNvPicPr preferRelativeResize="0"/>
          <p:nvPr/>
        </p:nvPicPr>
        <p:blipFill rotWithShape="1">
          <a:blip r:embed="rId21">
            <a:alphaModFix/>
          </a:blip>
          <a:srcRect l="7132" t="21002" b="18225"/>
          <a:stretch/>
        </p:blipFill>
        <p:spPr>
          <a:xfrm>
            <a:off x="209006" y="1373760"/>
            <a:ext cx="1986351" cy="1310978"/>
          </a:xfrm>
          <a:prstGeom prst="rect">
            <a:avLst/>
          </a:prstGeom>
          <a:noFill/>
          <a:ln>
            <a:noFill/>
          </a:ln>
        </p:spPr>
      </p:pic>
      <p:pic>
        <p:nvPicPr>
          <p:cNvPr id="1113" name="Google Shape;1113;g34776a41689_0_10"/>
          <p:cNvPicPr preferRelativeResize="0"/>
          <p:nvPr/>
        </p:nvPicPr>
        <p:blipFill rotWithShape="1">
          <a:blip r:embed="rId22">
            <a:alphaModFix/>
          </a:blip>
          <a:srcRect/>
          <a:stretch/>
        </p:blipFill>
        <p:spPr>
          <a:xfrm>
            <a:off x="382988" y="5953100"/>
            <a:ext cx="1677532" cy="543520"/>
          </a:xfrm>
          <a:prstGeom prst="rect">
            <a:avLst/>
          </a:prstGeom>
          <a:noFill/>
          <a:ln>
            <a:noFill/>
          </a:ln>
        </p:spPr>
      </p:pic>
      <p:pic>
        <p:nvPicPr>
          <p:cNvPr id="1114" name="Google Shape;1114;g34776a41689_0_10" descr="A green leaf on a black background&#10;&#10;Description automatically generated"/>
          <p:cNvPicPr preferRelativeResize="0"/>
          <p:nvPr/>
        </p:nvPicPr>
        <p:blipFill rotWithShape="1">
          <a:blip r:embed="rId23">
            <a:alphaModFix/>
          </a:blip>
          <a:srcRect/>
          <a:stretch/>
        </p:blipFill>
        <p:spPr>
          <a:xfrm>
            <a:off x="3026465" y="3110105"/>
            <a:ext cx="2603085" cy="1320405"/>
          </a:xfrm>
          <a:prstGeom prst="rect">
            <a:avLst/>
          </a:prstGeom>
          <a:noFill/>
          <a:ln>
            <a:noFill/>
          </a:ln>
        </p:spPr>
      </p:pic>
      <p:pic>
        <p:nvPicPr>
          <p:cNvPr id="1115" name="Google Shape;1115;g34776a41689_0_10" descr="Logo&#10;&#10;Description automatically generated"/>
          <p:cNvPicPr preferRelativeResize="0"/>
          <p:nvPr/>
        </p:nvPicPr>
        <p:blipFill rotWithShape="1">
          <a:blip r:embed="rId24">
            <a:alphaModFix/>
          </a:blip>
          <a:srcRect/>
          <a:stretch/>
        </p:blipFill>
        <p:spPr>
          <a:xfrm>
            <a:off x="7595317" y="2899101"/>
            <a:ext cx="2833170" cy="637932"/>
          </a:xfrm>
          <a:prstGeom prst="rect">
            <a:avLst/>
          </a:prstGeom>
          <a:noFill/>
          <a:ln>
            <a:noFill/>
          </a:ln>
        </p:spPr>
      </p:pic>
      <p:pic>
        <p:nvPicPr>
          <p:cNvPr id="1116" name="Google Shape;1116;g34776a41689_0_10" descr="A logo of a radio station&#10;&#10;Description automatically generated"/>
          <p:cNvPicPr preferRelativeResize="0"/>
          <p:nvPr/>
        </p:nvPicPr>
        <p:blipFill rotWithShape="1">
          <a:blip r:embed="rId25">
            <a:alphaModFix/>
          </a:blip>
          <a:srcRect l="19764" t="6690" r="20955" b="8935"/>
          <a:stretch/>
        </p:blipFill>
        <p:spPr>
          <a:xfrm>
            <a:off x="2110086" y="3561703"/>
            <a:ext cx="1038626" cy="1391292"/>
          </a:xfrm>
          <a:prstGeom prst="rect">
            <a:avLst/>
          </a:prstGeom>
          <a:noFill/>
          <a:ln>
            <a:noFill/>
          </a:ln>
        </p:spPr>
      </p:pic>
      <p:pic>
        <p:nvPicPr>
          <p:cNvPr id="1117" name="Google Shape;1117;g34776a41689_0_10" descr="A logo with blue green and black text&#10;&#10;AI-generated content may be incorrect."/>
          <p:cNvPicPr preferRelativeResize="0"/>
          <p:nvPr/>
        </p:nvPicPr>
        <p:blipFill rotWithShape="1">
          <a:blip r:embed="rId26">
            <a:alphaModFix/>
          </a:blip>
          <a:srcRect/>
          <a:stretch/>
        </p:blipFill>
        <p:spPr>
          <a:xfrm>
            <a:off x="652207" y="345891"/>
            <a:ext cx="1510892" cy="968778"/>
          </a:xfrm>
          <a:prstGeom prst="rect">
            <a:avLst/>
          </a:prstGeom>
          <a:noFill/>
          <a:ln>
            <a:noFill/>
          </a:ln>
        </p:spPr>
      </p:pic>
      <p:pic>
        <p:nvPicPr>
          <p:cNvPr id="1118" name="Google Shape;1118;g34776a41689_0_10" descr="A blue and white logo&#10;&#10;AI-generated content may be incorrect."/>
          <p:cNvPicPr preferRelativeResize="0"/>
          <p:nvPr/>
        </p:nvPicPr>
        <p:blipFill rotWithShape="1">
          <a:blip r:embed="rId27">
            <a:alphaModFix/>
          </a:blip>
          <a:srcRect/>
          <a:stretch/>
        </p:blipFill>
        <p:spPr>
          <a:xfrm>
            <a:off x="9884552" y="2233792"/>
            <a:ext cx="2230531" cy="637932"/>
          </a:xfrm>
          <a:prstGeom prst="rect">
            <a:avLst/>
          </a:prstGeom>
          <a:noFill/>
          <a:ln>
            <a:noFill/>
          </a:ln>
        </p:spPr>
      </p:pic>
      <p:pic>
        <p:nvPicPr>
          <p:cNvPr id="1119" name="Google Shape;1119;g34776a41689_0_10" descr="A blue background with white text&#10;&#10;AI-generated content may be incorrect."/>
          <p:cNvPicPr preferRelativeResize="0"/>
          <p:nvPr/>
        </p:nvPicPr>
        <p:blipFill rotWithShape="1">
          <a:blip r:embed="rId28">
            <a:alphaModFix/>
          </a:blip>
          <a:srcRect/>
          <a:stretch/>
        </p:blipFill>
        <p:spPr>
          <a:xfrm>
            <a:off x="10546080" y="5269544"/>
            <a:ext cx="1495637" cy="1407658"/>
          </a:xfrm>
          <a:prstGeom prst="rect">
            <a:avLst/>
          </a:prstGeom>
          <a:noFill/>
          <a:ln>
            <a:noFill/>
          </a:ln>
        </p:spPr>
      </p:pic>
      <p:pic>
        <p:nvPicPr>
          <p:cNvPr id="1120" name="Google Shape;1120;g34776a41689_0_10" descr="A colorful logo with text&#10;&#10;AI-generated content may be incorrect."/>
          <p:cNvPicPr preferRelativeResize="0"/>
          <p:nvPr/>
        </p:nvPicPr>
        <p:blipFill rotWithShape="1">
          <a:blip r:embed="rId29">
            <a:alphaModFix/>
          </a:blip>
          <a:srcRect/>
          <a:stretch/>
        </p:blipFill>
        <p:spPr>
          <a:xfrm>
            <a:off x="1221754" y="5145297"/>
            <a:ext cx="1372657" cy="752419"/>
          </a:xfrm>
          <a:prstGeom prst="rect">
            <a:avLst/>
          </a:prstGeom>
          <a:noFill/>
          <a:ln>
            <a:noFill/>
          </a:ln>
        </p:spPr>
      </p:pic>
      <p:pic>
        <p:nvPicPr>
          <p:cNvPr id="1121" name="Google Shape;1121;g34776a41689_0_10" descr="A logo of a green and blue theme&#10;&#10;AI-generated content may be incorrect."/>
          <p:cNvPicPr preferRelativeResize="0"/>
          <p:nvPr/>
        </p:nvPicPr>
        <p:blipFill rotWithShape="1">
          <a:blip r:embed="rId30">
            <a:alphaModFix/>
          </a:blip>
          <a:srcRect/>
          <a:stretch/>
        </p:blipFill>
        <p:spPr>
          <a:xfrm>
            <a:off x="5460303" y="2669020"/>
            <a:ext cx="1959365" cy="19404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g34776a41689_0_46" descr="A close up of a sign&#10;&#10;Description automatically generated"/>
          <p:cNvPicPr preferRelativeResize="0"/>
          <p:nvPr/>
        </p:nvPicPr>
        <p:blipFill rotWithShape="1">
          <a:blip r:embed="rId3">
            <a:alphaModFix/>
          </a:blip>
          <a:srcRect/>
          <a:stretch/>
        </p:blipFill>
        <p:spPr>
          <a:xfrm>
            <a:off x="9174050" y="124025"/>
            <a:ext cx="2919374" cy="2129175"/>
          </a:xfrm>
          <a:prstGeom prst="rect">
            <a:avLst/>
          </a:prstGeom>
          <a:noFill/>
          <a:ln>
            <a:noFill/>
          </a:ln>
        </p:spPr>
      </p:pic>
      <p:cxnSp>
        <p:nvCxnSpPr>
          <p:cNvPr id="1127" name="Google Shape;1127;g34776a41689_0_46"/>
          <p:cNvCxnSpPr/>
          <p:nvPr/>
        </p:nvCxnSpPr>
        <p:spPr>
          <a:xfrm>
            <a:off x="750" y="62000"/>
            <a:ext cx="12190500" cy="0"/>
          </a:xfrm>
          <a:prstGeom prst="straightConnector1">
            <a:avLst/>
          </a:prstGeom>
          <a:noFill/>
          <a:ln w="152400" cap="flat" cmpd="sng">
            <a:solidFill>
              <a:srgbClr val="00823B"/>
            </a:solidFill>
            <a:prstDash val="solid"/>
            <a:round/>
            <a:headEnd type="none" w="med" len="med"/>
            <a:tailEnd type="none" w="med" len="med"/>
          </a:ln>
        </p:spPr>
      </p:cxnSp>
      <p:cxnSp>
        <p:nvCxnSpPr>
          <p:cNvPr id="1128" name="Google Shape;1128;g34776a41689_0_46"/>
          <p:cNvCxnSpPr/>
          <p:nvPr/>
        </p:nvCxnSpPr>
        <p:spPr>
          <a:xfrm>
            <a:off x="750" y="6858000"/>
            <a:ext cx="12190500" cy="0"/>
          </a:xfrm>
          <a:prstGeom prst="straightConnector1">
            <a:avLst/>
          </a:prstGeom>
          <a:noFill/>
          <a:ln w="152400" cap="flat" cmpd="sng">
            <a:solidFill>
              <a:srgbClr val="00823B"/>
            </a:solidFill>
            <a:prstDash val="solid"/>
            <a:round/>
            <a:headEnd type="none" w="med" len="med"/>
            <a:tailEnd type="none" w="med" len="med"/>
          </a:ln>
        </p:spPr>
      </p:cxnSp>
      <p:cxnSp>
        <p:nvCxnSpPr>
          <p:cNvPr id="1129" name="Google Shape;1129;g34776a41689_0_46"/>
          <p:cNvCxnSpPr/>
          <p:nvPr/>
        </p:nvCxnSpPr>
        <p:spPr>
          <a:xfrm flipH="1">
            <a:off x="98575" y="-55800"/>
            <a:ext cx="13800" cy="6969600"/>
          </a:xfrm>
          <a:prstGeom prst="straightConnector1">
            <a:avLst/>
          </a:prstGeom>
          <a:noFill/>
          <a:ln w="152400" cap="flat" cmpd="sng">
            <a:solidFill>
              <a:srgbClr val="00823B"/>
            </a:solidFill>
            <a:prstDash val="solid"/>
            <a:round/>
            <a:headEnd type="none" w="med" len="med"/>
            <a:tailEnd type="none" w="med" len="med"/>
          </a:ln>
        </p:spPr>
      </p:cxnSp>
      <p:cxnSp>
        <p:nvCxnSpPr>
          <p:cNvPr id="1130" name="Google Shape;1130;g34776a41689_0_46"/>
          <p:cNvCxnSpPr/>
          <p:nvPr/>
        </p:nvCxnSpPr>
        <p:spPr>
          <a:xfrm flipH="1">
            <a:off x="12079625" y="0"/>
            <a:ext cx="13800" cy="6969600"/>
          </a:xfrm>
          <a:prstGeom prst="straightConnector1">
            <a:avLst/>
          </a:prstGeom>
          <a:noFill/>
          <a:ln w="152400" cap="flat" cmpd="sng">
            <a:solidFill>
              <a:srgbClr val="00823B"/>
            </a:solidFill>
            <a:prstDash val="solid"/>
            <a:round/>
            <a:headEnd type="none" w="med" len="med"/>
            <a:tailEnd type="none" w="med" len="med"/>
          </a:ln>
        </p:spPr>
      </p:cxnSp>
      <p:sp>
        <p:nvSpPr>
          <p:cNvPr id="1131" name="Google Shape;1131;g34776a41689_0_46"/>
          <p:cNvSpPr txBox="1">
            <a:spLocks noGrp="1"/>
          </p:cNvSpPr>
          <p:nvPr>
            <p:ph type="title"/>
          </p:nvPr>
        </p:nvSpPr>
        <p:spPr>
          <a:xfrm>
            <a:off x="838200" y="365126"/>
            <a:ext cx="10515600" cy="537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A7D22"/>
              </a:buClr>
              <a:buSzPct val="100000"/>
              <a:buFont typeface="Arial Rounded"/>
              <a:buNone/>
            </a:pPr>
            <a:r>
              <a:rPr lang="en-US" b="1" i="1">
                <a:solidFill>
                  <a:srgbClr val="3A7D22"/>
                </a:solidFill>
                <a:latin typeface="Arial Rounded"/>
                <a:ea typeface="Arial Rounded"/>
                <a:cs typeface="Arial Rounded"/>
                <a:sym typeface="Arial Rounded"/>
              </a:rPr>
              <a:t>Thank you! 🙏</a:t>
            </a:r>
            <a:endParaRPr/>
          </a:p>
        </p:txBody>
      </p:sp>
      <p:sp>
        <p:nvSpPr>
          <p:cNvPr id="1132" name="Google Shape;1132;g34776a41689_0_46"/>
          <p:cNvSpPr txBox="1">
            <a:spLocks noGrp="1"/>
          </p:cNvSpPr>
          <p:nvPr>
            <p:ph type="body" idx="1"/>
          </p:nvPr>
        </p:nvSpPr>
        <p:spPr>
          <a:xfrm>
            <a:off x="838200" y="993425"/>
            <a:ext cx="10870800" cy="55134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330"/>
              <a:buNone/>
            </a:pPr>
            <a:r>
              <a:rPr lang="en-US" sz="1629" b="1">
                <a:latin typeface="Arial Rounded"/>
                <a:ea typeface="Arial Rounded"/>
                <a:cs typeface="Arial Rounded"/>
                <a:sym typeface="Arial Rounded"/>
              </a:rPr>
              <a:t>To our speakers who came long distances to be with us to share such vital information</a:t>
            </a:r>
            <a:endParaRPr sz="1629"/>
          </a:p>
          <a:p>
            <a:pPr marL="0" lvl="0" indent="0" algn="l" rtl="0">
              <a:lnSpc>
                <a:spcPct val="70000"/>
              </a:lnSpc>
              <a:spcBef>
                <a:spcPts val="1000"/>
              </a:spcBef>
              <a:spcAft>
                <a:spcPts val="0"/>
              </a:spcAft>
              <a:buClr>
                <a:schemeClr val="dk1"/>
              </a:buClr>
              <a:buSzPts val="1330"/>
              <a:buNone/>
            </a:pPr>
            <a:endParaRPr sz="1629" b="1">
              <a:latin typeface="Arial Rounded"/>
              <a:ea typeface="Arial Rounded"/>
              <a:cs typeface="Arial Rounded"/>
              <a:sym typeface="Arial Rounded"/>
            </a:endParaRPr>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Tom Amidon &amp; crew, and Danny Jezer for his incredible support</a:t>
            </a:r>
            <a:endParaRPr sz="1629"/>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 </a:t>
            </a:r>
            <a:endParaRPr sz="1629"/>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Christopher Baycura, &amp; crew, and Ora Jezer, our production staff</a:t>
            </a:r>
            <a:endParaRPr sz="1629"/>
          </a:p>
          <a:p>
            <a:pPr marL="0" lvl="0" indent="0" algn="l" rtl="0">
              <a:lnSpc>
                <a:spcPct val="70000"/>
              </a:lnSpc>
              <a:spcBef>
                <a:spcPts val="1000"/>
              </a:spcBef>
              <a:spcAft>
                <a:spcPts val="0"/>
              </a:spcAft>
              <a:buClr>
                <a:schemeClr val="dk1"/>
              </a:buClr>
              <a:buSzPts val="1330"/>
              <a:buNone/>
            </a:pPr>
            <a:endParaRPr sz="1629" b="1">
              <a:latin typeface="Arial Rounded"/>
              <a:ea typeface="Arial Rounded"/>
              <a:cs typeface="Arial Rounded"/>
              <a:sym typeface="Arial Rounded"/>
            </a:endParaRPr>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our interns Alyssa Jacoby, Joshua Chung &amp; Dawson Schultz and the ESF Sustainable Energy Club</a:t>
            </a:r>
            <a:endParaRPr sz="1629"/>
          </a:p>
          <a:p>
            <a:pPr marL="0" lvl="0" indent="0" algn="l" rtl="0">
              <a:lnSpc>
                <a:spcPct val="70000"/>
              </a:lnSpc>
              <a:spcBef>
                <a:spcPts val="1000"/>
              </a:spcBef>
              <a:spcAft>
                <a:spcPts val="0"/>
              </a:spcAft>
              <a:buClr>
                <a:schemeClr val="dk1"/>
              </a:buClr>
              <a:buSzPts val="1330"/>
              <a:buNone/>
            </a:pPr>
            <a:endParaRPr sz="1629" b="1">
              <a:latin typeface="Arial Rounded"/>
              <a:ea typeface="Arial Rounded"/>
              <a:cs typeface="Arial Rounded"/>
              <a:sym typeface="Arial Rounded"/>
            </a:endParaRPr>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SUNY ESF for welcoming us to this beautiful facility, </a:t>
            </a:r>
            <a:endParaRPr sz="1629"/>
          </a:p>
          <a:p>
            <a:pPr marL="0" lvl="0" indent="0" algn="l" rtl="0">
              <a:lnSpc>
                <a:spcPct val="70000"/>
              </a:lnSpc>
              <a:spcBef>
                <a:spcPts val="1000"/>
              </a:spcBef>
              <a:spcAft>
                <a:spcPts val="0"/>
              </a:spcAft>
              <a:buClr>
                <a:schemeClr val="dk1"/>
              </a:buClr>
              <a:buSzPts val="1330"/>
              <a:buNone/>
            </a:pPr>
            <a:endParaRPr sz="1629" b="1">
              <a:latin typeface="Arial Rounded"/>
              <a:ea typeface="Arial Rounded"/>
              <a:cs typeface="Arial Rounded"/>
              <a:sym typeface="Arial Rounded"/>
            </a:endParaRPr>
          </a:p>
          <a:p>
            <a:pPr marL="0" lvl="0" indent="0" algn="l" rtl="0">
              <a:lnSpc>
                <a:spcPct val="7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our friends at NREL for helping shape the program</a:t>
            </a:r>
            <a:endParaRPr sz="1629"/>
          </a:p>
          <a:p>
            <a:pPr marL="0" lvl="0" indent="0" algn="l" rtl="0">
              <a:lnSpc>
                <a:spcPct val="70000"/>
              </a:lnSpc>
              <a:spcBef>
                <a:spcPts val="1000"/>
              </a:spcBef>
              <a:spcAft>
                <a:spcPts val="0"/>
              </a:spcAft>
              <a:buClr>
                <a:schemeClr val="dk1"/>
              </a:buClr>
              <a:buSzPts val="1330"/>
              <a:buNone/>
            </a:pPr>
            <a:endParaRPr sz="1629" b="1">
              <a:latin typeface="Arial Rounded"/>
              <a:ea typeface="Arial Rounded"/>
              <a:cs typeface="Arial Rounded"/>
              <a:sym typeface="Arial Rounded"/>
            </a:endParaRPr>
          </a:p>
          <a:p>
            <a:pPr marL="0" lvl="0" indent="0" algn="l" rtl="0">
              <a:lnSpc>
                <a:spcPct val="15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our many valued sponsors, without whom we cannot have a Symposium, particularly our co-sponsor:</a:t>
            </a:r>
            <a:br>
              <a:rPr lang="en-US" sz="1629" b="1">
                <a:latin typeface="Arial Rounded"/>
                <a:ea typeface="Arial Rounded"/>
                <a:cs typeface="Arial Rounded"/>
                <a:sym typeface="Arial Rounded"/>
              </a:rPr>
            </a:br>
            <a:r>
              <a:rPr lang="en-US" sz="1629" b="1">
                <a:latin typeface="Arial Rounded"/>
                <a:ea typeface="Arial Rounded"/>
                <a:cs typeface="Arial Rounded"/>
                <a:sym typeface="Arial Rounded"/>
              </a:rPr>
              <a:t>	RAV Properties, Robert Lieberman and NYBusSales for providing our electric buses.</a:t>
            </a:r>
            <a:r>
              <a:rPr lang="en-US" sz="1629"/>
              <a:t> </a:t>
            </a:r>
            <a:endParaRPr sz="1629"/>
          </a:p>
          <a:p>
            <a:pPr marL="0" lvl="0" indent="0" algn="l" rtl="0">
              <a:lnSpc>
                <a:spcPct val="150000"/>
              </a:lnSpc>
              <a:spcBef>
                <a:spcPts val="1000"/>
              </a:spcBef>
              <a:spcAft>
                <a:spcPts val="0"/>
              </a:spcAft>
              <a:buClr>
                <a:schemeClr val="dk1"/>
              </a:buClr>
              <a:buSzPts val="1330"/>
              <a:buNone/>
            </a:pPr>
            <a:r>
              <a:rPr lang="en-US" sz="1629" b="1">
                <a:latin typeface="Arial Rounded"/>
                <a:ea typeface="Arial Rounded"/>
                <a:cs typeface="Arial Rounded"/>
                <a:sym typeface="Arial Rounded"/>
              </a:rPr>
              <a:t>To all of you for taking the time to learn how to make our world safer and more environmentally sound.</a:t>
            </a:r>
            <a:endParaRPr sz="1629"/>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111" descr="A close up of a sign&#10;&#10;Description automatically generated"/>
          <p:cNvPicPr preferRelativeResize="0"/>
          <p:nvPr/>
        </p:nvPicPr>
        <p:blipFill rotWithShape="1">
          <a:blip r:embed="rId3">
            <a:alphaModFix/>
          </a:blip>
          <a:srcRect/>
          <a:stretch/>
        </p:blipFill>
        <p:spPr>
          <a:xfrm>
            <a:off x="9611944" y="4"/>
            <a:ext cx="2580067" cy="1881705"/>
          </a:xfrm>
          <a:prstGeom prst="rect">
            <a:avLst/>
          </a:prstGeom>
          <a:noFill/>
          <a:ln>
            <a:noFill/>
          </a:ln>
        </p:spPr>
      </p:pic>
      <p:sp>
        <p:nvSpPr>
          <p:cNvPr id="1138" name="Google Shape;1138;p111"/>
          <p:cNvSpPr txBox="1">
            <a:spLocks noGrp="1"/>
          </p:cNvSpPr>
          <p:nvPr>
            <p:ph type="title"/>
          </p:nvPr>
        </p:nvSpPr>
        <p:spPr>
          <a:xfrm>
            <a:off x="118925" y="416550"/>
            <a:ext cx="10424400" cy="602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60"/>
              <a:buFont typeface="Play"/>
              <a:buNone/>
            </a:pPr>
            <a:r>
              <a:rPr lang="en-US" sz="3140" b="1" i="1">
                <a:latin typeface="Arial Rounded"/>
                <a:ea typeface="Arial Rounded"/>
                <a:cs typeface="Arial Rounded"/>
                <a:sym typeface="Arial Rounded"/>
              </a:rPr>
              <a:t>Follow the Energy21 newsletter every other month for the most cutting edge information on renewable energy, and join our informationals.</a:t>
            </a:r>
            <a:br>
              <a:rPr lang="en-US" sz="3140" b="1" i="1">
                <a:latin typeface="Arial Rounded"/>
                <a:ea typeface="Arial Rounded"/>
                <a:cs typeface="Arial Rounded"/>
                <a:sym typeface="Arial Rounded"/>
              </a:rPr>
            </a:br>
            <a:br>
              <a:rPr lang="en-US" sz="3140" b="1" i="1">
                <a:latin typeface="Arial Rounded"/>
                <a:ea typeface="Arial Rounded"/>
                <a:cs typeface="Arial Rounded"/>
                <a:sym typeface="Arial Rounded"/>
              </a:rPr>
            </a:br>
            <a:r>
              <a:rPr lang="en-US" sz="3140" b="1" i="1">
                <a:latin typeface="Arial Rounded"/>
                <a:ea typeface="Arial Rounded"/>
                <a:cs typeface="Arial Rounded"/>
                <a:sym typeface="Arial Rounded"/>
              </a:rPr>
              <a:t>If you do not want to receive the newsletter, don’t unsubscribe (because I will lose the ability to ever contact you – but just jot me a note)</a:t>
            </a:r>
            <a:br>
              <a:rPr lang="en-US" sz="3140" b="1" i="1">
                <a:latin typeface="Arial Rounded"/>
                <a:ea typeface="Arial Rounded"/>
                <a:cs typeface="Arial Rounded"/>
                <a:sym typeface="Arial Rounded"/>
              </a:rPr>
            </a:br>
            <a:br>
              <a:rPr lang="en-US" sz="3140" b="1" i="1">
                <a:latin typeface="Arial Rounded"/>
                <a:ea typeface="Arial Rounded"/>
                <a:cs typeface="Arial Rounded"/>
                <a:sym typeface="Arial Rounded"/>
              </a:rPr>
            </a:br>
            <a:r>
              <a:rPr lang="en-US" sz="3140" b="1" i="1">
                <a:latin typeface="Arial Rounded"/>
                <a:ea typeface="Arial Rounded"/>
                <a:cs typeface="Arial Rounded"/>
                <a:sym typeface="Arial Rounded"/>
              </a:rPr>
              <a:t>Please remember to be kind to this world - it is </a:t>
            </a:r>
            <a:br>
              <a:rPr lang="en-US" sz="3140" b="1" i="1">
                <a:latin typeface="Arial Rounded"/>
                <a:ea typeface="Arial Rounded"/>
                <a:cs typeface="Arial Rounded"/>
                <a:sym typeface="Arial Rounded"/>
              </a:rPr>
            </a:br>
            <a:r>
              <a:rPr lang="en-US" sz="3140" b="1" i="1">
                <a:latin typeface="Arial Rounded"/>
                <a:ea typeface="Arial Rounded"/>
                <a:cs typeface="Arial Rounded"/>
                <a:sym typeface="Arial Rounded"/>
              </a:rPr>
              <a:t>the only one we have.</a:t>
            </a:r>
            <a:br>
              <a:rPr lang="en-US" sz="5930" b="1" i="1">
                <a:solidFill>
                  <a:srgbClr val="3A7D22"/>
                </a:solidFill>
                <a:latin typeface="Arial Rounded"/>
                <a:ea typeface="Arial Rounded"/>
                <a:cs typeface="Arial Rounded"/>
                <a:sym typeface="Arial Rounded"/>
              </a:rPr>
            </a:br>
            <a:br>
              <a:rPr lang="en-US" sz="5930" b="1" i="1">
                <a:solidFill>
                  <a:srgbClr val="3A7D22"/>
                </a:solidFill>
                <a:latin typeface="Arial Rounded"/>
                <a:ea typeface="Arial Rounded"/>
                <a:cs typeface="Arial Rounded"/>
                <a:sym typeface="Arial Rounded"/>
              </a:rPr>
            </a:br>
            <a:r>
              <a:rPr lang="en-US" sz="3859" b="1" i="1">
                <a:solidFill>
                  <a:srgbClr val="3A7D22"/>
                </a:solidFill>
                <a:latin typeface="Arial Rounded"/>
                <a:ea typeface="Arial Rounded"/>
                <a:cs typeface="Arial Rounded"/>
                <a:sym typeface="Arial Rounded"/>
              </a:rPr>
              <a:t>Celebrate earth day, April 22</a:t>
            </a:r>
            <a:endParaRPr sz="5930"/>
          </a:p>
        </p:txBody>
      </p:sp>
      <p:pic>
        <p:nvPicPr>
          <p:cNvPr id="1139" name="Google Shape;1139;p111" descr="A green earth with trees around it&#10;&#10;AI-generated content may be incorrect."/>
          <p:cNvPicPr preferRelativeResize="0"/>
          <p:nvPr/>
        </p:nvPicPr>
        <p:blipFill rotWithShape="1">
          <a:blip r:embed="rId4">
            <a:alphaModFix/>
          </a:blip>
          <a:srcRect/>
          <a:stretch/>
        </p:blipFill>
        <p:spPr>
          <a:xfrm>
            <a:off x="9611950" y="4304326"/>
            <a:ext cx="2380050" cy="2380050"/>
          </a:xfrm>
          <a:prstGeom prst="rect">
            <a:avLst/>
          </a:prstGeom>
          <a:noFill/>
          <a:ln>
            <a:noFill/>
          </a:ln>
        </p:spPr>
      </p:pic>
      <p:cxnSp>
        <p:nvCxnSpPr>
          <p:cNvPr id="1140" name="Google Shape;1140;p111"/>
          <p:cNvCxnSpPr/>
          <p:nvPr/>
        </p:nvCxnSpPr>
        <p:spPr>
          <a:xfrm>
            <a:off x="750" y="-12400"/>
            <a:ext cx="12190500" cy="0"/>
          </a:xfrm>
          <a:prstGeom prst="straightConnector1">
            <a:avLst/>
          </a:prstGeom>
          <a:noFill/>
          <a:ln w="152400" cap="flat" cmpd="sng">
            <a:solidFill>
              <a:srgbClr val="00823B"/>
            </a:solidFill>
            <a:prstDash val="solid"/>
            <a:round/>
            <a:headEnd type="none" w="med" len="med"/>
            <a:tailEnd type="none" w="med" len="med"/>
          </a:ln>
        </p:spPr>
      </p:cxnSp>
      <p:cxnSp>
        <p:nvCxnSpPr>
          <p:cNvPr id="1141" name="Google Shape;1141;p111"/>
          <p:cNvCxnSpPr/>
          <p:nvPr/>
        </p:nvCxnSpPr>
        <p:spPr>
          <a:xfrm>
            <a:off x="750" y="6858000"/>
            <a:ext cx="12415200" cy="0"/>
          </a:xfrm>
          <a:prstGeom prst="straightConnector1">
            <a:avLst/>
          </a:prstGeom>
          <a:noFill/>
          <a:ln w="152400" cap="flat" cmpd="sng">
            <a:solidFill>
              <a:srgbClr val="00823B"/>
            </a:solidFill>
            <a:prstDash val="solid"/>
            <a:round/>
            <a:headEnd type="none" w="med" len="med"/>
            <a:tailEnd type="none" w="med" len="med"/>
          </a:ln>
        </p:spPr>
      </p:cxnSp>
      <p:cxnSp>
        <p:nvCxnSpPr>
          <p:cNvPr id="1142" name="Google Shape;1142;p111"/>
          <p:cNvCxnSpPr/>
          <p:nvPr/>
        </p:nvCxnSpPr>
        <p:spPr>
          <a:xfrm flipH="1">
            <a:off x="750" y="-55800"/>
            <a:ext cx="13800" cy="6969600"/>
          </a:xfrm>
          <a:prstGeom prst="straightConnector1">
            <a:avLst/>
          </a:prstGeom>
          <a:noFill/>
          <a:ln w="152400" cap="flat" cmpd="sng">
            <a:solidFill>
              <a:srgbClr val="00823B"/>
            </a:solidFill>
            <a:prstDash val="solid"/>
            <a:round/>
            <a:headEnd type="none" w="med" len="med"/>
            <a:tailEnd type="none" w="med" len="med"/>
          </a:ln>
        </p:spPr>
      </p:cxnSp>
      <p:cxnSp>
        <p:nvCxnSpPr>
          <p:cNvPr id="1143" name="Google Shape;1143;p111"/>
          <p:cNvCxnSpPr/>
          <p:nvPr/>
        </p:nvCxnSpPr>
        <p:spPr>
          <a:xfrm flipH="1">
            <a:off x="12192000" y="-55800"/>
            <a:ext cx="13800" cy="6969600"/>
          </a:xfrm>
          <a:prstGeom prst="straightConnector1">
            <a:avLst/>
          </a:prstGeom>
          <a:noFill/>
          <a:ln w="152400" cap="flat" cmpd="sng">
            <a:solidFill>
              <a:srgbClr val="00823B"/>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4"/>
          <p:cNvPicPr preferRelativeResize="0">
            <a:picLocks noGrp="1"/>
          </p:cNvPicPr>
          <p:nvPr>
            <p:ph type="body" idx="4294967295"/>
          </p:nvPr>
        </p:nvPicPr>
        <p:blipFill rotWithShape="1">
          <a:blip r:embed="rId3">
            <a:alphaModFix/>
          </a:blip>
          <a:srcRect l="8797" r="5263" b="-2"/>
          <a:stretch/>
        </p:blipFill>
        <p:spPr>
          <a:xfrm>
            <a:off x="680483" y="685795"/>
            <a:ext cx="2931299" cy="5486400"/>
          </a:xfrm>
          <a:prstGeom prst="rect">
            <a:avLst/>
          </a:prstGeom>
          <a:noFill/>
          <a:ln>
            <a:noFill/>
          </a:ln>
        </p:spPr>
      </p:pic>
      <p:sp>
        <p:nvSpPr>
          <p:cNvPr id="316" name="Google Shape;316;p14"/>
          <p:cNvSpPr txBox="1">
            <a:spLocks noGrp="1"/>
          </p:cNvSpPr>
          <p:nvPr>
            <p:ph type="title" idx="4294967295"/>
          </p:nvPr>
        </p:nvSpPr>
        <p:spPr>
          <a:xfrm>
            <a:off x="4086447" y="1084521"/>
            <a:ext cx="4019107" cy="13613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Roboto"/>
              <a:buNone/>
            </a:pPr>
            <a:r>
              <a:rPr lang="en-US" sz="2800">
                <a:solidFill>
                  <a:schemeClr val="lt1"/>
                </a:solidFill>
                <a:latin typeface="Roboto"/>
                <a:ea typeface="Roboto"/>
                <a:cs typeface="Roboto"/>
                <a:sym typeface="Roboto"/>
              </a:rPr>
              <a:t>Geothermal Heat Pump Installation Process</a:t>
            </a:r>
            <a:endParaRPr/>
          </a:p>
        </p:txBody>
      </p:sp>
      <p:pic>
        <p:nvPicPr>
          <p:cNvPr id="317" name="Google Shape;317;p14"/>
          <p:cNvPicPr preferRelativeResize="0"/>
          <p:nvPr/>
        </p:nvPicPr>
        <p:blipFill rotWithShape="1">
          <a:blip r:embed="rId4">
            <a:alphaModFix/>
          </a:blip>
          <a:srcRect l="8804" r="20587"/>
          <a:stretch/>
        </p:blipFill>
        <p:spPr>
          <a:xfrm>
            <a:off x="8606117" y="685805"/>
            <a:ext cx="2905400" cy="5486399"/>
          </a:xfrm>
          <a:prstGeom prst="rect">
            <a:avLst/>
          </a:prstGeom>
          <a:noFill/>
          <a:ln>
            <a:noFill/>
          </a:ln>
        </p:spPr>
      </p:pic>
      <p:sp>
        <p:nvSpPr>
          <p:cNvPr id="318" name="Google Shape;318;p14"/>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900">
                <a:solidFill>
                  <a:schemeClr val="lt1"/>
                </a:solidFill>
                <a:latin typeface="Arial"/>
                <a:ea typeface="Arial"/>
                <a:cs typeface="Arial"/>
                <a:sym typeface="Arial"/>
              </a:rPr>
              <a:t>12</a:t>
            </a:fld>
            <a:endParaRPr sz="900">
              <a:solidFill>
                <a:schemeClr val="lt1"/>
              </a:solidFill>
              <a:latin typeface="Arial"/>
              <a:ea typeface="Arial"/>
              <a:cs typeface="Arial"/>
              <a:sym typeface="Arial"/>
            </a:endParaRPr>
          </a:p>
        </p:txBody>
      </p:sp>
      <p:pic>
        <p:nvPicPr>
          <p:cNvPr id="319" name="Google Shape;319;p14"/>
          <p:cNvPicPr preferRelativeResize="0"/>
          <p:nvPr/>
        </p:nvPicPr>
        <p:blipFill rotWithShape="1">
          <a:blip r:embed="rId5">
            <a:alphaModFix/>
          </a:blip>
          <a:srcRect/>
          <a:stretch/>
        </p:blipFill>
        <p:spPr>
          <a:xfrm>
            <a:off x="4792199" y="2949432"/>
            <a:ext cx="2333625" cy="3219450"/>
          </a:xfrm>
          <a:prstGeom prst="rect">
            <a:avLst/>
          </a:prstGeom>
          <a:noFill/>
          <a:ln>
            <a:noFill/>
          </a:ln>
        </p:spPr>
      </p:pic>
      <p:pic>
        <p:nvPicPr>
          <p:cNvPr id="320" name="Google Shape;320;p14"/>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5" descr="Diagram&#10;&#10;AI-generated content may be incorrect."/>
          <p:cNvPicPr preferRelativeResize="0"/>
          <p:nvPr/>
        </p:nvPicPr>
        <p:blipFill rotWithShape="1">
          <a:blip r:embed="rId3">
            <a:alphaModFix/>
          </a:blip>
          <a:srcRect/>
          <a:stretch/>
        </p:blipFill>
        <p:spPr>
          <a:xfrm>
            <a:off x="3295079" y="457200"/>
            <a:ext cx="5601842" cy="5943600"/>
          </a:xfrm>
          <a:prstGeom prst="rect">
            <a:avLst/>
          </a:prstGeom>
          <a:noFill/>
          <a:ln>
            <a:noFill/>
          </a:ln>
        </p:spPr>
      </p:pic>
      <p:sp>
        <p:nvSpPr>
          <p:cNvPr id="326" name="Google Shape;326;p15"/>
          <p:cNvSpPr txBox="1">
            <a:spLocks noGrp="1"/>
          </p:cNvSpPr>
          <p:nvPr>
            <p:ph type="sldNum" idx="4294967295"/>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sz="1100">
                <a:solidFill>
                  <a:srgbClr val="FFFFFF"/>
                </a:solidFill>
                <a:latin typeface="Arial"/>
                <a:ea typeface="Arial"/>
                <a:cs typeface="Arial"/>
                <a:sym typeface="Arial"/>
              </a:rPr>
              <a:t>13</a:t>
            </a:fld>
            <a:endParaRPr sz="1100">
              <a:solidFill>
                <a:srgbClr val="FFFFFF"/>
              </a:solidFill>
              <a:latin typeface="Arial"/>
              <a:ea typeface="Arial"/>
              <a:cs typeface="Arial"/>
              <a:sym typeface="Arial"/>
            </a:endParaRPr>
          </a:p>
        </p:txBody>
      </p:sp>
      <p:pic>
        <p:nvPicPr>
          <p:cNvPr id="327" name="Google Shape;327;p15"/>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6"/>
          <p:cNvPicPr preferRelativeResize="0"/>
          <p:nvPr/>
        </p:nvPicPr>
        <p:blipFill rotWithShape="1">
          <a:blip r:embed="rId3">
            <a:alphaModFix/>
          </a:blip>
          <a:srcRect b="5465"/>
          <a:stretch/>
        </p:blipFill>
        <p:spPr>
          <a:xfrm>
            <a:off x="4027849" y="996867"/>
            <a:ext cx="8161537" cy="4864265"/>
          </a:xfrm>
          <a:prstGeom prst="rect">
            <a:avLst/>
          </a:prstGeom>
          <a:noFill/>
          <a:ln>
            <a:noFill/>
          </a:ln>
        </p:spPr>
      </p:pic>
      <p:pic>
        <p:nvPicPr>
          <p:cNvPr id="333" name="Google Shape;333;p16"/>
          <p:cNvPicPr preferRelativeResize="0"/>
          <p:nvPr/>
        </p:nvPicPr>
        <p:blipFill rotWithShape="1">
          <a:blip r:embed="rId4">
            <a:alphaModFix/>
          </a:blip>
          <a:srcRect/>
          <a:stretch/>
        </p:blipFill>
        <p:spPr>
          <a:xfrm>
            <a:off x="2564" y="1326906"/>
            <a:ext cx="3998302" cy="3524250"/>
          </a:xfrm>
          <a:prstGeom prst="rect">
            <a:avLst/>
          </a:prstGeom>
          <a:noFill/>
          <a:ln>
            <a:noFill/>
          </a:ln>
        </p:spPr>
      </p:pic>
      <p:pic>
        <p:nvPicPr>
          <p:cNvPr id="334" name="Google Shape;334;p16"/>
          <p:cNvPicPr preferRelativeResize="0"/>
          <p:nvPr/>
        </p:nvPicPr>
        <p:blipFill>
          <a:blip r:embed="rId5">
            <a:alphaModFix/>
          </a:blip>
          <a:stretch>
            <a:fillRect/>
          </a:stretch>
        </p:blipFill>
        <p:spPr>
          <a:xfrm>
            <a:off x="0" y="0"/>
            <a:ext cx="12191932"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7"/>
          <p:cNvPicPr preferRelativeResize="0"/>
          <p:nvPr/>
        </p:nvPicPr>
        <p:blipFill rotWithShape="1">
          <a:blip r:embed="rId3">
            <a:alphaModFix/>
          </a:blip>
          <a:srcRect t="1591" b="4285"/>
          <a:stretch/>
        </p:blipFill>
        <p:spPr>
          <a:xfrm>
            <a:off x="811776" y="457200"/>
            <a:ext cx="10568447" cy="5943600"/>
          </a:xfrm>
          <a:prstGeom prst="rect">
            <a:avLst/>
          </a:prstGeom>
          <a:noFill/>
          <a:ln>
            <a:noFill/>
          </a:ln>
        </p:spPr>
      </p:pic>
      <p:pic>
        <p:nvPicPr>
          <p:cNvPr id="340" name="Google Shape;340;p17"/>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757575"/>
                </a:solidFill>
                <a:latin typeface="Arial"/>
                <a:ea typeface="Arial"/>
                <a:cs typeface="Arial"/>
                <a:sym typeface="Arial"/>
              </a:rPr>
              <a:t>16</a:t>
            </a:fld>
            <a:endParaRPr sz="1200">
              <a:solidFill>
                <a:srgbClr val="757575"/>
              </a:solidFill>
              <a:latin typeface="Arial"/>
              <a:ea typeface="Arial"/>
              <a:cs typeface="Arial"/>
              <a:sym typeface="Arial"/>
            </a:endParaRPr>
          </a:p>
        </p:txBody>
      </p:sp>
      <p:pic>
        <p:nvPicPr>
          <p:cNvPr id="346" name="Google Shape;346;p18"/>
          <p:cNvPicPr preferRelativeResize="0">
            <a:picLocks noGrp="1"/>
          </p:cNvPicPr>
          <p:nvPr>
            <p:ph type="body" idx="4294967295"/>
          </p:nvPr>
        </p:nvPicPr>
        <p:blipFill rotWithShape="1">
          <a:blip r:embed="rId3">
            <a:alphaModFix/>
          </a:blip>
          <a:srcRect/>
          <a:stretch/>
        </p:blipFill>
        <p:spPr>
          <a:xfrm>
            <a:off x="6515685" y="546100"/>
            <a:ext cx="5676315" cy="5390065"/>
          </a:xfrm>
          <a:prstGeom prst="rect">
            <a:avLst/>
          </a:prstGeom>
          <a:noFill/>
          <a:ln>
            <a:noFill/>
          </a:ln>
        </p:spPr>
      </p:pic>
      <p:sp>
        <p:nvSpPr>
          <p:cNvPr id="347" name="Google Shape;347;p18"/>
          <p:cNvSpPr txBox="1"/>
          <p:nvPr/>
        </p:nvSpPr>
        <p:spPr>
          <a:xfrm>
            <a:off x="7710904" y="548620"/>
            <a:ext cx="453456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Arial"/>
                <a:ea typeface="Arial"/>
                <a:cs typeface="Arial"/>
                <a:sym typeface="Arial"/>
              </a:rPr>
              <a:t>NYS Greenhouse Gas Emissions Reduction Goal</a:t>
            </a:r>
            <a:endParaRPr/>
          </a:p>
        </p:txBody>
      </p:sp>
      <p:sp>
        <p:nvSpPr>
          <p:cNvPr id="348" name="Google Shape;348;p18"/>
          <p:cNvSpPr txBox="1"/>
          <p:nvPr/>
        </p:nvSpPr>
        <p:spPr>
          <a:xfrm>
            <a:off x="9976183" y="3977106"/>
            <a:ext cx="8448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 -40%</a:t>
            </a:r>
            <a:endParaRPr/>
          </a:p>
        </p:txBody>
      </p:sp>
      <p:sp>
        <p:nvSpPr>
          <p:cNvPr id="349" name="Google Shape;349;p18"/>
          <p:cNvSpPr txBox="1"/>
          <p:nvPr/>
        </p:nvSpPr>
        <p:spPr>
          <a:xfrm>
            <a:off x="10734841" y="4779209"/>
            <a:ext cx="6844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-85%</a:t>
            </a:r>
            <a:endParaRPr/>
          </a:p>
        </p:txBody>
      </p:sp>
      <p:pic>
        <p:nvPicPr>
          <p:cNvPr id="350" name="Google Shape;350;p18"/>
          <p:cNvPicPr preferRelativeResize="0"/>
          <p:nvPr/>
        </p:nvPicPr>
        <p:blipFill>
          <a:blip r:embed="rId4">
            <a:alphaModFix/>
          </a:blip>
          <a:stretch>
            <a:fillRect/>
          </a:stretch>
        </p:blipFill>
        <p:spPr>
          <a:xfrm>
            <a:off x="152400" y="152400"/>
            <a:ext cx="6210884" cy="5731129"/>
          </a:xfrm>
          <a:prstGeom prst="rect">
            <a:avLst/>
          </a:prstGeom>
          <a:noFill/>
          <a:ln>
            <a:noFill/>
          </a:ln>
        </p:spPr>
      </p:pic>
      <p:pic>
        <p:nvPicPr>
          <p:cNvPr id="351" name="Google Shape;351;p18"/>
          <p:cNvPicPr preferRelativeResize="0"/>
          <p:nvPr/>
        </p:nvPicPr>
        <p:blipFill>
          <a:blip r:embed="rId5">
            <a:alphaModFix/>
          </a:blip>
          <a:stretch>
            <a:fillRect/>
          </a:stretch>
        </p:blipFill>
        <p:spPr>
          <a:xfrm>
            <a:off x="152400" y="15240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9"/>
          <p:cNvSpPr txBox="1"/>
          <p:nvPr/>
        </p:nvSpPr>
        <p:spPr>
          <a:xfrm>
            <a:off x="172452" y="1435768"/>
            <a:ext cx="3705726" cy="1361911"/>
          </a:xfrm>
          <a:prstGeom prst="rect">
            <a:avLst/>
          </a:prstGeom>
          <a:noFill/>
          <a:ln>
            <a:noFill/>
          </a:ln>
        </p:spPr>
        <p:txBody>
          <a:bodyPr spcFirstLastPara="1" wrap="square" lIns="91425" tIns="45700" rIns="91425" bIns="45700" anchor="t" anchorCtr="0">
            <a:spAutoFit/>
          </a:bodyPr>
          <a:lstStyle/>
          <a:p>
            <a:pPr marL="0" marR="0" lvl="0" indent="0" algn="l" rtl="0">
              <a:lnSpc>
                <a:spcPct val="103125"/>
              </a:lnSpc>
              <a:spcBef>
                <a:spcPts val="0"/>
              </a:spcBef>
              <a:spcAft>
                <a:spcPts val="0"/>
              </a:spcAft>
              <a:buNone/>
            </a:pPr>
            <a:r>
              <a:rPr lang="en-US" sz="3200" b="1">
                <a:solidFill>
                  <a:schemeClr val="dk1"/>
                </a:solidFill>
                <a:latin typeface="Roboto"/>
                <a:ea typeface="Roboto"/>
                <a:cs typeface="Roboto"/>
                <a:sym typeface="Roboto"/>
              </a:rPr>
              <a:t>NYSERDA</a:t>
            </a:r>
            <a:r>
              <a:rPr lang="en-US" sz="3200">
                <a:solidFill>
                  <a:schemeClr val="dk1"/>
                </a:solidFill>
                <a:latin typeface="Roboto"/>
                <a:ea typeface="Roboto"/>
                <a:cs typeface="Roboto"/>
                <a:sym typeface="Roboto"/>
              </a:rPr>
              <a:t>​</a:t>
            </a:r>
            <a:endParaRPr/>
          </a:p>
          <a:p>
            <a:pPr marL="0" marR="0" lvl="0" indent="0" algn="l" rtl="0">
              <a:lnSpc>
                <a:spcPct val="103125"/>
              </a:lnSpc>
              <a:spcBef>
                <a:spcPts val="0"/>
              </a:spcBef>
              <a:spcAft>
                <a:spcPts val="0"/>
              </a:spcAft>
              <a:buNone/>
            </a:pPr>
            <a:r>
              <a:rPr lang="en-US" sz="3200" b="1">
                <a:solidFill>
                  <a:schemeClr val="dk1"/>
                </a:solidFill>
                <a:latin typeface="Roboto"/>
                <a:ea typeface="Roboto"/>
                <a:cs typeface="Roboto"/>
                <a:sym typeface="Roboto"/>
              </a:rPr>
              <a:t>Strategic Outlook</a:t>
            </a:r>
            <a:r>
              <a:rPr lang="en-US" sz="3200">
                <a:solidFill>
                  <a:schemeClr val="dk1"/>
                </a:solidFill>
                <a:latin typeface="Roboto"/>
                <a:ea typeface="Roboto"/>
                <a:cs typeface="Roboto"/>
                <a:sym typeface="Roboto"/>
              </a:rPr>
              <a:t>​</a:t>
            </a:r>
            <a:endParaRPr/>
          </a:p>
          <a:p>
            <a:pPr marL="0" marR="0" lvl="0" indent="0" algn="l" rtl="0">
              <a:lnSpc>
                <a:spcPct val="103125"/>
              </a:lnSpc>
              <a:spcBef>
                <a:spcPts val="0"/>
              </a:spcBef>
              <a:spcAft>
                <a:spcPts val="0"/>
              </a:spcAft>
              <a:buNone/>
            </a:pPr>
            <a:r>
              <a:rPr lang="en-US" sz="3200" b="1">
                <a:solidFill>
                  <a:schemeClr val="dk1"/>
                </a:solidFill>
                <a:latin typeface="Roboto"/>
                <a:ea typeface="Roboto"/>
                <a:cs typeface="Roboto"/>
                <a:sym typeface="Roboto"/>
              </a:rPr>
              <a:t>2024 – 2027</a:t>
            </a:r>
            <a:r>
              <a:rPr lang="en-US" sz="3200">
                <a:solidFill>
                  <a:schemeClr val="dk1"/>
                </a:solidFill>
                <a:latin typeface="Roboto"/>
                <a:ea typeface="Roboto"/>
                <a:cs typeface="Roboto"/>
                <a:sym typeface="Roboto"/>
              </a:rPr>
              <a:t>​</a:t>
            </a:r>
            <a:endParaRPr/>
          </a:p>
        </p:txBody>
      </p:sp>
      <p:sp>
        <p:nvSpPr>
          <p:cNvPr id="357" name="Google Shape;357;p19"/>
          <p:cNvSpPr txBox="1"/>
          <p:nvPr/>
        </p:nvSpPr>
        <p:spPr>
          <a:xfrm>
            <a:off x="172453" y="3852110"/>
            <a:ext cx="472841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r>
              <a:rPr lang="en-US" sz="1800" b="1">
                <a:solidFill>
                  <a:schemeClr val="dk1"/>
                </a:solidFill>
                <a:latin typeface="Roboto"/>
                <a:ea typeface="Roboto"/>
                <a:cs typeface="Roboto"/>
                <a:sym typeface="Roboto"/>
              </a:rPr>
              <a:t>There are more than six million </a:t>
            </a:r>
            <a:endParaRPr sz="1800">
              <a:solidFill>
                <a:schemeClr val="dk1"/>
              </a:solidFill>
              <a:latin typeface="Roboto"/>
              <a:ea typeface="Roboto"/>
              <a:cs typeface="Roboto"/>
              <a:sym typeface="Roboto"/>
            </a:endParaRPr>
          </a:p>
          <a:p>
            <a:pPr marL="0" marR="0" lvl="0" indent="0" algn="l" rtl="0">
              <a:spcBef>
                <a:spcPts val="0"/>
              </a:spcBef>
              <a:spcAft>
                <a:spcPts val="0"/>
              </a:spcAft>
              <a:buNone/>
            </a:pPr>
            <a:r>
              <a:rPr lang="en-US" sz="1800" b="1">
                <a:solidFill>
                  <a:schemeClr val="dk1"/>
                </a:solidFill>
                <a:latin typeface="Roboto"/>
                <a:ea typeface="Roboto"/>
                <a:cs typeface="Roboto"/>
                <a:sym typeface="Roboto"/>
              </a:rPr>
              <a:t>buildings in New York State</a:t>
            </a:r>
            <a:r>
              <a:rPr lang="en-US" sz="1800">
                <a:solidFill>
                  <a:schemeClr val="dk1"/>
                </a:solidFill>
                <a:latin typeface="Roboto"/>
                <a:ea typeface="Roboto"/>
                <a:cs typeface="Roboto"/>
                <a:sym typeface="Roboto"/>
              </a:rPr>
              <a:t>. More than 200,000 buildings per year would need to be decarbonized for the next 30 years to address the entire building stock by 2050.”​</a:t>
            </a:r>
            <a:endParaRPr sz="1800">
              <a:solidFill>
                <a:schemeClr val="dk1"/>
              </a:solidFill>
              <a:latin typeface="Roboto"/>
              <a:ea typeface="Roboto"/>
              <a:cs typeface="Roboto"/>
              <a:sym typeface="Roboto"/>
            </a:endParaRPr>
          </a:p>
        </p:txBody>
      </p:sp>
      <p:sp>
        <p:nvSpPr>
          <p:cNvPr id="358" name="Google Shape;358;p19"/>
          <p:cNvSpPr txBox="1"/>
          <p:nvPr/>
        </p:nvSpPr>
        <p:spPr>
          <a:xfrm>
            <a:off x="4835805" y="1224993"/>
            <a:ext cx="701440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NYSERDA’s strategies are evolving to support market transformation and effective scaling of building retrofits across the state, including exploring solutions that can work </a:t>
            </a:r>
            <a:r>
              <a:rPr lang="en-US" sz="2000" b="1">
                <a:solidFill>
                  <a:schemeClr val="dk1"/>
                </a:solidFill>
                <a:latin typeface="Roboto"/>
                <a:ea typeface="Roboto"/>
                <a:cs typeface="Roboto"/>
                <a:sym typeface="Roboto"/>
              </a:rPr>
              <a:t>block-by-block</a:t>
            </a:r>
            <a:r>
              <a:rPr lang="en-US" sz="2000">
                <a:solidFill>
                  <a:schemeClr val="dk1"/>
                </a:solidFill>
                <a:latin typeface="Roboto"/>
                <a:ea typeface="Roboto"/>
                <a:cs typeface="Roboto"/>
                <a:sym typeface="Roboto"/>
              </a:rPr>
              <a:t> and </a:t>
            </a:r>
            <a:r>
              <a:rPr lang="en-US" sz="2000" b="1">
                <a:solidFill>
                  <a:schemeClr val="dk1"/>
                </a:solidFill>
                <a:latin typeface="Roboto"/>
                <a:ea typeface="Roboto"/>
                <a:cs typeface="Roboto"/>
                <a:sym typeface="Roboto"/>
              </a:rPr>
              <a:t>community-by-community</a:t>
            </a:r>
            <a:r>
              <a:rPr lang="en-US" sz="2000">
                <a:solidFill>
                  <a:schemeClr val="dk1"/>
                </a:solidFill>
                <a:latin typeface="Roboto"/>
                <a:ea typeface="Roboto"/>
                <a:cs typeface="Roboto"/>
                <a:sym typeface="Roboto"/>
              </a:rPr>
              <a:t>.​</a:t>
            </a:r>
            <a:endParaRPr sz="2000">
              <a:solidFill>
                <a:schemeClr val="dk1"/>
              </a:solidFill>
              <a:latin typeface="Roboto"/>
              <a:ea typeface="Roboto"/>
              <a:cs typeface="Roboto"/>
              <a:sym typeface="Roboto"/>
            </a:endParaRPr>
          </a:p>
        </p:txBody>
      </p:sp>
      <p:pic>
        <p:nvPicPr>
          <p:cNvPr id="359" name="Google Shape;359;p19"/>
          <p:cNvPicPr preferRelativeResize="0"/>
          <p:nvPr/>
        </p:nvPicPr>
        <p:blipFill rotWithShape="1">
          <a:blip r:embed="rId3">
            <a:alphaModFix/>
          </a:blip>
          <a:srcRect/>
          <a:stretch/>
        </p:blipFill>
        <p:spPr>
          <a:xfrm>
            <a:off x="4997869" y="2943476"/>
            <a:ext cx="6848475" cy="3838575"/>
          </a:xfrm>
          <a:prstGeom prst="rect">
            <a:avLst/>
          </a:prstGeom>
          <a:noFill/>
          <a:ln>
            <a:noFill/>
          </a:ln>
        </p:spPr>
      </p:pic>
      <p:pic>
        <p:nvPicPr>
          <p:cNvPr id="360" name="Google Shape;360;p19"/>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365" name="Google Shape;365;p20"/>
          <p:cNvGrpSpPr/>
          <p:nvPr/>
        </p:nvGrpSpPr>
        <p:grpSpPr>
          <a:xfrm>
            <a:off x="438027" y="2889131"/>
            <a:ext cx="4102048" cy="2565097"/>
            <a:chOff x="325096" y="2097538"/>
            <a:chExt cx="4102048" cy="2565097"/>
          </a:xfrm>
        </p:grpSpPr>
        <p:grpSp>
          <p:nvGrpSpPr>
            <p:cNvPr id="366" name="Google Shape;366;p20"/>
            <p:cNvGrpSpPr/>
            <p:nvPr/>
          </p:nvGrpSpPr>
          <p:grpSpPr>
            <a:xfrm>
              <a:off x="345081" y="2097538"/>
              <a:ext cx="4082063" cy="2565096"/>
              <a:chOff x="492444" y="1514018"/>
              <a:chExt cx="4082063" cy="2565096"/>
            </a:xfrm>
          </p:grpSpPr>
          <p:grpSp>
            <p:nvGrpSpPr>
              <p:cNvPr id="367" name="Google Shape;367;p20"/>
              <p:cNvGrpSpPr/>
              <p:nvPr/>
            </p:nvGrpSpPr>
            <p:grpSpPr>
              <a:xfrm>
                <a:off x="3346277" y="2898801"/>
                <a:ext cx="1228230" cy="1180313"/>
                <a:chOff x="3529731" y="2107660"/>
                <a:chExt cx="1228230" cy="1180313"/>
              </a:xfrm>
            </p:grpSpPr>
            <p:sp>
              <p:nvSpPr>
                <p:cNvPr id="368" name="Google Shape;368;p20"/>
                <p:cNvSpPr/>
                <p:nvPr/>
              </p:nvSpPr>
              <p:spPr>
                <a:xfrm>
                  <a:off x="3529731" y="2107660"/>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Thermal storage</a:t>
                  </a:r>
                  <a:endParaRPr/>
                </a:p>
              </p:txBody>
            </p:sp>
            <p:pic>
              <p:nvPicPr>
                <p:cNvPr id="369" name="Google Shape;369;p20" descr="Database outline"/>
                <p:cNvPicPr preferRelativeResize="0"/>
                <p:nvPr/>
              </p:nvPicPr>
              <p:blipFill rotWithShape="1">
                <a:blip r:embed="rId3">
                  <a:alphaModFix/>
                </a:blip>
                <a:srcRect/>
                <a:stretch/>
              </p:blipFill>
              <p:spPr>
                <a:xfrm>
                  <a:off x="3819245" y="2166830"/>
                  <a:ext cx="650760" cy="650760"/>
                </a:xfrm>
                <a:prstGeom prst="rect">
                  <a:avLst/>
                </a:prstGeom>
                <a:noFill/>
                <a:ln>
                  <a:noFill/>
                </a:ln>
              </p:spPr>
            </p:pic>
          </p:grpSp>
          <p:grpSp>
            <p:nvGrpSpPr>
              <p:cNvPr id="370" name="Google Shape;370;p20"/>
              <p:cNvGrpSpPr/>
              <p:nvPr/>
            </p:nvGrpSpPr>
            <p:grpSpPr>
              <a:xfrm>
                <a:off x="1894380" y="2898801"/>
                <a:ext cx="1228230" cy="1180313"/>
                <a:chOff x="2451467" y="5089996"/>
                <a:chExt cx="1228230" cy="1180313"/>
              </a:xfrm>
            </p:grpSpPr>
            <p:sp>
              <p:nvSpPr>
                <p:cNvPr id="371" name="Google Shape;371;p20"/>
                <p:cNvSpPr/>
                <p:nvPr/>
              </p:nvSpPr>
              <p:spPr>
                <a:xfrm>
                  <a:off x="2451467" y="5089996"/>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Air</a:t>
                  </a:r>
                  <a:endParaRPr/>
                </a:p>
              </p:txBody>
            </p:sp>
            <p:pic>
              <p:nvPicPr>
                <p:cNvPr id="372" name="Google Shape;372;p20" descr="Windy outline"/>
                <p:cNvPicPr preferRelativeResize="0"/>
                <p:nvPr/>
              </p:nvPicPr>
              <p:blipFill rotWithShape="1">
                <a:blip r:embed="rId4">
                  <a:alphaModFix/>
                </a:blip>
                <a:srcRect/>
                <a:stretch/>
              </p:blipFill>
              <p:spPr>
                <a:xfrm>
                  <a:off x="2604984" y="5121153"/>
                  <a:ext cx="914400" cy="914400"/>
                </a:xfrm>
                <a:prstGeom prst="rect">
                  <a:avLst/>
                </a:prstGeom>
                <a:noFill/>
                <a:ln>
                  <a:noFill/>
                </a:ln>
              </p:spPr>
            </p:pic>
          </p:grpSp>
          <p:grpSp>
            <p:nvGrpSpPr>
              <p:cNvPr id="373" name="Google Shape;373;p20"/>
              <p:cNvGrpSpPr/>
              <p:nvPr/>
            </p:nvGrpSpPr>
            <p:grpSpPr>
              <a:xfrm>
                <a:off x="492444" y="1548679"/>
                <a:ext cx="1228230" cy="1180313"/>
                <a:chOff x="3540886" y="3681011"/>
                <a:chExt cx="1228230" cy="1180313"/>
              </a:xfrm>
            </p:grpSpPr>
            <p:sp>
              <p:nvSpPr>
                <p:cNvPr id="374" name="Google Shape;374;p20"/>
                <p:cNvSpPr/>
                <p:nvPr/>
              </p:nvSpPr>
              <p:spPr>
                <a:xfrm>
                  <a:off x="3540886" y="3681011"/>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Geothermal / Ground</a:t>
                  </a:r>
                  <a:endParaRPr/>
                </a:p>
              </p:txBody>
            </p:sp>
            <p:pic>
              <p:nvPicPr>
                <p:cNvPr id="375" name="Google Shape;375;p20" descr="Agriculture outline"/>
                <p:cNvPicPr preferRelativeResize="0"/>
                <p:nvPr/>
              </p:nvPicPr>
              <p:blipFill rotWithShape="1">
                <a:blip r:embed="rId5">
                  <a:alphaModFix/>
                </a:blip>
                <a:srcRect/>
                <a:stretch/>
              </p:blipFill>
              <p:spPr>
                <a:xfrm>
                  <a:off x="3861053" y="3748233"/>
                  <a:ext cx="627918" cy="627918"/>
                </a:xfrm>
                <a:prstGeom prst="rect">
                  <a:avLst/>
                </a:prstGeom>
                <a:noFill/>
                <a:ln>
                  <a:noFill/>
                </a:ln>
              </p:spPr>
            </p:pic>
          </p:grpSp>
          <p:grpSp>
            <p:nvGrpSpPr>
              <p:cNvPr id="376" name="Google Shape;376;p20"/>
              <p:cNvGrpSpPr/>
              <p:nvPr/>
            </p:nvGrpSpPr>
            <p:grpSpPr>
              <a:xfrm>
                <a:off x="1919505" y="1548679"/>
                <a:ext cx="1228230" cy="1180313"/>
                <a:chOff x="1613597" y="3560158"/>
                <a:chExt cx="1228230" cy="1180313"/>
              </a:xfrm>
            </p:grpSpPr>
            <p:sp>
              <p:nvSpPr>
                <p:cNvPr id="377" name="Google Shape;377;p20"/>
                <p:cNvSpPr/>
                <p:nvPr/>
              </p:nvSpPr>
              <p:spPr>
                <a:xfrm>
                  <a:off x="1613597" y="3560158"/>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Waste heat</a:t>
                  </a:r>
                  <a:endParaRPr/>
                </a:p>
              </p:txBody>
            </p:sp>
            <p:pic>
              <p:nvPicPr>
                <p:cNvPr id="378" name="Google Shape;378;p20" descr="Production outline"/>
                <p:cNvPicPr preferRelativeResize="0"/>
                <p:nvPr/>
              </p:nvPicPr>
              <p:blipFill rotWithShape="1">
                <a:blip r:embed="rId6">
                  <a:alphaModFix/>
                </a:blip>
                <a:srcRect/>
                <a:stretch/>
              </p:blipFill>
              <p:spPr>
                <a:xfrm>
                  <a:off x="1838325" y="3649127"/>
                  <a:ext cx="778774" cy="778774"/>
                </a:xfrm>
                <a:prstGeom prst="rect">
                  <a:avLst/>
                </a:prstGeom>
                <a:noFill/>
                <a:ln>
                  <a:noFill/>
                </a:ln>
              </p:spPr>
            </p:pic>
          </p:grpSp>
          <p:grpSp>
            <p:nvGrpSpPr>
              <p:cNvPr id="379" name="Google Shape;379;p20"/>
              <p:cNvGrpSpPr/>
              <p:nvPr/>
            </p:nvGrpSpPr>
            <p:grpSpPr>
              <a:xfrm>
                <a:off x="3346277" y="1514018"/>
                <a:ext cx="1228230" cy="1219790"/>
                <a:chOff x="804209" y="1883303"/>
                <a:chExt cx="1228230" cy="1219790"/>
              </a:xfrm>
            </p:grpSpPr>
            <p:sp>
              <p:nvSpPr>
                <p:cNvPr id="380" name="Google Shape;380;p20"/>
                <p:cNvSpPr/>
                <p:nvPr/>
              </p:nvSpPr>
              <p:spPr>
                <a:xfrm>
                  <a:off x="804209" y="1922780"/>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Surface water</a:t>
                  </a:r>
                  <a:endParaRPr/>
                </a:p>
              </p:txBody>
            </p:sp>
            <p:pic>
              <p:nvPicPr>
                <p:cNvPr id="381" name="Google Shape;381;p20" descr="Aquarius outline"/>
                <p:cNvPicPr preferRelativeResize="0"/>
                <p:nvPr/>
              </p:nvPicPr>
              <p:blipFill rotWithShape="1">
                <a:blip r:embed="rId7">
                  <a:alphaModFix/>
                </a:blip>
                <a:srcRect/>
                <a:stretch/>
              </p:blipFill>
              <p:spPr>
                <a:xfrm>
                  <a:off x="943064" y="1883303"/>
                  <a:ext cx="914400" cy="914400"/>
                </a:xfrm>
                <a:prstGeom prst="rect">
                  <a:avLst/>
                </a:prstGeom>
                <a:noFill/>
                <a:ln>
                  <a:noFill/>
                </a:ln>
              </p:spPr>
            </p:pic>
          </p:grpSp>
        </p:grpSp>
        <p:grpSp>
          <p:nvGrpSpPr>
            <p:cNvPr id="382" name="Google Shape;382;p20"/>
            <p:cNvGrpSpPr/>
            <p:nvPr/>
          </p:nvGrpSpPr>
          <p:grpSpPr>
            <a:xfrm>
              <a:off x="325096" y="3482322"/>
              <a:ext cx="1228230" cy="1180313"/>
              <a:chOff x="325096" y="3482322"/>
              <a:chExt cx="1228230" cy="1180313"/>
            </a:xfrm>
          </p:grpSpPr>
          <p:sp>
            <p:nvSpPr>
              <p:cNvPr id="383" name="Google Shape;383;p20"/>
              <p:cNvSpPr/>
              <p:nvPr/>
            </p:nvSpPr>
            <p:spPr>
              <a:xfrm>
                <a:off x="325096" y="3482322"/>
                <a:ext cx="1228230" cy="1180313"/>
              </a:xfrm>
              <a:prstGeom prst="roundRect">
                <a:avLst>
                  <a:gd name="adj" fmla="val 16667"/>
                </a:avLst>
              </a:prstGeom>
              <a:solidFill>
                <a:schemeClr val="lt1"/>
              </a:solidFill>
              <a:ln w="19050" cap="flat" cmpd="sng">
                <a:solidFill>
                  <a:srgbClr val="082836"/>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Wastewater</a:t>
                </a:r>
                <a:endParaRPr/>
              </a:p>
            </p:txBody>
          </p:sp>
          <p:pic>
            <p:nvPicPr>
              <p:cNvPr id="384" name="Google Shape;384;p20" descr="Leaky Tap outline"/>
              <p:cNvPicPr preferRelativeResize="0"/>
              <p:nvPr/>
            </p:nvPicPr>
            <p:blipFill rotWithShape="1">
              <a:blip r:embed="rId8">
                <a:alphaModFix/>
              </a:blip>
              <a:srcRect/>
              <a:stretch/>
            </p:blipFill>
            <p:spPr>
              <a:xfrm>
                <a:off x="536927" y="3567497"/>
                <a:ext cx="833555" cy="833555"/>
              </a:xfrm>
              <a:prstGeom prst="rect">
                <a:avLst/>
              </a:prstGeom>
              <a:noFill/>
              <a:ln>
                <a:noFill/>
              </a:ln>
            </p:spPr>
          </p:pic>
        </p:grpSp>
      </p:grpSp>
      <p:sp>
        <p:nvSpPr>
          <p:cNvPr id="385" name="Google Shape;385;p20"/>
          <p:cNvSpPr txBox="1"/>
          <p:nvPr/>
        </p:nvSpPr>
        <p:spPr>
          <a:xfrm>
            <a:off x="94957" y="127665"/>
            <a:ext cx="4788259" cy="259534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lt1"/>
              </a:buClr>
              <a:buSzPts val="2200"/>
              <a:buFont typeface="Arial"/>
              <a:buNone/>
            </a:pPr>
            <a:r>
              <a:rPr lang="en-US" sz="2200" b="1">
                <a:solidFill>
                  <a:schemeClr val="lt1"/>
                </a:solidFill>
                <a:latin typeface="Roboto"/>
                <a:ea typeface="Roboto"/>
                <a:cs typeface="Roboto"/>
                <a:sym typeface="Roboto"/>
              </a:rPr>
              <a:t>Large-Scale Thermal*</a:t>
            </a:r>
            <a:endParaRPr sz="2200" b="1">
              <a:solidFill>
                <a:schemeClr val="lt1"/>
              </a:solidFill>
              <a:latin typeface="Roboto"/>
              <a:ea typeface="Roboto"/>
              <a:cs typeface="Roboto"/>
              <a:sym typeface="Roboto"/>
            </a:endParaRPr>
          </a:p>
          <a:p>
            <a:pPr marL="0" marR="0" lvl="0" indent="0" algn="ctr" rtl="0">
              <a:lnSpc>
                <a:spcPct val="90000"/>
              </a:lnSpc>
              <a:spcBef>
                <a:spcPts val="1800"/>
              </a:spcBef>
              <a:spcAft>
                <a:spcPts val="0"/>
              </a:spcAft>
              <a:buClr>
                <a:schemeClr val="lt1"/>
              </a:buClr>
              <a:buSzPts val="2200"/>
              <a:buFont typeface="Arial"/>
              <a:buNone/>
            </a:pPr>
            <a:r>
              <a:rPr lang="en-US" sz="2200" b="1">
                <a:solidFill>
                  <a:schemeClr val="lt1"/>
                </a:solidFill>
                <a:latin typeface="Roboto"/>
                <a:ea typeface="Roboto"/>
                <a:cs typeface="Roboto"/>
                <a:sym typeface="Roboto"/>
              </a:rPr>
              <a:t> &amp;</a:t>
            </a:r>
            <a:endParaRPr/>
          </a:p>
          <a:p>
            <a:pPr marL="0" marR="0" lvl="0" indent="0" algn="ctr" rtl="0">
              <a:lnSpc>
                <a:spcPct val="90000"/>
              </a:lnSpc>
              <a:spcBef>
                <a:spcPts val="1800"/>
              </a:spcBef>
              <a:spcAft>
                <a:spcPts val="0"/>
              </a:spcAft>
              <a:buClr>
                <a:schemeClr val="lt1"/>
              </a:buClr>
              <a:buSzPts val="2200"/>
              <a:buFont typeface="Arial"/>
              <a:buNone/>
            </a:pPr>
            <a:r>
              <a:rPr lang="en-US" sz="2200" b="1">
                <a:solidFill>
                  <a:schemeClr val="lt1"/>
                </a:solidFill>
                <a:latin typeface="Roboto"/>
                <a:ea typeface="Roboto"/>
                <a:cs typeface="Roboto"/>
                <a:sym typeface="Roboto"/>
              </a:rPr>
              <a:t>Thermal Energy Networks (TENs)</a:t>
            </a:r>
            <a:endParaRPr/>
          </a:p>
          <a:p>
            <a:pPr marL="0" marR="0" lvl="2" indent="0" algn="l" rtl="0">
              <a:lnSpc>
                <a:spcPct val="100000"/>
              </a:lnSpc>
              <a:spcBef>
                <a:spcPts val="1200"/>
              </a:spcBef>
              <a:spcAft>
                <a:spcPts val="0"/>
              </a:spcAft>
              <a:buClr>
                <a:schemeClr val="dk2"/>
              </a:buClr>
              <a:buSzPts val="500"/>
              <a:buFont typeface="Arial"/>
              <a:buNone/>
            </a:pPr>
            <a:r>
              <a:rPr lang="en-US" sz="500" b="0" i="0" u="none" strike="noStrike" cap="none">
                <a:solidFill>
                  <a:schemeClr val="lt1"/>
                </a:solidFill>
                <a:latin typeface="Roboto"/>
                <a:ea typeface="Roboto"/>
                <a:cs typeface="Roboto"/>
                <a:sym typeface="Roboto"/>
              </a:rPr>
              <a:t>                                           </a:t>
            </a:r>
            <a:r>
              <a:rPr lang="en-US" sz="1600" b="0" i="0" u="none" strike="noStrike" cap="none">
                <a:solidFill>
                  <a:schemeClr val="lt1"/>
                </a:solidFill>
                <a:latin typeface="Roboto"/>
                <a:ea typeface="Roboto"/>
                <a:cs typeface="Roboto"/>
                <a:sym typeface="Roboto"/>
              </a:rPr>
              <a:t>    (</a:t>
            </a:r>
            <a:r>
              <a:rPr lang="en-US" sz="1600" b="0" i="1" u="none" strike="noStrike" cap="none">
                <a:solidFill>
                  <a:schemeClr val="lt1"/>
                </a:solidFill>
                <a:latin typeface="Roboto"/>
                <a:ea typeface="Roboto"/>
                <a:cs typeface="Roboto"/>
                <a:sym typeface="Roboto"/>
              </a:rPr>
              <a:t>Networked Geothermal</a:t>
            </a:r>
            <a:r>
              <a:rPr lang="en-US" sz="1600" b="0" i="0" u="none" strike="noStrike" cap="none">
                <a:solidFill>
                  <a:schemeClr val="lt1"/>
                </a:solidFill>
                <a:latin typeface="Roboto"/>
                <a:ea typeface="Roboto"/>
                <a:cs typeface="Roboto"/>
                <a:sym typeface="Roboto"/>
              </a:rPr>
              <a:t>)</a:t>
            </a:r>
            <a:endParaRPr/>
          </a:p>
          <a:p>
            <a:pPr marL="0" marR="0" lvl="2" indent="0" algn="l" rtl="0">
              <a:lnSpc>
                <a:spcPct val="100000"/>
              </a:lnSpc>
              <a:spcBef>
                <a:spcPts val="900"/>
              </a:spcBef>
              <a:spcAft>
                <a:spcPts val="0"/>
              </a:spcAft>
              <a:buClr>
                <a:schemeClr val="dk2"/>
              </a:buClr>
              <a:buSzPts val="1400"/>
              <a:buFont typeface="Arial"/>
              <a:buNone/>
            </a:pPr>
            <a:r>
              <a:rPr lang="en-US" sz="1400" b="0" i="0" u="none" strike="noStrike" cap="none">
                <a:solidFill>
                  <a:schemeClr val="lt1"/>
                </a:solidFill>
                <a:latin typeface="Roboto"/>
                <a:ea typeface="Roboto"/>
                <a:cs typeface="Roboto"/>
                <a:sym typeface="Roboto"/>
              </a:rPr>
              <a:t>Provides heating, cooling, and hot water to a single building or multiple buildings using </a:t>
            </a:r>
            <a:r>
              <a:rPr lang="en-US" sz="1400" b="1" i="0" u="none" strike="noStrike" cap="none">
                <a:solidFill>
                  <a:schemeClr val="lt1"/>
                </a:solidFill>
                <a:latin typeface="Roboto"/>
                <a:ea typeface="Roboto"/>
                <a:cs typeface="Roboto"/>
                <a:sym typeface="Roboto"/>
              </a:rPr>
              <a:t>heat pumps</a:t>
            </a:r>
            <a:r>
              <a:rPr lang="en-US" sz="1400" b="0" i="0" u="none" strike="noStrike" cap="none">
                <a:solidFill>
                  <a:schemeClr val="lt1"/>
                </a:solidFill>
                <a:latin typeface="Roboto"/>
                <a:ea typeface="Roboto"/>
                <a:cs typeface="Roboto"/>
                <a:sym typeface="Roboto"/>
              </a:rPr>
              <a:t> and </a:t>
            </a:r>
            <a:r>
              <a:rPr lang="en-US" sz="1400" b="1" i="0" u="none" strike="noStrike" cap="none">
                <a:solidFill>
                  <a:schemeClr val="lt1"/>
                </a:solidFill>
                <a:latin typeface="Roboto"/>
                <a:ea typeface="Roboto"/>
                <a:cs typeface="Roboto"/>
                <a:sym typeface="Roboto"/>
              </a:rPr>
              <a:t>low-carbon thermal resources:</a:t>
            </a:r>
            <a:endParaRPr sz="1400" b="0" i="0" u="none" strike="noStrike" cap="none">
              <a:solidFill>
                <a:schemeClr val="lt1"/>
              </a:solidFill>
              <a:latin typeface="Roboto"/>
              <a:ea typeface="Roboto"/>
              <a:cs typeface="Roboto"/>
              <a:sym typeface="Roboto"/>
            </a:endParaRPr>
          </a:p>
          <a:p>
            <a:pPr marL="571500" marR="0" lvl="2" indent="-273050" algn="l" rtl="0">
              <a:lnSpc>
                <a:spcPct val="100000"/>
              </a:lnSpc>
              <a:spcBef>
                <a:spcPts val="900"/>
              </a:spcBef>
              <a:spcAft>
                <a:spcPts val="0"/>
              </a:spcAft>
              <a:buClr>
                <a:schemeClr val="dk2"/>
              </a:buClr>
              <a:buSzPts val="1100"/>
              <a:buFont typeface="Arial"/>
              <a:buNone/>
            </a:pPr>
            <a:endParaRPr sz="1100" b="0" i="0" u="none" strike="noStrike" cap="none">
              <a:solidFill>
                <a:schemeClr val="lt1"/>
              </a:solidFill>
              <a:latin typeface="Roboto"/>
              <a:ea typeface="Roboto"/>
              <a:cs typeface="Roboto"/>
              <a:sym typeface="Roboto"/>
            </a:endParaRPr>
          </a:p>
          <a:p>
            <a:pPr marL="571500" marR="0" lvl="2" indent="-276225" algn="l" rtl="0">
              <a:lnSpc>
                <a:spcPct val="100000"/>
              </a:lnSpc>
              <a:spcBef>
                <a:spcPts val="600"/>
              </a:spcBef>
              <a:spcAft>
                <a:spcPts val="0"/>
              </a:spcAft>
              <a:buClr>
                <a:schemeClr val="dk2"/>
              </a:buClr>
              <a:buSzPts val="1050"/>
              <a:buFont typeface="Arial"/>
              <a:buNone/>
            </a:pPr>
            <a:endParaRPr sz="1050" b="0" i="0" u="none" strike="noStrike" cap="none">
              <a:solidFill>
                <a:schemeClr val="lt1"/>
              </a:solidFill>
              <a:latin typeface="Roboto"/>
              <a:ea typeface="Roboto"/>
              <a:cs typeface="Roboto"/>
              <a:sym typeface="Roboto"/>
            </a:endParaRPr>
          </a:p>
          <a:p>
            <a:pPr marL="342900" marR="0" lvl="0" indent="-266700" algn="l" rtl="0">
              <a:lnSpc>
                <a:spcPct val="100000"/>
              </a:lnSpc>
              <a:spcBef>
                <a:spcPts val="600"/>
              </a:spcBef>
              <a:spcAft>
                <a:spcPts val="0"/>
              </a:spcAft>
              <a:buClr>
                <a:schemeClr val="accent3"/>
              </a:buClr>
              <a:buSzPts val="1200"/>
              <a:buFont typeface="Arial"/>
              <a:buNone/>
            </a:pPr>
            <a:endParaRPr sz="1200" b="0">
              <a:solidFill>
                <a:schemeClr val="lt1"/>
              </a:solidFill>
              <a:latin typeface="Roboto"/>
              <a:ea typeface="Roboto"/>
              <a:cs typeface="Roboto"/>
              <a:sym typeface="Roboto"/>
            </a:endParaRPr>
          </a:p>
          <a:p>
            <a:pPr marL="342900" marR="0" lvl="0" indent="-266700" algn="l" rtl="0">
              <a:lnSpc>
                <a:spcPct val="100000"/>
              </a:lnSpc>
              <a:spcBef>
                <a:spcPts val="600"/>
              </a:spcBef>
              <a:spcAft>
                <a:spcPts val="0"/>
              </a:spcAft>
              <a:buClr>
                <a:schemeClr val="accent3"/>
              </a:buClr>
              <a:buSzPts val="1200"/>
              <a:buFont typeface="Arial"/>
              <a:buNone/>
            </a:pPr>
            <a:endParaRPr sz="1200" b="0">
              <a:solidFill>
                <a:schemeClr val="lt1"/>
              </a:solidFill>
              <a:latin typeface="Roboto"/>
              <a:ea typeface="Roboto"/>
              <a:cs typeface="Roboto"/>
              <a:sym typeface="Roboto"/>
            </a:endParaRPr>
          </a:p>
          <a:p>
            <a:pPr marL="342900" marR="0" lvl="0" indent="-273050" algn="l" rtl="0">
              <a:lnSpc>
                <a:spcPct val="100000"/>
              </a:lnSpc>
              <a:spcBef>
                <a:spcPts val="600"/>
              </a:spcBef>
              <a:spcAft>
                <a:spcPts val="0"/>
              </a:spcAft>
              <a:buClr>
                <a:schemeClr val="accent3"/>
              </a:buClr>
              <a:buSzPts val="1100"/>
              <a:buFont typeface="Arial"/>
              <a:buNone/>
            </a:pPr>
            <a:endParaRPr sz="1100" b="0">
              <a:solidFill>
                <a:schemeClr val="lt1"/>
              </a:solidFill>
              <a:latin typeface="Arial"/>
              <a:ea typeface="Arial"/>
              <a:cs typeface="Arial"/>
              <a:sym typeface="Arial"/>
            </a:endParaRPr>
          </a:p>
          <a:p>
            <a:pPr marL="0" marR="0" lvl="0" indent="0" algn="l" rtl="0">
              <a:lnSpc>
                <a:spcPct val="90000"/>
              </a:lnSpc>
              <a:spcBef>
                <a:spcPts val="1800"/>
              </a:spcBef>
              <a:spcAft>
                <a:spcPts val="0"/>
              </a:spcAft>
              <a:buClr>
                <a:schemeClr val="accent3"/>
              </a:buClr>
              <a:buSzPts val="1600"/>
              <a:buFont typeface="Arial"/>
              <a:buNone/>
            </a:pPr>
            <a:endParaRPr sz="1600" b="1">
              <a:solidFill>
                <a:schemeClr val="lt1"/>
              </a:solidFill>
              <a:latin typeface="Arial"/>
              <a:ea typeface="Arial"/>
              <a:cs typeface="Arial"/>
              <a:sym typeface="Arial"/>
            </a:endParaRPr>
          </a:p>
          <a:p>
            <a:pPr marL="0" marR="0" lvl="0" indent="0" algn="l" rtl="0">
              <a:lnSpc>
                <a:spcPct val="90000"/>
              </a:lnSpc>
              <a:spcBef>
                <a:spcPts val="1800"/>
              </a:spcBef>
              <a:spcAft>
                <a:spcPts val="0"/>
              </a:spcAft>
              <a:buClr>
                <a:schemeClr val="accent3"/>
              </a:buClr>
              <a:buSzPts val="1400"/>
              <a:buFont typeface="Arial"/>
              <a:buNone/>
            </a:pPr>
            <a:endParaRPr sz="1400" b="1">
              <a:solidFill>
                <a:schemeClr val="lt1"/>
              </a:solidFill>
              <a:latin typeface="Arial"/>
              <a:ea typeface="Arial"/>
              <a:cs typeface="Arial"/>
              <a:sym typeface="Arial"/>
            </a:endParaRPr>
          </a:p>
          <a:p>
            <a:pPr marL="0" marR="0" lvl="0" indent="0" algn="l" rtl="0">
              <a:lnSpc>
                <a:spcPct val="90000"/>
              </a:lnSpc>
              <a:spcBef>
                <a:spcPts val="1800"/>
              </a:spcBef>
              <a:spcAft>
                <a:spcPts val="0"/>
              </a:spcAft>
              <a:buClr>
                <a:schemeClr val="accent3"/>
              </a:buClr>
              <a:buSzPts val="1400"/>
              <a:buFont typeface="Arial"/>
              <a:buNone/>
            </a:pPr>
            <a:endParaRPr sz="1400" b="1">
              <a:solidFill>
                <a:schemeClr val="lt1"/>
              </a:solidFill>
              <a:latin typeface="Arial"/>
              <a:ea typeface="Arial"/>
              <a:cs typeface="Arial"/>
              <a:sym typeface="Arial"/>
            </a:endParaRPr>
          </a:p>
        </p:txBody>
      </p:sp>
      <p:pic>
        <p:nvPicPr>
          <p:cNvPr id="386" name="Google Shape;386;p20"/>
          <p:cNvPicPr preferRelativeResize="0"/>
          <p:nvPr/>
        </p:nvPicPr>
        <p:blipFill rotWithShape="1">
          <a:blip r:embed="rId9">
            <a:alphaModFix/>
          </a:blip>
          <a:srcRect/>
          <a:stretch/>
        </p:blipFill>
        <p:spPr>
          <a:xfrm>
            <a:off x="4985156" y="2724124"/>
            <a:ext cx="7226722" cy="4137299"/>
          </a:xfrm>
          <a:prstGeom prst="rect">
            <a:avLst/>
          </a:prstGeom>
          <a:noFill/>
          <a:ln>
            <a:noFill/>
          </a:ln>
        </p:spPr>
      </p:pic>
      <p:grpSp>
        <p:nvGrpSpPr>
          <p:cNvPr id="387" name="Google Shape;387;p20"/>
          <p:cNvGrpSpPr/>
          <p:nvPr/>
        </p:nvGrpSpPr>
        <p:grpSpPr>
          <a:xfrm>
            <a:off x="5285833" y="129162"/>
            <a:ext cx="6707802" cy="2291197"/>
            <a:chOff x="5103852" y="4432485"/>
            <a:chExt cx="6707802" cy="2291197"/>
          </a:xfrm>
        </p:grpSpPr>
        <p:pic>
          <p:nvPicPr>
            <p:cNvPr id="388" name="Google Shape;388;p20"/>
            <p:cNvPicPr preferRelativeResize="0"/>
            <p:nvPr/>
          </p:nvPicPr>
          <p:blipFill rotWithShape="1">
            <a:blip r:embed="rId10">
              <a:alphaModFix/>
            </a:blip>
            <a:srcRect/>
            <a:stretch/>
          </p:blipFill>
          <p:spPr>
            <a:xfrm>
              <a:off x="9746384" y="4905898"/>
              <a:ext cx="2065270" cy="885093"/>
            </a:xfrm>
            <a:prstGeom prst="rect">
              <a:avLst/>
            </a:prstGeom>
            <a:noFill/>
            <a:ln>
              <a:noFill/>
            </a:ln>
          </p:spPr>
        </p:pic>
        <p:pic>
          <p:nvPicPr>
            <p:cNvPr id="389" name="Google Shape;389;p20"/>
            <p:cNvPicPr preferRelativeResize="0"/>
            <p:nvPr/>
          </p:nvPicPr>
          <p:blipFill rotWithShape="1">
            <a:blip r:embed="rId11">
              <a:alphaModFix/>
            </a:blip>
            <a:srcRect/>
            <a:stretch/>
          </p:blipFill>
          <p:spPr>
            <a:xfrm>
              <a:off x="7832806" y="4905898"/>
              <a:ext cx="1559193" cy="726364"/>
            </a:xfrm>
            <a:prstGeom prst="rect">
              <a:avLst/>
            </a:prstGeom>
            <a:noFill/>
            <a:ln>
              <a:noFill/>
            </a:ln>
          </p:spPr>
        </p:pic>
        <p:sp>
          <p:nvSpPr>
            <p:cNvPr id="390" name="Google Shape;390;p20"/>
            <p:cNvSpPr txBox="1"/>
            <p:nvPr/>
          </p:nvSpPr>
          <p:spPr>
            <a:xfrm>
              <a:off x="9746384" y="4433995"/>
              <a:ext cx="1902691" cy="307777"/>
            </a:xfrm>
            <a:prstGeom prst="rect">
              <a:avLst/>
            </a:prstGeom>
            <a:noFill/>
            <a:ln>
              <a:noFill/>
            </a:ln>
          </p:spPr>
          <p:txBody>
            <a:bodyPr spcFirstLastPara="1" wrap="square" lIns="91425" tIns="45700" rIns="91425" bIns="45700" anchor="t" anchorCtr="0">
              <a:spAutoFit/>
            </a:bodyPr>
            <a:lstStyle/>
            <a:p>
              <a:pPr marL="228600" marR="0" lvl="2" indent="0" algn="ctr" rtl="0">
                <a:spcBef>
                  <a:spcPts val="0"/>
                </a:spcBef>
                <a:spcAft>
                  <a:spcPts val="0"/>
                </a:spcAft>
                <a:buNone/>
              </a:pPr>
              <a:r>
                <a:rPr lang="en-US" sz="1400" b="1" i="0" u="none" strike="noStrike" cap="none">
                  <a:solidFill>
                    <a:schemeClr val="dk1"/>
                  </a:solidFill>
                  <a:latin typeface="Arial"/>
                  <a:ea typeface="Arial"/>
                  <a:cs typeface="Arial"/>
                  <a:sym typeface="Arial"/>
                </a:rPr>
                <a:t>Networked </a:t>
              </a:r>
              <a:endParaRPr/>
            </a:p>
          </p:txBody>
        </p:sp>
        <p:sp>
          <p:nvSpPr>
            <p:cNvPr id="391" name="Google Shape;391;p20"/>
            <p:cNvSpPr txBox="1"/>
            <p:nvPr/>
          </p:nvSpPr>
          <p:spPr>
            <a:xfrm>
              <a:off x="7194447" y="4436360"/>
              <a:ext cx="2712086" cy="307777"/>
            </a:xfrm>
            <a:prstGeom prst="rect">
              <a:avLst/>
            </a:prstGeom>
            <a:noFill/>
            <a:ln>
              <a:noFill/>
            </a:ln>
          </p:spPr>
          <p:txBody>
            <a:bodyPr spcFirstLastPara="1" wrap="square" lIns="91425" tIns="45700" rIns="91425" bIns="45700" anchor="t" anchorCtr="0">
              <a:spAutoFit/>
            </a:bodyPr>
            <a:lstStyle/>
            <a:p>
              <a:pPr marL="228600" marR="0" lvl="2" indent="0" algn="ctr" rtl="0">
                <a:spcBef>
                  <a:spcPts val="0"/>
                </a:spcBef>
                <a:spcAft>
                  <a:spcPts val="0"/>
                </a:spcAft>
                <a:buNone/>
              </a:pPr>
              <a:r>
                <a:rPr lang="en-US" sz="1400" b="1" i="0" u="none" strike="noStrike" cap="none">
                  <a:solidFill>
                    <a:schemeClr val="dk1"/>
                  </a:solidFill>
                  <a:latin typeface="Arial"/>
                  <a:ea typeface="Arial"/>
                  <a:cs typeface="Arial"/>
                  <a:sym typeface="Arial"/>
                </a:rPr>
                <a:t>Standalone</a:t>
              </a:r>
              <a:endParaRPr/>
            </a:p>
          </p:txBody>
        </p:sp>
        <p:pic>
          <p:nvPicPr>
            <p:cNvPr id="392" name="Google Shape;392;p20"/>
            <p:cNvPicPr preferRelativeResize="0"/>
            <p:nvPr/>
          </p:nvPicPr>
          <p:blipFill rotWithShape="1">
            <a:blip r:embed="rId11">
              <a:alphaModFix/>
            </a:blip>
            <a:srcRect l="66973"/>
            <a:stretch/>
          </p:blipFill>
          <p:spPr>
            <a:xfrm>
              <a:off x="8335875" y="5997318"/>
              <a:ext cx="514953" cy="726364"/>
            </a:xfrm>
            <a:prstGeom prst="rect">
              <a:avLst/>
            </a:prstGeom>
            <a:noFill/>
            <a:ln>
              <a:noFill/>
            </a:ln>
          </p:spPr>
        </p:pic>
        <p:sp>
          <p:nvSpPr>
            <p:cNvPr id="393" name="Google Shape;393;p20"/>
            <p:cNvSpPr txBox="1"/>
            <p:nvPr/>
          </p:nvSpPr>
          <p:spPr>
            <a:xfrm>
              <a:off x="5103852" y="4432485"/>
              <a:ext cx="2374569" cy="307777"/>
            </a:xfrm>
            <a:prstGeom prst="rect">
              <a:avLst/>
            </a:prstGeom>
            <a:noFill/>
            <a:ln>
              <a:noFill/>
            </a:ln>
          </p:spPr>
          <p:txBody>
            <a:bodyPr spcFirstLastPara="1" wrap="square" lIns="91425" tIns="45700" rIns="91425" bIns="45700" anchor="t" anchorCtr="0">
              <a:spAutoFit/>
            </a:bodyPr>
            <a:lstStyle/>
            <a:p>
              <a:pPr marL="228600" marR="0" lvl="2" indent="0" algn="ctr" rtl="0">
                <a:spcBef>
                  <a:spcPts val="0"/>
                </a:spcBef>
                <a:spcAft>
                  <a:spcPts val="0"/>
                </a:spcAft>
                <a:buNone/>
              </a:pPr>
              <a:r>
                <a:rPr lang="en-US" sz="1400" b="1" i="0" u="none" strike="noStrike" cap="none">
                  <a:solidFill>
                    <a:schemeClr val="dk1"/>
                  </a:solidFill>
                  <a:latin typeface="Arial"/>
                  <a:ea typeface="Arial"/>
                  <a:cs typeface="Arial"/>
                  <a:sym typeface="Arial"/>
                </a:rPr>
                <a:t>Min. Conditioned Space</a:t>
              </a:r>
              <a:endParaRPr/>
            </a:p>
          </p:txBody>
        </p:sp>
        <p:sp>
          <p:nvSpPr>
            <p:cNvPr id="394" name="Google Shape;394;p20"/>
            <p:cNvSpPr txBox="1"/>
            <p:nvPr/>
          </p:nvSpPr>
          <p:spPr>
            <a:xfrm>
              <a:off x="5205307" y="5123171"/>
              <a:ext cx="1902691" cy="338554"/>
            </a:xfrm>
            <a:prstGeom prst="rect">
              <a:avLst/>
            </a:prstGeom>
            <a:noFill/>
            <a:ln>
              <a:noFill/>
            </a:ln>
          </p:spPr>
          <p:txBody>
            <a:bodyPr spcFirstLastPara="1" wrap="square" lIns="91425" tIns="45700" rIns="91425" bIns="45700" anchor="t" anchorCtr="0">
              <a:spAutoFit/>
            </a:bodyPr>
            <a:lstStyle/>
            <a:p>
              <a:pPr marL="228600" marR="0" lvl="2" indent="0" algn="ctr" rtl="0">
                <a:spcBef>
                  <a:spcPts val="0"/>
                </a:spcBef>
                <a:spcAft>
                  <a:spcPts val="0"/>
                </a:spcAft>
                <a:buNone/>
              </a:pPr>
              <a:r>
                <a:rPr lang="en-US" sz="1600" b="1" i="0" u="none" strike="noStrike" cap="none">
                  <a:solidFill>
                    <a:schemeClr val="dk1"/>
                  </a:solidFill>
                  <a:latin typeface="Arial"/>
                  <a:ea typeface="Arial"/>
                  <a:cs typeface="Arial"/>
                  <a:sym typeface="Arial"/>
                </a:rPr>
                <a:t>250,000 SF</a:t>
              </a:r>
              <a:endParaRPr/>
            </a:p>
          </p:txBody>
        </p:sp>
        <p:sp>
          <p:nvSpPr>
            <p:cNvPr id="395" name="Google Shape;395;p20"/>
            <p:cNvSpPr txBox="1"/>
            <p:nvPr/>
          </p:nvSpPr>
          <p:spPr>
            <a:xfrm>
              <a:off x="5205307" y="6197709"/>
              <a:ext cx="1902691" cy="338554"/>
            </a:xfrm>
            <a:prstGeom prst="rect">
              <a:avLst/>
            </a:prstGeom>
            <a:noFill/>
            <a:ln>
              <a:noFill/>
            </a:ln>
          </p:spPr>
          <p:txBody>
            <a:bodyPr spcFirstLastPara="1" wrap="square" lIns="91425" tIns="45700" rIns="91425" bIns="45700" anchor="t" anchorCtr="0">
              <a:spAutoFit/>
            </a:bodyPr>
            <a:lstStyle/>
            <a:p>
              <a:pPr marL="228600" marR="0" lvl="2" indent="0" algn="ctr" rtl="0">
                <a:spcBef>
                  <a:spcPts val="0"/>
                </a:spcBef>
                <a:spcAft>
                  <a:spcPts val="0"/>
                </a:spcAft>
                <a:buNone/>
              </a:pPr>
              <a:r>
                <a:rPr lang="en-US" sz="1600" b="1" i="0" u="none" strike="noStrike" cap="none">
                  <a:solidFill>
                    <a:schemeClr val="dk1"/>
                  </a:solidFill>
                  <a:latin typeface="Arial"/>
                  <a:ea typeface="Arial"/>
                  <a:cs typeface="Arial"/>
                  <a:sym typeface="Arial"/>
                </a:rPr>
                <a:t>100,000 SF</a:t>
              </a:r>
              <a:endParaRPr/>
            </a:p>
          </p:txBody>
        </p:sp>
        <p:cxnSp>
          <p:nvCxnSpPr>
            <p:cNvPr id="396" name="Google Shape;396;p20"/>
            <p:cNvCxnSpPr/>
            <p:nvPr/>
          </p:nvCxnSpPr>
          <p:spPr>
            <a:xfrm>
              <a:off x="5476875" y="4848225"/>
              <a:ext cx="6172200" cy="0"/>
            </a:xfrm>
            <a:prstGeom prst="straightConnector1">
              <a:avLst/>
            </a:prstGeom>
            <a:noFill/>
            <a:ln w="12700" cap="flat" cmpd="sng">
              <a:solidFill>
                <a:schemeClr val="accent1"/>
              </a:solidFill>
              <a:prstDash val="solid"/>
              <a:miter lim="800000"/>
              <a:headEnd type="none" w="sm" len="sm"/>
              <a:tailEnd type="none" w="sm" len="sm"/>
            </a:ln>
          </p:spPr>
        </p:cxnSp>
        <p:cxnSp>
          <p:nvCxnSpPr>
            <p:cNvPr id="397" name="Google Shape;397;p20"/>
            <p:cNvCxnSpPr/>
            <p:nvPr/>
          </p:nvCxnSpPr>
          <p:spPr>
            <a:xfrm>
              <a:off x="5476875" y="5887316"/>
              <a:ext cx="6172200" cy="0"/>
            </a:xfrm>
            <a:prstGeom prst="straightConnector1">
              <a:avLst/>
            </a:prstGeom>
            <a:noFill/>
            <a:ln w="12700" cap="flat" cmpd="sng">
              <a:solidFill>
                <a:schemeClr val="accent1"/>
              </a:solidFill>
              <a:prstDash val="solid"/>
              <a:miter lim="800000"/>
              <a:headEnd type="none" w="sm" len="sm"/>
              <a:tailEnd type="none" w="sm" len="sm"/>
            </a:ln>
          </p:spPr>
        </p:cxnSp>
      </p:grpSp>
      <p:sp>
        <p:nvSpPr>
          <p:cNvPr id="398" name="Google Shape;398;p20"/>
          <p:cNvSpPr txBox="1"/>
          <p:nvPr/>
        </p:nvSpPr>
        <p:spPr>
          <a:xfrm>
            <a:off x="394404" y="5887622"/>
            <a:ext cx="41864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aseline="30000">
                <a:solidFill>
                  <a:schemeClr val="lt1"/>
                </a:solidFill>
                <a:latin typeface="Arial"/>
                <a:ea typeface="Arial"/>
                <a:cs typeface="Arial"/>
                <a:sym typeface="Arial"/>
              </a:rPr>
              <a:t>*</a:t>
            </a:r>
            <a:r>
              <a:rPr lang="en-US" sz="1600">
                <a:solidFill>
                  <a:schemeClr val="lt1"/>
                </a:solidFill>
                <a:latin typeface="Roboto"/>
                <a:ea typeface="Roboto"/>
                <a:cs typeface="Roboto"/>
                <a:sym typeface="Roboto"/>
              </a:rPr>
              <a:t>Based on eligibility for NYSERDA’s PON 5614 Large-Scale Thermal program</a:t>
            </a:r>
            <a:endParaRPr/>
          </a:p>
        </p:txBody>
      </p:sp>
      <p:pic>
        <p:nvPicPr>
          <p:cNvPr id="399" name="Google Shape;399;p20"/>
          <p:cNvPicPr preferRelativeResize="0"/>
          <p:nvPr/>
        </p:nvPicPr>
        <p:blipFill>
          <a:blip r:embed="rId12">
            <a:alphaModFix/>
          </a:blip>
          <a:stretch>
            <a:fill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1"/>
          <p:cNvSpPr/>
          <p:nvPr/>
        </p:nvSpPr>
        <p:spPr>
          <a:xfrm>
            <a:off x="6250416" y="2514600"/>
            <a:ext cx="5353050" cy="200025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21"/>
          <p:cNvSpPr/>
          <p:nvPr/>
        </p:nvSpPr>
        <p:spPr>
          <a:xfrm>
            <a:off x="742950" y="2514600"/>
            <a:ext cx="5353050" cy="200025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757575"/>
                </a:solidFill>
                <a:latin typeface="Arial"/>
                <a:ea typeface="Arial"/>
                <a:cs typeface="Arial"/>
                <a:sym typeface="Arial"/>
              </a:rPr>
              <a:t>19</a:t>
            </a:fld>
            <a:endParaRPr sz="1200">
              <a:solidFill>
                <a:srgbClr val="757575"/>
              </a:solidFill>
              <a:latin typeface="Arial"/>
              <a:ea typeface="Arial"/>
              <a:cs typeface="Arial"/>
              <a:sym typeface="Arial"/>
            </a:endParaRPr>
          </a:p>
        </p:txBody>
      </p:sp>
      <p:sp>
        <p:nvSpPr>
          <p:cNvPr id="407" name="Google Shape;407;p21"/>
          <p:cNvSpPr txBox="1">
            <a:spLocks noGrp="1"/>
          </p:cNvSpPr>
          <p:nvPr>
            <p:ph type="title" idx="4294967295"/>
          </p:nvPr>
        </p:nvSpPr>
        <p:spPr>
          <a:xfrm>
            <a:off x="0" y="550863"/>
            <a:ext cx="10515600" cy="13255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250"/>
              <a:buFont typeface="Roboto"/>
              <a:buNone/>
            </a:pPr>
            <a:r>
              <a:rPr lang="en-US" sz="4250" b="1">
                <a:latin typeface="Roboto"/>
                <a:ea typeface="Roboto"/>
                <a:cs typeface="Roboto"/>
                <a:sym typeface="Roboto"/>
              </a:rPr>
              <a:t>Thermal Energy Network Types</a:t>
            </a:r>
            <a:br>
              <a:rPr lang="en-US" sz="4250">
                <a:latin typeface="Roboto"/>
                <a:ea typeface="Roboto"/>
                <a:cs typeface="Roboto"/>
                <a:sym typeface="Roboto"/>
              </a:rPr>
            </a:br>
            <a:r>
              <a:rPr lang="en-US" sz="3300" i="1">
                <a:latin typeface="Roboto"/>
                <a:ea typeface="Roboto"/>
                <a:cs typeface="Roboto"/>
                <a:sym typeface="Roboto"/>
              </a:rPr>
              <a:t>(Networked Geothermal)</a:t>
            </a:r>
            <a:endParaRPr sz="3300" b="1" i="1">
              <a:latin typeface="Roboto"/>
              <a:ea typeface="Roboto"/>
              <a:cs typeface="Roboto"/>
              <a:sym typeface="Roboto"/>
            </a:endParaRPr>
          </a:p>
        </p:txBody>
      </p:sp>
      <p:sp>
        <p:nvSpPr>
          <p:cNvPr id="408" name="Google Shape;408;p21"/>
          <p:cNvSpPr txBox="1"/>
          <p:nvPr/>
        </p:nvSpPr>
        <p:spPr>
          <a:xfrm>
            <a:off x="742950" y="4676775"/>
            <a:ext cx="5353049" cy="1533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D72"/>
              </a:buClr>
              <a:buSzPts val="1800"/>
              <a:buFont typeface="Arial"/>
              <a:buNone/>
            </a:pPr>
            <a:r>
              <a:rPr lang="en-US" sz="1800" b="1">
                <a:solidFill>
                  <a:srgbClr val="002D72"/>
                </a:solidFill>
                <a:latin typeface="Arial"/>
                <a:ea typeface="Arial"/>
                <a:cs typeface="Arial"/>
                <a:sym typeface="Arial"/>
              </a:rPr>
              <a:t>Centralized</a:t>
            </a:r>
            <a:endParaRPr/>
          </a:p>
          <a:p>
            <a:pPr marL="571500" marR="0" lvl="2" indent="-342900" algn="l" rtl="0">
              <a:lnSpc>
                <a:spcPct val="100000"/>
              </a:lnSpc>
              <a:spcBef>
                <a:spcPts val="300"/>
              </a:spcBef>
              <a:spcAft>
                <a:spcPts val="0"/>
              </a:spcAft>
              <a:buClr>
                <a:schemeClr val="dk2"/>
              </a:buClr>
              <a:buSzPts val="1600"/>
              <a:buFont typeface="Arial"/>
              <a:buChar char="•"/>
            </a:pPr>
            <a:r>
              <a:rPr lang="en-US" sz="1600" b="0" i="0" u="none" strike="noStrike" cap="none">
                <a:solidFill>
                  <a:srgbClr val="63666A"/>
                </a:solidFill>
                <a:latin typeface="Arial"/>
                <a:ea typeface="Arial"/>
                <a:cs typeface="Arial"/>
                <a:sym typeface="Arial"/>
              </a:rPr>
              <a:t>Heat pump(s) at central plant produce hot/cold water</a:t>
            </a:r>
            <a:endParaRPr/>
          </a:p>
          <a:p>
            <a:pPr marL="571500" marR="0" lvl="2" indent="-342900" algn="l" rtl="0">
              <a:lnSpc>
                <a:spcPct val="100000"/>
              </a:lnSpc>
              <a:spcBef>
                <a:spcPts val="300"/>
              </a:spcBef>
              <a:spcAft>
                <a:spcPts val="0"/>
              </a:spcAft>
              <a:buClr>
                <a:schemeClr val="dk2"/>
              </a:buClr>
              <a:buSzPts val="1600"/>
              <a:buFont typeface="Arial"/>
              <a:buChar char="•"/>
            </a:pPr>
            <a:r>
              <a:rPr lang="en-US" sz="1600" b="0" i="0" u="none" strike="noStrike" cap="none">
                <a:solidFill>
                  <a:srgbClr val="63666A"/>
                </a:solidFill>
                <a:latin typeface="Arial"/>
                <a:ea typeface="Arial"/>
                <a:cs typeface="Arial"/>
                <a:sym typeface="Arial"/>
              </a:rPr>
              <a:t>Hot/cold water distributed to each building to provide heating/cooling and domestic hot water</a:t>
            </a:r>
            <a:endParaRPr/>
          </a:p>
          <a:p>
            <a:pPr marL="228600" marR="0" lvl="2" indent="0" algn="l" rtl="0">
              <a:lnSpc>
                <a:spcPct val="90000"/>
              </a:lnSpc>
              <a:spcBef>
                <a:spcPts val="1800"/>
              </a:spcBef>
              <a:spcAft>
                <a:spcPts val="0"/>
              </a:spcAft>
              <a:buClr>
                <a:schemeClr val="dk2"/>
              </a:buClr>
              <a:buSzPts val="1800"/>
              <a:buFont typeface="Arial"/>
              <a:buNone/>
            </a:pPr>
            <a:endParaRPr sz="1800" b="0" i="0" u="none" strike="noStrike" cap="none">
              <a:solidFill>
                <a:srgbClr val="63666A"/>
              </a:solidFill>
              <a:latin typeface="Arial"/>
              <a:ea typeface="Arial"/>
              <a:cs typeface="Arial"/>
              <a:sym typeface="Arial"/>
            </a:endParaRPr>
          </a:p>
        </p:txBody>
      </p:sp>
      <p:sp>
        <p:nvSpPr>
          <p:cNvPr id="409" name="Google Shape;409;p21"/>
          <p:cNvSpPr txBox="1"/>
          <p:nvPr/>
        </p:nvSpPr>
        <p:spPr>
          <a:xfrm>
            <a:off x="6269385" y="4676775"/>
            <a:ext cx="5334081" cy="1533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D72"/>
              </a:buClr>
              <a:buSzPts val="1800"/>
              <a:buFont typeface="Arial"/>
              <a:buNone/>
            </a:pPr>
            <a:r>
              <a:rPr lang="en-US" sz="1800" b="1">
                <a:solidFill>
                  <a:srgbClr val="002D72"/>
                </a:solidFill>
                <a:latin typeface="Arial"/>
                <a:ea typeface="Arial"/>
                <a:cs typeface="Arial"/>
                <a:sym typeface="Arial"/>
              </a:rPr>
              <a:t>Distributed</a:t>
            </a:r>
            <a:endParaRPr/>
          </a:p>
          <a:p>
            <a:pPr marL="571500" marR="0" lvl="2" indent="-342900" algn="l" rtl="0">
              <a:lnSpc>
                <a:spcPct val="100000"/>
              </a:lnSpc>
              <a:spcBef>
                <a:spcPts val="300"/>
              </a:spcBef>
              <a:spcAft>
                <a:spcPts val="0"/>
              </a:spcAft>
              <a:buClr>
                <a:schemeClr val="dk2"/>
              </a:buClr>
              <a:buSzPts val="1600"/>
              <a:buFont typeface="Arial"/>
              <a:buChar char="•"/>
            </a:pPr>
            <a:r>
              <a:rPr lang="en-US" sz="1600" b="0" i="0" u="none" strike="noStrike" cap="none">
                <a:solidFill>
                  <a:srgbClr val="63666A"/>
                </a:solidFill>
                <a:latin typeface="Arial"/>
                <a:ea typeface="Arial"/>
                <a:cs typeface="Arial"/>
                <a:sym typeface="Arial"/>
              </a:rPr>
              <a:t>Low temp (“ambient”) water distributed to each building</a:t>
            </a:r>
            <a:endParaRPr/>
          </a:p>
          <a:p>
            <a:pPr marL="571500" marR="0" lvl="2" indent="-342900" algn="l" rtl="0">
              <a:lnSpc>
                <a:spcPct val="100000"/>
              </a:lnSpc>
              <a:spcBef>
                <a:spcPts val="300"/>
              </a:spcBef>
              <a:spcAft>
                <a:spcPts val="0"/>
              </a:spcAft>
              <a:buClr>
                <a:schemeClr val="dk2"/>
              </a:buClr>
              <a:buSzPts val="1600"/>
              <a:buFont typeface="Arial"/>
              <a:buChar char="•"/>
            </a:pPr>
            <a:r>
              <a:rPr lang="en-US" sz="1600" b="0" i="0" u="none" strike="noStrike" cap="none">
                <a:solidFill>
                  <a:srgbClr val="63666A"/>
                </a:solidFill>
                <a:latin typeface="Arial"/>
                <a:ea typeface="Arial"/>
                <a:cs typeface="Arial"/>
                <a:sym typeface="Arial"/>
              </a:rPr>
              <a:t>Heat pumps in each building provide heating/cooling and domestic hot water</a:t>
            </a:r>
            <a:endParaRPr/>
          </a:p>
          <a:p>
            <a:pPr marL="228600" marR="0" lvl="2" indent="0" algn="l" rtl="0">
              <a:lnSpc>
                <a:spcPct val="90000"/>
              </a:lnSpc>
              <a:spcBef>
                <a:spcPts val="1800"/>
              </a:spcBef>
              <a:spcAft>
                <a:spcPts val="0"/>
              </a:spcAft>
              <a:buClr>
                <a:schemeClr val="dk2"/>
              </a:buClr>
              <a:buSzPts val="1800"/>
              <a:buFont typeface="Arial"/>
              <a:buNone/>
            </a:pPr>
            <a:endParaRPr sz="1800" b="0" i="0" u="none" strike="noStrike" cap="none">
              <a:solidFill>
                <a:srgbClr val="63666A"/>
              </a:solidFill>
              <a:latin typeface="Arial"/>
              <a:ea typeface="Arial"/>
              <a:cs typeface="Arial"/>
              <a:sym typeface="Arial"/>
            </a:endParaRPr>
          </a:p>
        </p:txBody>
      </p:sp>
      <p:pic>
        <p:nvPicPr>
          <p:cNvPr id="410" name="Google Shape;410;p21"/>
          <p:cNvPicPr preferRelativeResize="0"/>
          <p:nvPr/>
        </p:nvPicPr>
        <p:blipFill rotWithShape="1">
          <a:blip r:embed="rId3">
            <a:alphaModFix/>
          </a:blip>
          <a:srcRect/>
          <a:stretch/>
        </p:blipFill>
        <p:spPr>
          <a:xfrm>
            <a:off x="947007" y="2664773"/>
            <a:ext cx="4925880" cy="1590465"/>
          </a:xfrm>
          <a:prstGeom prst="rect">
            <a:avLst/>
          </a:prstGeom>
          <a:noFill/>
          <a:ln>
            <a:noFill/>
          </a:ln>
        </p:spPr>
      </p:pic>
      <p:grpSp>
        <p:nvGrpSpPr>
          <p:cNvPr id="411" name="Google Shape;411;p21"/>
          <p:cNvGrpSpPr/>
          <p:nvPr/>
        </p:nvGrpSpPr>
        <p:grpSpPr>
          <a:xfrm>
            <a:off x="6726503" y="2584505"/>
            <a:ext cx="4606151" cy="1860439"/>
            <a:chOff x="5285316" y="1832166"/>
            <a:chExt cx="4606151" cy="1860439"/>
          </a:xfrm>
        </p:grpSpPr>
        <p:pic>
          <p:nvPicPr>
            <p:cNvPr id="412" name="Google Shape;412;p21"/>
            <p:cNvPicPr preferRelativeResize="0"/>
            <p:nvPr/>
          </p:nvPicPr>
          <p:blipFill rotWithShape="1">
            <a:blip r:embed="rId4">
              <a:alphaModFix/>
            </a:blip>
            <a:srcRect/>
            <a:stretch/>
          </p:blipFill>
          <p:spPr>
            <a:xfrm>
              <a:off x="5883431" y="1832166"/>
              <a:ext cx="4008036" cy="1447114"/>
            </a:xfrm>
            <a:prstGeom prst="rect">
              <a:avLst/>
            </a:prstGeom>
            <a:noFill/>
            <a:ln>
              <a:noFill/>
            </a:ln>
          </p:spPr>
        </p:pic>
        <p:pic>
          <p:nvPicPr>
            <p:cNvPr id="413" name="Google Shape;413;p21"/>
            <p:cNvPicPr preferRelativeResize="0"/>
            <p:nvPr/>
          </p:nvPicPr>
          <p:blipFill rotWithShape="1">
            <a:blip r:embed="rId5">
              <a:alphaModFix/>
            </a:blip>
            <a:srcRect/>
            <a:stretch/>
          </p:blipFill>
          <p:spPr>
            <a:xfrm>
              <a:off x="5285316" y="3050657"/>
              <a:ext cx="609506" cy="641948"/>
            </a:xfrm>
            <a:prstGeom prst="rect">
              <a:avLst/>
            </a:prstGeom>
            <a:noFill/>
            <a:ln>
              <a:noFill/>
            </a:ln>
          </p:spPr>
        </p:pic>
      </p:grpSp>
      <p:pic>
        <p:nvPicPr>
          <p:cNvPr id="414" name="Google Shape;414;p21"/>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2"/>
          <p:cNvGrpSpPr/>
          <p:nvPr/>
        </p:nvGrpSpPr>
        <p:grpSpPr>
          <a:xfrm>
            <a:off x="-149202" y="-211232"/>
            <a:ext cx="12882178" cy="7069232"/>
            <a:chOff x="-149202" y="-211232"/>
            <a:chExt cx="12882178" cy="7069232"/>
          </a:xfrm>
        </p:grpSpPr>
        <p:pic>
          <p:nvPicPr>
            <p:cNvPr id="202" name="Google Shape;202;p2"/>
            <p:cNvPicPr preferRelativeResize="0"/>
            <p:nvPr/>
          </p:nvPicPr>
          <p:blipFill rotWithShape="1">
            <a:blip r:embed="rId3">
              <a:alphaModFix/>
            </a:blip>
            <a:srcRect/>
            <a:stretch/>
          </p:blipFill>
          <p:spPr>
            <a:xfrm>
              <a:off x="-149202" y="-211232"/>
              <a:ext cx="12882178" cy="7069232"/>
            </a:xfrm>
            <a:prstGeom prst="rect">
              <a:avLst/>
            </a:prstGeom>
            <a:noFill/>
            <a:ln>
              <a:noFill/>
            </a:ln>
          </p:spPr>
        </p:pic>
        <p:pic>
          <p:nvPicPr>
            <p:cNvPr id="203" name="Google Shape;203;p2"/>
            <p:cNvPicPr preferRelativeResize="0"/>
            <p:nvPr/>
          </p:nvPicPr>
          <p:blipFill rotWithShape="1">
            <a:blip r:embed="rId4">
              <a:alphaModFix/>
            </a:blip>
            <a:srcRect/>
            <a:stretch/>
          </p:blipFill>
          <p:spPr>
            <a:xfrm>
              <a:off x="172958" y="4746666"/>
              <a:ext cx="3572256" cy="1889760"/>
            </a:xfrm>
            <a:prstGeom prst="rect">
              <a:avLst/>
            </a:prstGeom>
            <a:noFill/>
            <a:ln>
              <a:noFill/>
            </a:ln>
          </p:spPr>
        </p:pic>
        <p:sp>
          <p:nvSpPr>
            <p:cNvPr id="204" name="Google Shape;204;p2"/>
            <p:cNvSpPr txBox="1"/>
            <p:nvPr/>
          </p:nvSpPr>
          <p:spPr>
            <a:xfrm>
              <a:off x="4131750" y="5331925"/>
              <a:ext cx="8470200" cy="1215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chemeClr val="lt1"/>
                  </a:solidFill>
                  <a:latin typeface="Arial Rounded"/>
                  <a:ea typeface="Arial Rounded"/>
                  <a:cs typeface="Arial Rounded"/>
                  <a:sym typeface="Arial Rounded"/>
                </a:rPr>
                <a:t>Rhea Jezer, Ph.D</a:t>
              </a:r>
              <a:endParaRPr sz="3600" b="1" i="0" u="none" strike="noStrike" cap="none">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r>
                <a:rPr lang="en-US" sz="3200" b="1" i="0" u="none" strike="noStrike" cap="none">
                  <a:solidFill>
                    <a:schemeClr val="lt1"/>
                  </a:solidFill>
                  <a:latin typeface="Arial Rounded"/>
                  <a:ea typeface="Arial Rounded"/>
                  <a:cs typeface="Arial Rounded"/>
                  <a:sym typeface="Arial Rounded"/>
                </a:rPr>
                <a:t>President                 </a:t>
              </a:r>
              <a:endParaRPr/>
            </a:p>
            <a:p>
              <a:pPr marL="0" marR="0" lvl="0" indent="0" algn="ctr" rtl="0">
                <a:spcBef>
                  <a:spcPts val="0"/>
                </a:spcBef>
                <a:spcAft>
                  <a:spcPts val="0"/>
                </a:spcAft>
                <a:buNone/>
              </a:pPr>
              <a:endParaRPr sz="3200" b="1" i="0" u="none" strike="noStrike" cap="none">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endParaRPr sz="3200" b="1" i="0" u="none" strike="noStrike" cap="none">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endParaRPr sz="3200" b="1" i="0" u="none" strike="noStrike" cap="none">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endParaRPr sz="3200" b="1" i="0" u="none" strike="noStrike" cap="none">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r>
                <a:rPr lang="en-US" sz="3200" b="1" i="0" u="none" strike="noStrike" cap="none">
                  <a:solidFill>
                    <a:schemeClr val="lt1"/>
                  </a:solidFill>
                  <a:latin typeface="Arial Rounded"/>
                  <a:ea typeface="Arial Rounded"/>
                  <a:cs typeface="Arial Rounded"/>
                  <a:sym typeface="Arial Rounded"/>
                </a:rPr>
                <a:t>                               </a:t>
              </a:r>
              <a:r>
                <a:rPr lang="en-US" sz="4800" b="1" i="0" u="none" strike="noStrike" cap="none">
                  <a:solidFill>
                    <a:schemeClr val="lt1"/>
                  </a:solidFill>
                  <a:latin typeface="Arial Rounded"/>
                  <a:ea typeface="Arial Rounded"/>
                  <a:cs typeface="Arial Rounded"/>
                  <a:sym typeface="Arial Rounded"/>
                </a:rPr>
                <a:t>President, Energy 21</a:t>
              </a:r>
              <a:endParaRPr sz="4800" b="1" i="0" u="none" strike="noStrike" cap="none">
                <a:solidFill>
                  <a:schemeClr val="dk1"/>
                </a:solidFill>
                <a:latin typeface="Times New Roman"/>
                <a:ea typeface="Times New Roman"/>
                <a:cs typeface="Times New Roman"/>
                <a:sym typeface="Times New Roman"/>
              </a:endParaRPr>
            </a:p>
          </p:txBody>
        </p:sp>
        <p:pic>
          <p:nvPicPr>
            <p:cNvPr id="205" name="Google Shape;205;p2"/>
            <p:cNvPicPr preferRelativeResize="0"/>
            <p:nvPr/>
          </p:nvPicPr>
          <p:blipFill rotWithShape="1">
            <a:blip r:embed="rId5">
              <a:alphaModFix/>
            </a:blip>
            <a:srcRect/>
            <a:stretch/>
          </p:blipFill>
          <p:spPr>
            <a:xfrm>
              <a:off x="10752183" y="-1"/>
              <a:ext cx="1439816" cy="153270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2"/>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420" name="Google Shape;420;p22"/>
          <p:cNvSpPr txBox="1"/>
          <p:nvPr/>
        </p:nvSpPr>
        <p:spPr>
          <a:xfrm>
            <a:off x="870757" y="605432"/>
            <a:ext cx="3074364" cy="257713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accent3"/>
              </a:buClr>
              <a:buSzPts val="4000"/>
              <a:buFont typeface="Arial"/>
              <a:buNone/>
            </a:pPr>
            <a:endParaRPr sz="4000" b="1">
              <a:solidFill>
                <a:schemeClr val="lt1"/>
              </a:solidFill>
              <a:latin typeface="Play"/>
              <a:ea typeface="Play"/>
              <a:cs typeface="Play"/>
              <a:sym typeface="Play"/>
            </a:endParaRPr>
          </a:p>
          <a:p>
            <a:pPr marL="0" marR="0" lvl="0" indent="0" algn="ctr" rtl="0">
              <a:lnSpc>
                <a:spcPct val="90000"/>
              </a:lnSpc>
              <a:spcBef>
                <a:spcPts val="1000"/>
              </a:spcBef>
              <a:spcAft>
                <a:spcPts val="0"/>
              </a:spcAft>
              <a:buClr>
                <a:schemeClr val="lt1"/>
              </a:buClr>
              <a:buSzPts val="4000"/>
              <a:buFont typeface="Arial"/>
              <a:buNone/>
            </a:pPr>
            <a:r>
              <a:rPr lang="en-US" sz="4000" b="1">
                <a:solidFill>
                  <a:schemeClr val="lt1"/>
                </a:solidFill>
                <a:latin typeface="Play"/>
                <a:ea typeface="Play"/>
                <a:cs typeface="Play"/>
                <a:sym typeface="Play"/>
              </a:rPr>
              <a:t>PON 4614</a:t>
            </a:r>
            <a:endParaRPr/>
          </a:p>
        </p:txBody>
      </p:sp>
      <p:sp>
        <p:nvSpPr>
          <p:cNvPr id="421" name="Google Shape;421;p22"/>
          <p:cNvSpPr txBox="1"/>
          <p:nvPr/>
        </p:nvSpPr>
        <p:spPr>
          <a:xfrm>
            <a:off x="5143789" y="154401"/>
            <a:ext cx="6776893" cy="27754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2D72"/>
              </a:buClr>
              <a:buSzPts val="2200"/>
              <a:buFont typeface="Arial"/>
              <a:buNone/>
            </a:pPr>
            <a:r>
              <a:rPr lang="en-US" sz="2200" b="1">
                <a:solidFill>
                  <a:srgbClr val="002D72"/>
                </a:solidFill>
                <a:latin typeface="Play"/>
                <a:ea typeface="Play"/>
                <a:cs typeface="Play"/>
                <a:sym typeface="Play"/>
              </a:rPr>
              <a:t>PON 4614: Community Heat Pump Systems</a:t>
            </a:r>
            <a:endParaRPr/>
          </a:p>
          <a:p>
            <a:pPr marL="285750" marR="0" lvl="0" indent="-285750" algn="l" rtl="0">
              <a:lnSpc>
                <a:spcPct val="100000"/>
              </a:lnSpc>
              <a:spcBef>
                <a:spcPts val="900"/>
              </a:spcBef>
              <a:spcAft>
                <a:spcPts val="0"/>
              </a:spcAft>
              <a:buClr>
                <a:srgbClr val="002D72"/>
              </a:buClr>
              <a:buSzPts val="1600"/>
              <a:buFont typeface="Arial"/>
              <a:buChar char="•"/>
            </a:pPr>
            <a:r>
              <a:rPr lang="en-US" sz="1600" b="0">
                <a:solidFill>
                  <a:srgbClr val="002D72"/>
                </a:solidFill>
                <a:latin typeface="Arial"/>
                <a:ea typeface="Arial"/>
                <a:cs typeface="Arial"/>
                <a:sym typeface="Arial"/>
              </a:rPr>
              <a:t>Pilot program that funded feasibility, design, and construction of Community Heat Pump Systems (aka Thermal Energy Networks)</a:t>
            </a:r>
            <a:endParaRPr sz="1600" b="0">
              <a:solidFill>
                <a:srgbClr val="002D72"/>
              </a:solidFill>
              <a:latin typeface="Arial"/>
              <a:ea typeface="Arial"/>
              <a:cs typeface="Arial"/>
              <a:sym typeface="Arial"/>
            </a:endParaRPr>
          </a:p>
          <a:p>
            <a:pPr marL="285750" marR="0" lvl="0" indent="-285750" algn="l" rtl="0">
              <a:lnSpc>
                <a:spcPct val="100000"/>
              </a:lnSpc>
              <a:spcBef>
                <a:spcPts val="900"/>
              </a:spcBef>
              <a:spcAft>
                <a:spcPts val="0"/>
              </a:spcAft>
              <a:buClr>
                <a:srgbClr val="002D72"/>
              </a:buClr>
              <a:buSzPts val="1600"/>
              <a:buFont typeface="Arial"/>
              <a:buChar char="•"/>
            </a:pPr>
            <a:r>
              <a:rPr lang="en-US" sz="1600" b="0">
                <a:solidFill>
                  <a:srgbClr val="002D72"/>
                </a:solidFill>
                <a:latin typeface="Arial"/>
                <a:ea typeface="Arial"/>
                <a:cs typeface="Arial"/>
                <a:sym typeface="Arial"/>
              </a:rPr>
              <a:t>10 funding rounds from Q1 2021 to Q4 2023 [CLOSED]</a:t>
            </a:r>
            <a:endParaRPr sz="1600" b="0">
              <a:solidFill>
                <a:srgbClr val="002D72"/>
              </a:solidFill>
              <a:latin typeface="Arial"/>
              <a:ea typeface="Arial"/>
              <a:cs typeface="Arial"/>
              <a:sym typeface="Arial"/>
            </a:endParaRPr>
          </a:p>
          <a:p>
            <a:pPr marL="285750" marR="0" lvl="0" indent="-285750" algn="l" rtl="0">
              <a:lnSpc>
                <a:spcPct val="100000"/>
              </a:lnSpc>
              <a:spcBef>
                <a:spcPts val="900"/>
              </a:spcBef>
              <a:spcAft>
                <a:spcPts val="0"/>
              </a:spcAft>
              <a:buClr>
                <a:srgbClr val="002D72"/>
              </a:buClr>
              <a:buSzPts val="1600"/>
              <a:buFont typeface="Arial"/>
              <a:buChar char="•"/>
            </a:pPr>
            <a:r>
              <a:rPr lang="en-US" sz="1600" b="0">
                <a:solidFill>
                  <a:srgbClr val="002D72"/>
                </a:solidFill>
                <a:latin typeface="Arial"/>
                <a:ea typeface="Arial"/>
                <a:cs typeface="Arial"/>
                <a:sym typeface="Arial"/>
              </a:rPr>
              <a:t>Provided funding to 50+ project sites </a:t>
            </a:r>
            <a:endParaRPr sz="1600" b="0">
              <a:solidFill>
                <a:srgbClr val="002D72"/>
              </a:solidFill>
              <a:latin typeface="Calibri"/>
              <a:ea typeface="Calibri"/>
              <a:cs typeface="Calibri"/>
              <a:sym typeface="Calibri"/>
            </a:endParaRPr>
          </a:p>
          <a:p>
            <a:pPr marL="514350" marR="0" lvl="2" indent="-285750" algn="l" rtl="0">
              <a:lnSpc>
                <a:spcPct val="100000"/>
              </a:lnSpc>
              <a:spcBef>
                <a:spcPts val="900"/>
              </a:spcBef>
              <a:spcAft>
                <a:spcPts val="0"/>
              </a:spcAft>
              <a:buClr>
                <a:srgbClr val="44546A"/>
              </a:buClr>
              <a:buSzPts val="1400"/>
              <a:buFont typeface="Courier New"/>
              <a:buChar char="o"/>
            </a:pPr>
            <a:r>
              <a:rPr lang="en-US" sz="1400" b="0" i="0" u="none" strike="noStrike" cap="none">
                <a:solidFill>
                  <a:srgbClr val="002D72"/>
                </a:solidFill>
                <a:latin typeface="Calibri"/>
                <a:ea typeface="Calibri"/>
                <a:cs typeface="Calibri"/>
                <a:sym typeface="Calibri"/>
              </a:rPr>
              <a:t>48 Category A: Feasibility </a:t>
            </a:r>
            <a:endParaRPr/>
          </a:p>
          <a:p>
            <a:pPr marL="514350" marR="0" lvl="2" indent="-285750" algn="l" rtl="0">
              <a:lnSpc>
                <a:spcPct val="100000"/>
              </a:lnSpc>
              <a:spcBef>
                <a:spcPts val="600"/>
              </a:spcBef>
              <a:spcAft>
                <a:spcPts val="0"/>
              </a:spcAft>
              <a:buClr>
                <a:schemeClr val="dk2"/>
              </a:buClr>
              <a:buSzPts val="1400"/>
              <a:buFont typeface="Courier New"/>
              <a:buChar char="o"/>
            </a:pPr>
            <a:r>
              <a:rPr lang="en-US" sz="1400" b="0" i="0" u="none" strike="noStrike" cap="none">
                <a:solidFill>
                  <a:srgbClr val="002D72"/>
                </a:solidFill>
                <a:latin typeface="Arial"/>
                <a:ea typeface="Arial"/>
                <a:cs typeface="Arial"/>
                <a:sym typeface="Arial"/>
              </a:rPr>
              <a:t>12 Category B: Design </a:t>
            </a:r>
            <a:endParaRPr sz="1400" b="0" i="0" u="none" strike="noStrike" cap="none">
              <a:solidFill>
                <a:srgbClr val="002D72"/>
              </a:solidFill>
              <a:latin typeface="Arial"/>
              <a:ea typeface="Arial"/>
              <a:cs typeface="Arial"/>
              <a:sym typeface="Arial"/>
            </a:endParaRPr>
          </a:p>
          <a:p>
            <a:pPr marL="514350" marR="0" lvl="2" indent="-285750" algn="l" rtl="0">
              <a:lnSpc>
                <a:spcPct val="100000"/>
              </a:lnSpc>
              <a:spcBef>
                <a:spcPts val="600"/>
              </a:spcBef>
              <a:spcAft>
                <a:spcPts val="0"/>
              </a:spcAft>
              <a:buClr>
                <a:schemeClr val="dk2"/>
              </a:buClr>
              <a:buSzPts val="1400"/>
              <a:buFont typeface="Courier New"/>
              <a:buChar char="o"/>
            </a:pPr>
            <a:r>
              <a:rPr lang="en-US" sz="1400" b="0" i="0" u="none" strike="noStrike" cap="none">
                <a:solidFill>
                  <a:srgbClr val="002D72"/>
                </a:solidFill>
                <a:latin typeface="Arial"/>
                <a:ea typeface="Arial"/>
                <a:cs typeface="Arial"/>
                <a:sym typeface="Arial"/>
              </a:rPr>
              <a:t>  6 Category C: Construction </a:t>
            </a:r>
            <a:endParaRPr sz="1400" b="0" i="0" u="none" strike="noStrike" cap="none">
              <a:solidFill>
                <a:srgbClr val="002D72"/>
              </a:solidFill>
              <a:latin typeface="Arial"/>
              <a:ea typeface="Arial"/>
              <a:cs typeface="Arial"/>
              <a:sym typeface="Arial"/>
            </a:endParaRPr>
          </a:p>
          <a:p>
            <a:pPr marL="0" marR="0" lvl="0" indent="0" algn="l" rtl="0">
              <a:lnSpc>
                <a:spcPct val="100000"/>
              </a:lnSpc>
              <a:spcBef>
                <a:spcPts val="600"/>
              </a:spcBef>
              <a:spcAft>
                <a:spcPts val="0"/>
              </a:spcAft>
              <a:buClr>
                <a:schemeClr val="accent1"/>
              </a:buClr>
              <a:buSzPts val="2400"/>
              <a:buFont typeface="Arial"/>
              <a:buNone/>
            </a:pPr>
            <a:endParaRPr sz="2400" b="1" i="0" u="none" strike="noStrike" cap="none">
              <a:solidFill>
                <a:schemeClr val="dk1"/>
              </a:solidFill>
              <a:latin typeface="Arial"/>
              <a:ea typeface="Arial"/>
              <a:cs typeface="Arial"/>
              <a:sym typeface="Arial"/>
            </a:endParaRPr>
          </a:p>
        </p:txBody>
      </p:sp>
      <p:grpSp>
        <p:nvGrpSpPr>
          <p:cNvPr id="422" name="Google Shape;422;p22"/>
          <p:cNvGrpSpPr/>
          <p:nvPr/>
        </p:nvGrpSpPr>
        <p:grpSpPr>
          <a:xfrm>
            <a:off x="5263270" y="2785500"/>
            <a:ext cx="6535607" cy="3089520"/>
            <a:chOff x="5418594" y="3062517"/>
            <a:chExt cx="6535607" cy="3089520"/>
          </a:xfrm>
        </p:grpSpPr>
        <p:pic>
          <p:nvPicPr>
            <p:cNvPr id="423" name="Google Shape;423;p22" descr="A map with blue dots&#10;&#10;Description automatically generated"/>
            <p:cNvPicPr preferRelativeResize="0"/>
            <p:nvPr/>
          </p:nvPicPr>
          <p:blipFill rotWithShape="1">
            <a:blip r:embed="rId3">
              <a:alphaModFix/>
            </a:blip>
            <a:srcRect/>
            <a:stretch/>
          </p:blipFill>
          <p:spPr>
            <a:xfrm>
              <a:off x="5418594" y="3385554"/>
              <a:ext cx="3316210" cy="2766483"/>
            </a:xfrm>
            <a:prstGeom prst="rect">
              <a:avLst/>
            </a:prstGeom>
            <a:noFill/>
            <a:ln>
              <a:noFill/>
            </a:ln>
          </p:spPr>
        </p:pic>
        <p:pic>
          <p:nvPicPr>
            <p:cNvPr id="424" name="Google Shape;424;p22" descr="A map with blue dots&#10;&#10;Description automatically generated"/>
            <p:cNvPicPr preferRelativeResize="0"/>
            <p:nvPr/>
          </p:nvPicPr>
          <p:blipFill rotWithShape="1">
            <a:blip r:embed="rId4">
              <a:alphaModFix/>
            </a:blip>
            <a:srcRect l="1" t="21710" r="51010" b="7911"/>
            <a:stretch/>
          </p:blipFill>
          <p:spPr>
            <a:xfrm>
              <a:off x="9098870" y="3062517"/>
              <a:ext cx="2855331" cy="2382004"/>
            </a:xfrm>
            <a:prstGeom prst="rect">
              <a:avLst/>
            </a:prstGeom>
            <a:noFill/>
            <a:ln w="12700" cap="flat" cmpd="sng">
              <a:solidFill>
                <a:schemeClr val="accent2"/>
              </a:solidFill>
              <a:prstDash val="dash"/>
              <a:round/>
              <a:headEnd type="none" w="sm" len="sm"/>
              <a:tailEnd type="none" w="sm" len="sm"/>
            </a:ln>
          </p:spPr>
        </p:pic>
        <p:grpSp>
          <p:nvGrpSpPr>
            <p:cNvPr id="425" name="Google Shape;425;p22"/>
            <p:cNvGrpSpPr/>
            <p:nvPr/>
          </p:nvGrpSpPr>
          <p:grpSpPr>
            <a:xfrm>
              <a:off x="7620722" y="3062517"/>
              <a:ext cx="4333479" cy="3089520"/>
              <a:chOff x="3120371" y="805024"/>
              <a:chExt cx="5188032" cy="3698765"/>
            </a:xfrm>
          </p:grpSpPr>
          <p:sp>
            <p:nvSpPr>
              <p:cNvPr id="426" name="Google Shape;426;p22"/>
              <p:cNvSpPr/>
              <p:nvPr/>
            </p:nvSpPr>
            <p:spPr>
              <a:xfrm>
                <a:off x="3120371" y="3939103"/>
                <a:ext cx="662601" cy="564686"/>
              </a:xfrm>
              <a:prstGeom prst="rect">
                <a:avLst/>
              </a:prstGeom>
              <a:noFill/>
              <a:ln w="12700"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boto"/>
                  <a:ea typeface="Roboto"/>
                  <a:cs typeface="Roboto"/>
                  <a:sym typeface="Roboto"/>
                </a:endParaRPr>
              </a:p>
            </p:txBody>
          </p:sp>
          <p:cxnSp>
            <p:nvCxnSpPr>
              <p:cNvPr id="427" name="Google Shape;427;p22"/>
              <p:cNvCxnSpPr/>
              <p:nvPr/>
            </p:nvCxnSpPr>
            <p:spPr>
              <a:xfrm rot="10800000" flipH="1">
                <a:off x="3120371" y="805024"/>
                <a:ext cx="1769636" cy="3134079"/>
              </a:xfrm>
              <a:prstGeom prst="straightConnector1">
                <a:avLst/>
              </a:prstGeom>
              <a:noFill/>
              <a:ln w="12700" cap="flat" cmpd="sng">
                <a:solidFill>
                  <a:schemeClr val="accent2"/>
                </a:solidFill>
                <a:prstDash val="dash"/>
                <a:miter lim="800000"/>
                <a:headEnd type="none" w="sm" len="sm"/>
                <a:tailEnd type="none" w="sm" len="sm"/>
              </a:ln>
            </p:spPr>
          </p:cxnSp>
          <p:cxnSp>
            <p:nvCxnSpPr>
              <p:cNvPr id="428" name="Google Shape;428;p22"/>
              <p:cNvCxnSpPr/>
              <p:nvPr/>
            </p:nvCxnSpPr>
            <p:spPr>
              <a:xfrm rot="10800000" flipH="1">
                <a:off x="3676709" y="3656753"/>
                <a:ext cx="4631694" cy="847036"/>
              </a:xfrm>
              <a:prstGeom prst="straightConnector1">
                <a:avLst/>
              </a:prstGeom>
              <a:noFill/>
              <a:ln w="12700" cap="flat" cmpd="sng">
                <a:solidFill>
                  <a:schemeClr val="accent2"/>
                </a:solidFill>
                <a:prstDash val="dash"/>
                <a:miter lim="800000"/>
                <a:headEnd type="none" w="sm" len="sm"/>
                <a:tailEnd type="none" w="sm" len="sm"/>
              </a:ln>
            </p:spPr>
          </p:cxnSp>
        </p:grpSp>
      </p:grpSp>
      <p:sp>
        <p:nvSpPr>
          <p:cNvPr id="429" name="Google Shape;429;p22"/>
          <p:cNvSpPr txBox="1"/>
          <p:nvPr/>
        </p:nvSpPr>
        <p:spPr>
          <a:xfrm>
            <a:off x="5032462" y="5726384"/>
            <a:ext cx="5450481" cy="598758"/>
          </a:xfrm>
          <a:prstGeom prst="rect">
            <a:avLst/>
          </a:prstGeom>
          <a:noFill/>
          <a:ln>
            <a:noFill/>
          </a:ln>
        </p:spPr>
        <p:txBody>
          <a:bodyPr spcFirstLastPara="1" wrap="square" lIns="0" tIns="0" rIns="0" bIns="0" anchor="t" anchorCtr="0">
            <a:noAutofit/>
          </a:bodyPr>
          <a:lstStyle/>
          <a:p>
            <a:pPr marL="228600" marR="0" lvl="2" indent="0" algn="l" rtl="0">
              <a:lnSpc>
                <a:spcPct val="100000"/>
              </a:lnSpc>
              <a:spcBef>
                <a:spcPts val="0"/>
              </a:spcBef>
              <a:spcAft>
                <a:spcPts val="0"/>
              </a:spcAft>
              <a:buClr>
                <a:srgbClr val="63666A"/>
              </a:buClr>
              <a:buSzPts val="1200"/>
              <a:buFont typeface="Roboto"/>
              <a:buNone/>
            </a:pPr>
            <a:endParaRPr sz="1200" b="0" i="0" u="none" strike="noStrike" cap="none">
              <a:solidFill>
                <a:srgbClr val="63666A"/>
              </a:solidFill>
              <a:latin typeface="Roboto"/>
              <a:ea typeface="Roboto"/>
              <a:cs typeface="Roboto"/>
              <a:sym typeface="Roboto"/>
            </a:endParaRPr>
          </a:p>
          <a:p>
            <a:pPr marL="228600" marR="0" lvl="2" indent="0" algn="l" rtl="0">
              <a:lnSpc>
                <a:spcPct val="100000"/>
              </a:lnSpc>
              <a:spcBef>
                <a:spcPts val="600"/>
              </a:spcBef>
              <a:spcAft>
                <a:spcPts val="0"/>
              </a:spcAft>
              <a:buClr>
                <a:srgbClr val="63666A"/>
              </a:buClr>
              <a:buSzPts val="1200"/>
              <a:buFont typeface="Roboto"/>
              <a:buNone/>
            </a:pPr>
            <a:r>
              <a:rPr lang="en-US" sz="1200" b="0" i="0" u="none" strike="noStrike" cap="none">
                <a:solidFill>
                  <a:srgbClr val="63666A"/>
                </a:solidFill>
                <a:latin typeface="Roboto"/>
                <a:ea typeface="Roboto"/>
                <a:cs typeface="Roboto"/>
                <a:sym typeface="Roboto"/>
              </a:rPr>
              <a:t>https://www.nyserda.ny.gov/All-Programs/Large-Scale-Thermal/Winners</a:t>
            </a:r>
            <a:endParaRPr sz="1200" b="0" i="0" u="none" strike="noStrike" cap="none">
              <a:solidFill>
                <a:srgbClr val="63666A"/>
              </a:solidFill>
              <a:latin typeface="Roboto"/>
              <a:ea typeface="Roboto"/>
              <a:cs typeface="Roboto"/>
              <a:sym typeface="Roboto"/>
            </a:endParaRPr>
          </a:p>
          <a:p>
            <a:pPr marL="0" marR="0" lvl="0" indent="0" algn="l" rtl="0">
              <a:lnSpc>
                <a:spcPct val="100000"/>
              </a:lnSpc>
              <a:spcBef>
                <a:spcPts val="600"/>
              </a:spcBef>
              <a:spcAft>
                <a:spcPts val="0"/>
              </a:spcAft>
              <a:buClr>
                <a:schemeClr val="accent1"/>
              </a:buClr>
              <a:buSzPts val="2000"/>
              <a:buFont typeface="Arial"/>
              <a:buNone/>
            </a:pPr>
            <a:endParaRPr sz="2000" b="1" i="0" u="none" strike="noStrike" cap="none">
              <a:solidFill>
                <a:srgbClr val="002D72"/>
              </a:solidFill>
              <a:latin typeface="Roboto"/>
              <a:ea typeface="Roboto"/>
              <a:cs typeface="Roboto"/>
              <a:sym typeface="Roboto"/>
            </a:endParaRPr>
          </a:p>
        </p:txBody>
      </p:sp>
      <p:sp>
        <p:nvSpPr>
          <p:cNvPr id="430" name="Google Shape;430;p22"/>
          <p:cNvSpPr txBox="1"/>
          <p:nvPr/>
        </p:nvSpPr>
        <p:spPr>
          <a:xfrm>
            <a:off x="189974" y="2785736"/>
            <a:ext cx="4624313" cy="3046988"/>
          </a:xfrm>
          <a:prstGeom prst="rect">
            <a:avLst/>
          </a:prstGeom>
          <a:solidFill>
            <a:srgbClr val="FFC000">
              <a:alpha val="88627"/>
            </a:srgbClr>
          </a:solidFill>
          <a:ln>
            <a:noFill/>
          </a:ln>
          <a:effectLst>
            <a:outerShdw blurRad="190500" dist="228600" dir="2700000" algn="ctr">
              <a:srgbClr val="000000">
                <a:alpha val="29803"/>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600"/>
              <a:buFont typeface="Arial"/>
              <a:buNone/>
            </a:pPr>
            <a:r>
              <a:rPr lang="en-US" sz="1600" b="1" i="0" u="none" strike="noStrike" cap="none">
                <a:solidFill>
                  <a:srgbClr val="002060"/>
                </a:solidFill>
                <a:latin typeface="Arial"/>
                <a:ea typeface="Arial"/>
                <a:cs typeface="Arial"/>
                <a:sym typeface="Arial"/>
              </a:rPr>
              <a:t>&gt;60% of funded projects are single-owner sites</a:t>
            </a:r>
            <a:endParaRPr sz="1600" b="1"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2060"/>
              </a:buClr>
              <a:buSzPts val="1600"/>
              <a:buFont typeface="Arial"/>
              <a:buChar char="•"/>
            </a:pPr>
            <a:r>
              <a:rPr lang="en-US" sz="1600" b="0" i="0" u="none" strike="noStrike" cap="none">
                <a:solidFill>
                  <a:srgbClr val="002060"/>
                </a:solidFill>
                <a:latin typeface="Arial"/>
                <a:ea typeface="Arial"/>
                <a:cs typeface="Arial"/>
                <a:sym typeface="Arial"/>
              </a:rPr>
              <a:t>College/university campuses</a:t>
            </a:r>
            <a:endParaRPr sz="1600" b="0"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2060"/>
              </a:buClr>
              <a:buSzPts val="1600"/>
              <a:buFont typeface="Arial"/>
              <a:buChar char="•"/>
            </a:pPr>
            <a:r>
              <a:rPr lang="en-US" sz="1600" b="0" i="0" u="none" strike="noStrike" cap="none">
                <a:solidFill>
                  <a:srgbClr val="002060"/>
                </a:solidFill>
                <a:latin typeface="Arial"/>
                <a:ea typeface="Arial"/>
                <a:cs typeface="Arial"/>
                <a:sym typeface="Arial"/>
              </a:rPr>
              <a:t>Medical campuses</a:t>
            </a:r>
            <a:endParaRPr sz="1600" b="0"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2060"/>
              </a:buClr>
              <a:buSzPts val="1600"/>
              <a:buFont typeface="Arial"/>
              <a:buChar char="•"/>
            </a:pPr>
            <a:r>
              <a:rPr lang="en-US" sz="1600" b="0" i="0" u="none" strike="noStrike" cap="none">
                <a:solidFill>
                  <a:srgbClr val="002060"/>
                </a:solidFill>
                <a:latin typeface="Arial"/>
                <a:ea typeface="Arial"/>
                <a:cs typeface="Arial"/>
                <a:sym typeface="Arial"/>
              </a:rPr>
              <a:t>Multifamily residential complexes</a:t>
            </a:r>
            <a:endParaRPr sz="1600" b="0"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2060"/>
              </a:buClr>
              <a:buSzPts val="1600"/>
              <a:buFont typeface="Arial"/>
              <a:buChar char="•"/>
            </a:pPr>
            <a:r>
              <a:rPr lang="en-US" sz="1600" b="0" i="0" u="none" strike="noStrike" cap="none">
                <a:solidFill>
                  <a:srgbClr val="002060"/>
                </a:solidFill>
                <a:latin typeface="Arial"/>
                <a:ea typeface="Arial"/>
                <a:cs typeface="Arial"/>
                <a:sym typeface="Arial"/>
              </a:rPr>
              <a:t>Commercial real estate</a:t>
            </a:r>
            <a:endParaRPr sz="16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2060"/>
              </a:solidFill>
              <a:latin typeface="Arial"/>
              <a:ea typeface="Arial"/>
              <a:cs typeface="Arial"/>
              <a:sym typeface="Arial"/>
            </a:endParaRPr>
          </a:p>
          <a:p>
            <a:pPr marL="0" marR="0" lvl="0" indent="0" algn="l" rtl="0">
              <a:spcBef>
                <a:spcPts val="0"/>
              </a:spcBef>
              <a:spcAft>
                <a:spcPts val="0"/>
              </a:spcAft>
              <a:buNone/>
            </a:pPr>
            <a:r>
              <a:rPr lang="en-US" sz="1600" b="1">
                <a:solidFill>
                  <a:srgbClr val="002060"/>
                </a:solidFill>
                <a:latin typeface="Arial"/>
                <a:ea typeface="Arial"/>
                <a:cs typeface="Arial"/>
                <a:sym typeface="Arial"/>
              </a:rPr>
              <a:t>5</a:t>
            </a:r>
            <a:r>
              <a:rPr lang="en-US" sz="1600" b="1" i="0" u="none" strike="noStrike" cap="none">
                <a:solidFill>
                  <a:srgbClr val="002060"/>
                </a:solidFill>
                <a:latin typeface="Arial"/>
                <a:ea typeface="Arial"/>
                <a:cs typeface="Arial"/>
                <a:sym typeface="Arial"/>
              </a:rPr>
              <a:t>0% of funded projects located in Disadvantaged Communities</a:t>
            </a:r>
            <a:endParaRPr sz="1600" b="1"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600"/>
              <a:buFont typeface="Arial"/>
              <a:buNone/>
            </a:pPr>
            <a:r>
              <a:rPr lang="en-US" sz="1600" b="1" i="0" u="none" strike="noStrike" cap="none">
                <a:solidFill>
                  <a:srgbClr val="002060"/>
                </a:solidFill>
                <a:latin typeface="Arial"/>
                <a:ea typeface="Arial"/>
                <a:cs typeface="Arial"/>
                <a:sym typeface="Arial"/>
              </a:rPr>
              <a:t>~33% of total conditioned space in PON 4614 is multi-family in NYC</a:t>
            </a:r>
            <a:endParaRPr sz="1600" b="0" i="0" u="none" strike="noStrike" cap="none">
              <a:solidFill>
                <a:srgbClr val="002060"/>
              </a:solidFill>
              <a:latin typeface="Arial"/>
              <a:ea typeface="Arial"/>
              <a:cs typeface="Arial"/>
              <a:sym typeface="Arial"/>
            </a:endParaRPr>
          </a:p>
        </p:txBody>
      </p:sp>
      <p:pic>
        <p:nvPicPr>
          <p:cNvPr id="431" name="Google Shape;431;p22"/>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3"/>
          <p:cNvSpPr txBox="1">
            <a:spLocks noGrp="1"/>
          </p:cNvSpPr>
          <p:nvPr>
            <p:ph type="sldNum" idx="4294967295"/>
          </p:nvPr>
        </p:nvSpPr>
        <p:spPr>
          <a:xfrm>
            <a:off x="11649075" y="6492875"/>
            <a:ext cx="5429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37" name="Google Shape;437;p23" descr="A high rise buildings next to a body of water&#10;&#10;Description automatically generated"/>
          <p:cNvPicPr preferRelativeResize="0"/>
          <p:nvPr/>
        </p:nvPicPr>
        <p:blipFill rotWithShape="1">
          <a:blip r:embed="rId3">
            <a:alphaModFix/>
          </a:blip>
          <a:srcRect l="13728" t="13516" r="24198" b="4317"/>
          <a:stretch/>
        </p:blipFill>
        <p:spPr>
          <a:xfrm>
            <a:off x="569278" y="814021"/>
            <a:ext cx="5526722" cy="5372100"/>
          </a:xfrm>
          <a:prstGeom prst="rect">
            <a:avLst/>
          </a:prstGeom>
          <a:noFill/>
          <a:ln>
            <a:noFill/>
          </a:ln>
        </p:spPr>
      </p:pic>
      <p:sp>
        <p:nvSpPr>
          <p:cNvPr id="438" name="Google Shape;438;p23"/>
          <p:cNvSpPr txBox="1"/>
          <p:nvPr/>
        </p:nvSpPr>
        <p:spPr>
          <a:xfrm>
            <a:off x="6412372" y="3762723"/>
            <a:ext cx="4133850" cy="187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entury Gothic"/>
                <a:ea typeface="Century Gothic"/>
                <a:cs typeface="Century Gothic"/>
                <a:sym typeface="Century Gothic"/>
              </a:rPr>
              <a:t>*Affordable New York Housing Program</a:t>
            </a:r>
            <a:endParaRPr/>
          </a:p>
        </p:txBody>
      </p:sp>
      <p:sp>
        <p:nvSpPr>
          <p:cNvPr id="439" name="Google Shape;439;p23"/>
          <p:cNvSpPr txBox="1"/>
          <p:nvPr/>
        </p:nvSpPr>
        <p:spPr>
          <a:xfrm>
            <a:off x="517521" y="196563"/>
            <a:ext cx="5500151" cy="17766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Arial"/>
                <a:ea typeface="Arial"/>
                <a:cs typeface="Arial"/>
                <a:sym typeface="Arial"/>
              </a:rPr>
              <a:t>1 Java St</a:t>
            </a:r>
            <a:endParaRPr/>
          </a:p>
        </p:txBody>
      </p:sp>
      <p:pic>
        <p:nvPicPr>
          <p:cNvPr id="440" name="Google Shape;440;p23" descr="1 Java Street tops out on the waterfront in Greenpoint | Urbanize New York"/>
          <p:cNvPicPr preferRelativeResize="0"/>
          <p:nvPr/>
        </p:nvPicPr>
        <p:blipFill rotWithShape="1">
          <a:blip r:embed="rId4">
            <a:alphaModFix/>
          </a:blip>
          <a:srcRect/>
          <a:stretch/>
        </p:blipFill>
        <p:spPr>
          <a:xfrm>
            <a:off x="7298201" y="4104341"/>
            <a:ext cx="2893550" cy="2642821"/>
          </a:xfrm>
          <a:prstGeom prst="rect">
            <a:avLst/>
          </a:prstGeom>
          <a:noFill/>
          <a:ln>
            <a:noFill/>
          </a:ln>
        </p:spPr>
      </p:pic>
      <p:graphicFrame>
        <p:nvGraphicFramePr>
          <p:cNvPr id="441" name="Google Shape;441;p23"/>
          <p:cNvGraphicFramePr/>
          <p:nvPr/>
        </p:nvGraphicFramePr>
        <p:xfrm>
          <a:off x="6488571" y="196563"/>
          <a:ext cx="5185900" cy="3566270"/>
        </p:xfrm>
        <a:graphic>
          <a:graphicData uri="http://schemas.openxmlformats.org/drawingml/2006/table">
            <a:tbl>
              <a:tblPr>
                <a:noFill/>
                <a:tableStyleId>{3E7ECE04-3AE1-4AEB-A4FA-281975F7B05C}</a:tableStyleId>
              </a:tblPr>
              <a:tblGrid>
                <a:gridCol w="1693400">
                  <a:extLst>
                    <a:ext uri="{9D8B030D-6E8A-4147-A177-3AD203B41FA5}">
                      <a16:colId xmlns:a16="http://schemas.microsoft.com/office/drawing/2014/main" val="20000"/>
                    </a:ext>
                  </a:extLst>
                </a:gridCol>
                <a:gridCol w="3492500">
                  <a:extLst>
                    <a:ext uri="{9D8B030D-6E8A-4147-A177-3AD203B41FA5}">
                      <a16:colId xmlns:a16="http://schemas.microsoft.com/office/drawing/2014/main" val="20001"/>
                    </a:ext>
                  </a:extLst>
                </a:gridCol>
              </a:tblGrid>
              <a:tr h="177550">
                <a:tc>
                  <a:txBody>
                    <a:bodyPr/>
                    <a:lstStyle/>
                    <a:p>
                      <a:pPr marL="0" marR="0" lvl="0" indent="0" algn="l" rtl="0">
                        <a:spcBef>
                          <a:spcPts val="0"/>
                        </a:spcBef>
                        <a:spcAft>
                          <a:spcPts val="0"/>
                        </a:spcAft>
                        <a:buNone/>
                      </a:pPr>
                      <a:r>
                        <a:rPr lang="en-US" sz="1200" b="1" u="none" strike="noStrike" cap="none">
                          <a:solidFill>
                            <a:schemeClr val="lt1"/>
                          </a:solidFill>
                          <a:latin typeface="Play"/>
                          <a:ea typeface="Play"/>
                          <a:cs typeface="Play"/>
                          <a:sym typeface="Play"/>
                        </a:rPr>
                        <a:t>Location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b="0">
                          <a:solidFill>
                            <a:schemeClr val="dk1"/>
                          </a:solidFill>
                          <a:latin typeface="Play"/>
                          <a:ea typeface="Play"/>
                          <a:cs typeface="Play"/>
                          <a:sym typeface="Play"/>
                        </a:rPr>
                        <a:t>Brooklyn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118450">
                <a:tc>
                  <a:txBody>
                    <a:bodyPr/>
                    <a:lstStyle/>
                    <a:p>
                      <a:pPr marL="0" marR="0" lvl="0" indent="0" algn="l" rtl="0">
                        <a:lnSpc>
                          <a:spcPct val="100000"/>
                        </a:lnSpc>
                        <a:spcBef>
                          <a:spcPts val="0"/>
                        </a:spcBef>
                        <a:spcAft>
                          <a:spcPts val="0"/>
                        </a:spcAft>
                        <a:buClr>
                          <a:schemeClr val="lt1"/>
                        </a:buClr>
                        <a:buSzPts val="1200"/>
                        <a:buFont typeface="Play"/>
                        <a:buNone/>
                      </a:pPr>
                      <a:r>
                        <a:rPr lang="en-US" sz="1200" b="1">
                          <a:solidFill>
                            <a:schemeClr val="lt1"/>
                          </a:solidFill>
                          <a:latin typeface="Play"/>
                          <a:ea typeface="Play"/>
                          <a:cs typeface="Play"/>
                          <a:sym typeface="Play"/>
                        </a:rPr>
                        <a:t>No. Buildings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5</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Existing/New</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New Construction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Type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Multifamily (20-story, 37-story), retail</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240325">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Housing Units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834 (30% affordable housing*)</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4"/>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Size (SF)</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557,000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5"/>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Building Owner(s)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Lendlease Real Estate Group</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6"/>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Cost ($)</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~$55M</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7"/>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NYSERDA Award ($)</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$3.9M (PON 4614 Category C)</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8"/>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Design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100% electric buildings</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Closed loop geothermal</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320 500 FT boreholes under buildings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9"/>
                  </a:ext>
                </a:extLst>
              </a:tr>
              <a:tr h="1775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Project Stage/Status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Borefield construction complete</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Building completion in 2026</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10"/>
                  </a:ext>
                </a:extLst>
              </a:tr>
            </a:tbl>
          </a:graphicData>
        </a:graphic>
      </p:graphicFrame>
      <p:pic>
        <p:nvPicPr>
          <p:cNvPr id="442" name="Google Shape;442;p23"/>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4"/>
          <p:cNvPicPr preferRelativeResize="0"/>
          <p:nvPr/>
        </p:nvPicPr>
        <p:blipFill rotWithShape="1">
          <a:blip r:embed="rId3">
            <a:alphaModFix/>
          </a:blip>
          <a:srcRect/>
          <a:stretch/>
        </p:blipFill>
        <p:spPr>
          <a:xfrm>
            <a:off x="6653102" y="3894782"/>
            <a:ext cx="3014195" cy="2853080"/>
          </a:xfrm>
          <a:prstGeom prst="rect">
            <a:avLst/>
          </a:prstGeom>
          <a:noFill/>
          <a:ln>
            <a:noFill/>
          </a:ln>
        </p:spPr>
      </p:pic>
      <p:sp>
        <p:nvSpPr>
          <p:cNvPr id="448" name="Google Shape;448;p24"/>
          <p:cNvSpPr txBox="1"/>
          <p:nvPr/>
        </p:nvSpPr>
        <p:spPr>
          <a:xfrm>
            <a:off x="5913069" y="4317315"/>
            <a:ext cx="4561216" cy="2448281"/>
          </a:xfrm>
          <a:prstGeom prst="rect">
            <a:avLst/>
          </a:prstGeom>
          <a:noFill/>
          <a:ln>
            <a:noFill/>
          </a:ln>
        </p:spPr>
        <p:txBody>
          <a:bodyPr spcFirstLastPara="1" wrap="square" lIns="91425" tIns="45700" rIns="91425" bIns="45700" anchor="t" anchorCtr="0">
            <a:normAutofit/>
          </a:bodyPr>
          <a:lstStyle/>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449" name="Google Shape;449;p24"/>
          <p:cNvGrpSpPr/>
          <p:nvPr/>
        </p:nvGrpSpPr>
        <p:grpSpPr>
          <a:xfrm>
            <a:off x="10333486" y="3979092"/>
            <a:ext cx="1747013" cy="1339358"/>
            <a:chOff x="7034199" y="4168936"/>
            <a:chExt cx="3047889" cy="2501225"/>
          </a:xfrm>
        </p:grpSpPr>
        <p:pic>
          <p:nvPicPr>
            <p:cNvPr id="450" name="Google Shape;450;p24" descr="A map of the united states&#10;&#10;Description automatically generated"/>
            <p:cNvPicPr preferRelativeResize="0"/>
            <p:nvPr/>
          </p:nvPicPr>
          <p:blipFill rotWithShape="1">
            <a:blip r:embed="rId4">
              <a:alphaModFix/>
            </a:blip>
            <a:srcRect l="848" t="5461" r="15061" b="9406"/>
            <a:stretch/>
          </p:blipFill>
          <p:spPr>
            <a:xfrm>
              <a:off x="7034199" y="4168936"/>
              <a:ext cx="3047889" cy="2501225"/>
            </a:xfrm>
            <a:prstGeom prst="rect">
              <a:avLst/>
            </a:prstGeom>
            <a:noFill/>
            <a:ln>
              <a:noFill/>
            </a:ln>
          </p:spPr>
        </p:pic>
        <p:sp>
          <p:nvSpPr>
            <p:cNvPr id="451" name="Google Shape;451;p24"/>
            <p:cNvSpPr txBox="1"/>
            <p:nvPr/>
          </p:nvSpPr>
          <p:spPr>
            <a:xfrm>
              <a:off x="8264005" y="5188416"/>
              <a:ext cx="1378527" cy="488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000000"/>
                  </a:solidFill>
                  <a:latin typeface="Century Gothic"/>
                  <a:ea typeface="Century Gothic"/>
                  <a:cs typeface="Century Gothic"/>
                  <a:sym typeface="Century Gothic"/>
                </a:rPr>
                <a:t>Geneva</a:t>
              </a:r>
              <a:endParaRPr/>
            </a:p>
          </p:txBody>
        </p:sp>
      </p:grpSp>
      <p:grpSp>
        <p:nvGrpSpPr>
          <p:cNvPr id="452" name="Google Shape;452;p24"/>
          <p:cNvGrpSpPr/>
          <p:nvPr/>
        </p:nvGrpSpPr>
        <p:grpSpPr>
          <a:xfrm>
            <a:off x="5678281" y="0"/>
            <a:ext cx="6513719" cy="3862527"/>
            <a:chOff x="5544925" y="92404"/>
            <a:chExt cx="6513719" cy="3862527"/>
          </a:xfrm>
        </p:grpSpPr>
        <p:grpSp>
          <p:nvGrpSpPr>
            <p:cNvPr id="453" name="Google Shape;453;p24"/>
            <p:cNvGrpSpPr/>
            <p:nvPr/>
          </p:nvGrpSpPr>
          <p:grpSpPr>
            <a:xfrm>
              <a:off x="5544925" y="92404"/>
              <a:ext cx="6513719" cy="3862527"/>
              <a:chOff x="5509021" y="163985"/>
              <a:chExt cx="6513719" cy="3862527"/>
            </a:xfrm>
          </p:grpSpPr>
          <p:grpSp>
            <p:nvGrpSpPr>
              <p:cNvPr id="454" name="Google Shape;454;p24"/>
              <p:cNvGrpSpPr/>
              <p:nvPr/>
            </p:nvGrpSpPr>
            <p:grpSpPr>
              <a:xfrm>
                <a:off x="5509021" y="163985"/>
                <a:ext cx="6513719" cy="3862527"/>
                <a:chOff x="5437570" y="207638"/>
                <a:chExt cx="6513719" cy="3862527"/>
              </a:xfrm>
            </p:grpSpPr>
            <p:pic>
              <p:nvPicPr>
                <p:cNvPr id="455" name="Google Shape;455;p24"/>
                <p:cNvPicPr preferRelativeResize="0"/>
                <p:nvPr/>
              </p:nvPicPr>
              <p:blipFill rotWithShape="1">
                <a:blip r:embed="rId5">
                  <a:alphaModFix/>
                </a:blip>
                <a:srcRect l="2676" t="2582" r="2153" b="1044"/>
                <a:stretch/>
              </p:blipFill>
              <p:spPr>
                <a:xfrm>
                  <a:off x="5437570" y="207638"/>
                  <a:ext cx="6513719" cy="3862527"/>
                </a:xfrm>
                <a:prstGeom prst="rect">
                  <a:avLst/>
                </a:prstGeom>
                <a:noFill/>
                <a:ln>
                  <a:noFill/>
                </a:ln>
              </p:spPr>
            </p:pic>
            <p:sp>
              <p:nvSpPr>
                <p:cNvPr id="456" name="Google Shape;456;p24"/>
                <p:cNvSpPr txBox="1"/>
                <p:nvPr/>
              </p:nvSpPr>
              <p:spPr>
                <a:xfrm>
                  <a:off x="7170821" y="556891"/>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6</a:t>
                  </a:r>
                  <a:endParaRPr/>
                </a:p>
              </p:txBody>
            </p:sp>
            <p:sp>
              <p:nvSpPr>
                <p:cNvPr id="457" name="Google Shape;457;p24"/>
                <p:cNvSpPr txBox="1"/>
                <p:nvPr/>
              </p:nvSpPr>
              <p:spPr>
                <a:xfrm>
                  <a:off x="9165329" y="418391"/>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2</a:t>
                  </a:r>
                  <a:endParaRPr/>
                </a:p>
              </p:txBody>
            </p:sp>
            <p:sp>
              <p:nvSpPr>
                <p:cNvPr id="458" name="Google Shape;458;p24"/>
                <p:cNvSpPr txBox="1"/>
                <p:nvPr/>
              </p:nvSpPr>
              <p:spPr>
                <a:xfrm>
                  <a:off x="11398519" y="1928820"/>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7</a:t>
                  </a:r>
                  <a:endParaRPr/>
                </a:p>
              </p:txBody>
            </p:sp>
            <p:sp>
              <p:nvSpPr>
                <p:cNvPr id="459" name="Google Shape;459;p24"/>
                <p:cNvSpPr txBox="1"/>
                <p:nvPr/>
              </p:nvSpPr>
              <p:spPr>
                <a:xfrm>
                  <a:off x="7380537" y="1574379"/>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8</a:t>
                  </a:r>
                  <a:endParaRPr/>
                </a:p>
              </p:txBody>
            </p:sp>
            <p:sp>
              <p:nvSpPr>
                <p:cNvPr id="460" name="Google Shape;460;p24"/>
                <p:cNvSpPr txBox="1"/>
                <p:nvPr/>
              </p:nvSpPr>
              <p:spPr>
                <a:xfrm>
                  <a:off x="7579917" y="3290500"/>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9</a:t>
                  </a:r>
                  <a:endParaRPr/>
                </a:p>
              </p:txBody>
            </p:sp>
            <p:sp>
              <p:nvSpPr>
                <p:cNvPr id="461" name="Google Shape;461;p24"/>
                <p:cNvSpPr txBox="1"/>
                <p:nvPr/>
              </p:nvSpPr>
              <p:spPr>
                <a:xfrm>
                  <a:off x="9535284" y="1574380"/>
                  <a:ext cx="426863"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4/5</a:t>
                  </a:r>
                  <a:endParaRPr/>
                </a:p>
              </p:txBody>
            </p:sp>
            <p:sp>
              <p:nvSpPr>
                <p:cNvPr id="462" name="Google Shape;462;p24"/>
                <p:cNvSpPr txBox="1"/>
                <p:nvPr/>
              </p:nvSpPr>
              <p:spPr>
                <a:xfrm>
                  <a:off x="9831518" y="418391"/>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3</a:t>
                  </a:r>
                  <a:endParaRPr/>
                </a:p>
              </p:txBody>
            </p:sp>
            <p:sp>
              <p:nvSpPr>
                <p:cNvPr id="463" name="Google Shape;463;p24"/>
                <p:cNvSpPr txBox="1"/>
                <p:nvPr/>
              </p:nvSpPr>
              <p:spPr>
                <a:xfrm>
                  <a:off x="8689728" y="3671501"/>
                  <a:ext cx="358019"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10</a:t>
                  </a:r>
                  <a:endParaRPr/>
                </a:p>
              </p:txBody>
            </p:sp>
            <p:sp>
              <p:nvSpPr>
                <p:cNvPr id="464" name="Google Shape;464;p24"/>
                <p:cNvSpPr txBox="1"/>
                <p:nvPr/>
              </p:nvSpPr>
              <p:spPr>
                <a:xfrm>
                  <a:off x="7221898" y="2486982"/>
                  <a:ext cx="358019"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11</a:t>
                  </a:r>
                  <a:endParaRPr/>
                </a:p>
              </p:txBody>
            </p:sp>
          </p:grpSp>
          <p:sp>
            <p:nvSpPr>
              <p:cNvPr id="465" name="Google Shape;465;p24"/>
              <p:cNvSpPr txBox="1"/>
              <p:nvPr/>
            </p:nvSpPr>
            <p:spPr>
              <a:xfrm>
                <a:off x="9048142" y="1471224"/>
                <a:ext cx="261257" cy="276999"/>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entury Gothic"/>
                  <a:buNone/>
                </a:pPr>
                <a:r>
                  <a:rPr lang="en-US" sz="1200" b="1" i="0" u="none" strike="noStrike" cap="none">
                    <a:solidFill>
                      <a:srgbClr val="FF0000"/>
                    </a:solidFill>
                    <a:latin typeface="Century Gothic"/>
                    <a:ea typeface="Century Gothic"/>
                    <a:cs typeface="Century Gothic"/>
                    <a:sym typeface="Century Gothic"/>
                  </a:rPr>
                  <a:t>1</a:t>
                </a:r>
                <a:endParaRPr/>
              </a:p>
            </p:txBody>
          </p:sp>
        </p:grpSp>
        <p:sp>
          <p:nvSpPr>
            <p:cNvPr id="466" name="Google Shape;466;p24"/>
            <p:cNvSpPr txBox="1"/>
            <p:nvPr/>
          </p:nvSpPr>
          <p:spPr>
            <a:xfrm>
              <a:off x="5806192" y="308329"/>
              <a:ext cx="932391" cy="380821"/>
            </a:xfrm>
            <a:prstGeom prst="rect">
              <a:avLst/>
            </a:prstGeom>
            <a:solidFill>
              <a:srgbClr val="FFFFFF"/>
            </a:solidFill>
            <a:ln>
              <a:noFill/>
            </a:ln>
          </p:spPr>
          <p:txBody>
            <a:bodyPr spcFirstLastPara="1" wrap="square" lIns="91425" tIns="45700" rIns="91425" bIns="45700" anchor="t" anchorCtr="0">
              <a:normAutofit fontScale="85000" lnSpcReduction="10000"/>
            </a:bodyPr>
            <a:lstStyle/>
            <a:p>
              <a:pPr marL="0" marR="0" lvl="0" indent="0" algn="ctr" rtl="0">
                <a:lnSpc>
                  <a:spcPct val="100000"/>
                </a:lnSpc>
                <a:spcBef>
                  <a:spcPts val="0"/>
                </a:spcBef>
                <a:spcAft>
                  <a:spcPts val="0"/>
                </a:spcAft>
                <a:buClr>
                  <a:srgbClr val="FF0000"/>
                </a:buClr>
                <a:buSzPct val="100000"/>
                <a:buFont typeface="Arial"/>
                <a:buNone/>
              </a:pPr>
              <a:r>
                <a:rPr lang="en-US" sz="1200" b="1" i="0" u="none" strike="noStrike" cap="none">
                  <a:solidFill>
                    <a:srgbClr val="FF0000"/>
                  </a:solidFill>
                  <a:latin typeface="Arial"/>
                  <a:ea typeface="Arial"/>
                  <a:cs typeface="Arial"/>
                  <a:sym typeface="Arial"/>
                </a:rPr>
                <a:t>Central Utility Plant</a:t>
              </a:r>
              <a:endParaRPr/>
            </a:p>
          </p:txBody>
        </p:sp>
      </p:grpSp>
      <p:sp>
        <p:nvSpPr>
          <p:cNvPr id="467" name="Google Shape;467;p24"/>
          <p:cNvSpPr txBox="1"/>
          <p:nvPr/>
        </p:nvSpPr>
        <p:spPr>
          <a:xfrm>
            <a:off x="465943" y="157683"/>
            <a:ext cx="4242313" cy="81159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Arial"/>
                <a:ea typeface="Arial"/>
                <a:cs typeface="Arial"/>
                <a:sym typeface="Arial"/>
              </a:rPr>
              <a:t>Cornell AgriTech</a:t>
            </a:r>
            <a:endParaRPr/>
          </a:p>
          <a:p>
            <a:pPr marL="0" marR="0" lvl="0" indent="0" algn="l" rtl="0">
              <a:lnSpc>
                <a:spcPct val="100000"/>
              </a:lnSpc>
              <a:spcBef>
                <a:spcPts val="36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graphicFrame>
        <p:nvGraphicFramePr>
          <p:cNvPr id="468" name="Google Shape;468;p24"/>
          <p:cNvGraphicFramePr/>
          <p:nvPr/>
        </p:nvGraphicFramePr>
        <p:xfrm>
          <a:off x="465943" y="757185"/>
          <a:ext cx="4889750" cy="4427525"/>
        </p:xfrm>
        <a:graphic>
          <a:graphicData uri="http://schemas.openxmlformats.org/drawingml/2006/table">
            <a:tbl>
              <a:tblPr>
                <a:noFill/>
                <a:tableStyleId>{3E7ECE04-3AE1-4AEB-A4FA-281975F7B05C}</a:tableStyleId>
              </a:tblPr>
              <a:tblGrid>
                <a:gridCol w="1880550">
                  <a:extLst>
                    <a:ext uri="{9D8B030D-6E8A-4147-A177-3AD203B41FA5}">
                      <a16:colId xmlns:a16="http://schemas.microsoft.com/office/drawing/2014/main" val="20000"/>
                    </a:ext>
                  </a:extLst>
                </a:gridCol>
                <a:gridCol w="3009200">
                  <a:extLst>
                    <a:ext uri="{9D8B030D-6E8A-4147-A177-3AD203B41FA5}">
                      <a16:colId xmlns:a16="http://schemas.microsoft.com/office/drawing/2014/main" val="20001"/>
                    </a:ext>
                  </a:extLst>
                </a:gridCol>
              </a:tblGrid>
              <a:tr h="2826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Location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b="0">
                          <a:solidFill>
                            <a:schemeClr val="dk1"/>
                          </a:solidFill>
                          <a:latin typeface="Play"/>
                          <a:ea typeface="Play"/>
                          <a:cs typeface="Play"/>
                          <a:sym typeface="Play"/>
                        </a:rPr>
                        <a:t>Geneva</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282600">
                <a:tc>
                  <a:txBody>
                    <a:bodyPr/>
                    <a:lstStyle/>
                    <a:p>
                      <a:pPr marL="0" marR="0" lvl="0" indent="0" algn="l" rtl="0">
                        <a:lnSpc>
                          <a:spcPct val="100000"/>
                        </a:lnSpc>
                        <a:spcBef>
                          <a:spcPts val="0"/>
                        </a:spcBef>
                        <a:spcAft>
                          <a:spcPts val="0"/>
                        </a:spcAft>
                        <a:buClr>
                          <a:schemeClr val="lt1"/>
                        </a:buClr>
                        <a:buSzPts val="1200"/>
                        <a:buFont typeface="Play"/>
                        <a:buNone/>
                      </a:pPr>
                      <a:r>
                        <a:rPr lang="en-US" sz="1200" b="1">
                          <a:solidFill>
                            <a:schemeClr val="lt1"/>
                          </a:solidFill>
                          <a:latin typeface="Play"/>
                          <a:ea typeface="Play"/>
                          <a:cs typeface="Play"/>
                          <a:sym typeface="Play"/>
                        </a:rPr>
                        <a:t>No. Buildings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11</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659425">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Existing/New</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Existing (primarily)</a:t>
                      </a:r>
                      <a:endParaRPr/>
                    </a:p>
                    <a:p>
                      <a:pPr marL="0" marR="0" lvl="0" indent="0" algn="l" rtl="0">
                        <a:spcBef>
                          <a:spcPts val="0"/>
                        </a:spcBef>
                        <a:spcAft>
                          <a:spcPts val="0"/>
                        </a:spcAft>
                        <a:buNone/>
                      </a:pPr>
                      <a:r>
                        <a:rPr lang="en-US" sz="1200">
                          <a:solidFill>
                            <a:schemeClr val="dk1"/>
                          </a:solidFill>
                          <a:latin typeface="Play"/>
                          <a:ea typeface="Play"/>
                          <a:cs typeface="Play"/>
                          <a:sym typeface="Play"/>
                        </a:rPr>
                        <a:t>New Construction (National Grape Institute)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471025">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Type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College campus used for agriculture and food research</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2826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Size (SF)</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362,419</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4"/>
                  </a:ext>
                </a:extLst>
              </a:tr>
              <a:tr h="2826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Building Owner(s)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Cornell University</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5"/>
                  </a:ext>
                </a:extLst>
              </a:tr>
              <a:tr h="659425">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(Existing)</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Central plant steam for heating</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Distributed air-cooled chillers for cooling</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6"/>
                  </a:ext>
                </a:extLst>
              </a:tr>
              <a:tr h="122465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Design (New)</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Central plant with heat pump chillers</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4-pipe distribution network</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Closed loop geothermal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300 500 FT boreholes</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Natural gas boilers for peaking and backup</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7"/>
                  </a:ext>
                </a:extLst>
              </a:tr>
              <a:tr h="2826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Project Stage/Status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Play"/>
                          <a:ea typeface="Play"/>
                          <a:cs typeface="Play"/>
                          <a:sym typeface="Play"/>
                        </a:rPr>
                        <a:t>Design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8"/>
                  </a:ext>
                </a:extLst>
              </a:tr>
            </a:tbl>
          </a:graphicData>
        </a:graphic>
      </p:graphicFrame>
      <p:pic>
        <p:nvPicPr>
          <p:cNvPr id="469" name="Google Shape;469;p24"/>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25" descr="A map of a neighborhood&#10;&#10;Description automatically generated"/>
          <p:cNvPicPr preferRelativeResize="0"/>
          <p:nvPr/>
        </p:nvPicPr>
        <p:blipFill rotWithShape="1">
          <a:blip r:embed="rId3">
            <a:alphaModFix/>
          </a:blip>
          <a:srcRect/>
          <a:stretch/>
        </p:blipFill>
        <p:spPr>
          <a:xfrm>
            <a:off x="5604356" y="921315"/>
            <a:ext cx="6254269" cy="4422210"/>
          </a:xfrm>
          <a:prstGeom prst="rect">
            <a:avLst/>
          </a:prstGeom>
          <a:noFill/>
          <a:ln>
            <a:noFill/>
          </a:ln>
        </p:spPr>
      </p:pic>
      <p:graphicFrame>
        <p:nvGraphicFramePr>
          <p:cNvPr id="476" name="Google Shape;476;p25"/>
          <p:cNvGraphicFramePr/>
          <p:nvPr/>
        </p:nvGraphicFramePr>
        <p:xfrm>
          <a:off x="442838" y="1064190"/>
          <a:ext cx="4938775" cy="4801000"/>
        </p:xfrm>
        <a:graphic>
          <a:graphicData uri="http://schemas.openxmlformats.org/drawingml/2006/table">
            <a:tbl>
              <a:tblPr>
                <a:noFill/>
                <a:tableStyleId>{3E7ECE04-3AE1-4AEB-A4FA-281975F7B05C}</a:tableStyleId>
              </a:tblPr>
              <a:tblGrid>
                <a:gridCol w="1527850">
                  <a:extLst>
                    <a:ext uri="{9D8B030D-6E8A-4147-A177-3AD203B41FA5}">
                      <a16:colId xmlns:a16="http://schemas.microsoft.com/office/drawing/2014/main" val="20000"/>
                    </a:ext>
                  </a:extLst>
                </a:gridCol>
                <a:gridCol w="3410925">
                  <a:extLst>
                    <a:ext uri="{9D8B030D-6E8A-4147-A177-3AD203B41FA5}">
                      <a16:colId xmlns:a16="http://schemas.microsoft.com/office/drawing/2014/main" val="20001"/>
                    </a:ext>
                  </a:extLst>
                </a:gridCol>
              </a:tblGrid>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Location</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b="0">
                          <a:solidFill>
                            <a:schemeClr val="dk1"/>
                          </a:solidFill>
                          <a:latin typeface="Play"/>
                          <a:ea typeface="Play"/>
                          <a:cs typeface="Play"/>
                          <a:sym typeface="Play"/>
                        </a:rPr>
                        <a:t>Bronx</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282000">
                <a:tc>
                  <a:txBody>
                    <a:bodyPr/>
                    <a:lstStyle/>
                    <a:p>
                      <a:pPr marL="0" marR="0" lvl="0" indent="0" algn="l" rtl="0">
                        <a:lnSpc>
                          <a:spcPct val="100000"/>
                        </a:lnSpc>
                        <a:spcBef>
                          <a:spcPts val="0"/>
                        </a:spcBef>
                        <a:spcAft>
                          <a:spcPts val="0"/>
                        </a:spcAft>
                        <a:buClr>
                          <a:schemeClr val="lt1"/>
                        </a:buClr>
                        <a:buSzPts val="1200"/>
                        <a:buFont typeface="Play"/>
                        <a:buNone/>
                      </a:pPr>
                      <a:r>
                        <a:rPr lang="en-US" sz="1200" b="1">
                          <a:solidFill>
                            <a:schemeClr val="lt1"/>
                          </a:solidFill>
                          <a:latin typeface="Play"/>
                          <a:ea typeface="Play"/>
                          <a:cs typeface="Play"/>
                          <a:sym typeface="Play"/>
                        </a:rPr>
                        <a:t>No. Buildings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18</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Existing/New</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Existing</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Type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Multifamily</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Housing Units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~1,500</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4"/>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Size (SF)</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1.6M</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5"/>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Building Owner(s)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Amalgamated Housing Corporation owns most of the buildings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6"/>
                  </a:ext>
                </a:extLst>
              </a:tr>
              <a:tr h="470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(Existing)</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Central steam plant for heating, cooling, DHW</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Beyond useful life</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7"/>
                  </a:ext>
                </a:extLst>
              </a:tr>
              <a:tr h="658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System Design (New)</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Wastewater heat recovery covers most DHW loads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Closed loop geothermal, inclined drilling</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&gt;500 boreholes, up to 850 FT</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1-pipe ambient loop distribution</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Geothermal covers ~50% of peak loads and 90% of annual thermal energy</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Play"/>
                          <a:ea typeface="Play"/>
                          <a:cs typeface="Play"/>
                          <a:sym typeface="Play"/>
                        </a:rPr>
                        <a:t>Natural gas for peaking and backup</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8"/>
                  </a:ext>
                </a:extLst>
              </a:tr>
              <a:tr h="282000">
                <a:tc>
                  <a:txBody>
                    <a:bodyPr/>
                    <a:lstStyle/>
                    <a:p>
                      <a:pPr marL="0" marR="0" lvl="0" indent="0" algn="l" rtl="0">
                        <a:spcBef>
                          <a:spcPts val="0"/>
                        </a:spcBef>
                        <a:spcAft>
                          <a:spcPts val="0"/>
                        </a:spcAft>
                        <a:buNone/>
                      </a:pPr>
                      <a:r>
                        <a:rPr lang="en-US" sz="1200" b="1">
                          <a:solidFill>
                            <a:schemeClr val="lt1"/>
                          </a:solidFill>
                          <a:latin typeface="Play"/>
                          <a:ea typeface="Play"/>
                          <a:cs typeface="Play"/>
                          <a:sym typeface="Play"/>
                        </a:rPr>
                        <a:t>Project Stage/Status</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538CD5"/>
                    </a:solidFill>
                  </a:tcPr>
                </a:tc>
                <a:tc>
                  <a:txBody>
                    <a:bodyPr/>
                    <a:lstStyle/>
                    <a:p>
                      <a:pPr marL="0" marR="0" lvl="0" indent="0" algn="l" rtl="0">
                        <a:spcBef>
                          <a:spcPts val="0"/>
                        </a:spcBef>
                        <a:spcAft>
                          <a:spcPts val="0"/>
                        </a:spcAft>
                        <a:buNone/>
                      </a:pPr>
                      <a:r>
                        <a:rPr lang="en-US" sz="1200">
                          <a:solidFill>
                            <a:schemeClr val="dk1"/>
                          </a:solidFill>
                          <a:latin typeface="Play"/>
                          <a:ea typeface="Play"/>
                          <a:cs typeface="Play"/>
                          <a:sym typeface="Play"/>
                        </a:rPr>
                        <a:t>Feasibility Study</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5F1"/>
                    </a:solidFill>
                  </a:tcPr>
                </a:tc>
                <a:extLst>
                  <a:ext uri="{0D108BD9-81ED-4DB2-BD59-A6C34878D82A}">
                    <a16:rowId xmlns:a16="http://schemas.microsoft.com/office/drawing/2014/main" val="10009"/>
                  </a:ext>
                </a:extLst>
              </a:tr>
            </a:tbl>
          </a:graphicData>
        </a:graphic>
      </p:graphicFrame>
      <p:sp>
        <p:nvSpPr>
          <p:cNvPr id="477" name="Google Shape;477;p25"/>
          <p:cNvSpPr txBox="1"/>
          <p:nvPr/>
        </p:nvSpPr>
        <p:spPr>
          <a:xfrm>
            <a:off x="442838" y="210115"/>
            <a:ext cx="10515600" cy="5778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Arial"/>
                <a:ea typeface="Arial"/>
                <a:cs typeface="Arial"/>
                <a:sym typeface="Arial"/>
              </a:rPr>
              <a:t>Amalgamated Housing Corporation</a:t>
            </a:r>
            <a:endParaRPr/>
          </a:p>
        </p:txBody>
      </p:sp>
      <p:pic>
        <p:nvPicPr>
          <p:cNvPr id="478" name="Google Shape;478;p25"/>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6"/>
          <p:cNvPicPr preferRelativeResize="0">
            <a:picLocks noGrp="1"/>
          </p:cNvPicPr>
          <p:nvPr>
            <p:ph type="body" idx="1"/>
          </p:nvPr>
        </p:nvPicPr>
        <p:blipFill rotWithShape="1">
          <a:blip r:embed="rId3">
            <a:alphaModFix/>
          </a:blip>
          <a:srcRect/>
          <a:stretch/>
        </p:blipFill>
        <p:spPr>
          <a:xfrm>
            <a:off x="643467" y="2271705"/>
            <a:ext cx="10905066" cy="3135206"/>
          </a:xfrm>
          <a:prstGeom prst="rect">
            <a:avLst/>
          </a:prstGeom>
          <a:noFill/>
          <a:ln>
            <a:noFill/>
          </a:ln>
        </p:spPr>
      </p:pic>
      <p:sp>
        <p:nvSpPr>
          <p:cNvPr id="484" name="Google Shape;484;p26"/>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24</a:t>
            </a:fld>
            <a:endParaRPr>
              <a:solidFill>
                <a:srgbClr val="FFFFFF"/>
              </a:solidFill>
            </a:endParaRPr>
          </a:p>
        </p:txBody>
      </p:sp>
      <p:sp>
        <p:nvSpPr>
          <p:cNvPr id="485" name="Google Shape;485;p26"/>
          <p:cNvSpPr txBox="1"/>
          <p:nvPr/>
        </p:nvSpPr>
        <p:spPr>
          <a:xfrm>
            <a:off x="644769" y="937846"/>
            <a:ext cx="10896597"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b="1">
                <a:solidFill>
                  <a:srgbClr val="002D72"/>
                </a:solidFill>
                <a:latin typeface="Arial"/>
                <a:ea typeface="Arial"/>
                <a:cs typeface="Arial"/>
                <a:sym typeface="Arial"/>
              </a:rPr>
              <a:t>Utility Thermal Energy Networks (UTEN) Pilots</a:t>
            </a:r>
            <a:endParaRPr sz="3300" b="1">
              <a:solidFill>
                <a:srgbClr val="002D72"/>
              </a:solidFill>
              <a:latin typeface="Arial"/>
              <a:ea typeface="Arial"/>
              <a:cs typeface="Arial"/>
              <a:sym typeface="Arial"/>
            </a:endParaRPr>
          </a:p>
        </p:txBody>
      </p:sp>
      <p:pic>
        <p:nvPicPr>
          <p:cNvPr id="486" name="Google Shape;486;p26" descr="Upgrade NY"/>
          <p:cNvPicPr preferRelativeResize="0"/>
          <p:nvPr/>
        </p:nvPicPr>
        <p:blipFill rotWithShape="1">
          <a:blip r:embed="rId4">
            <a:alphaModFix/>
          </a:blip>
          <a:srcRect/>
          <a:stretch/>
        </p:blipFill>
        <p:spPr>
          <a:xfrm>
            <a:off x="9138138" y="5559668"/>
            <a:ext cx="2403231" cy="498232"/>
          </a:xfrm>
          <a:prstGeom prst="rect">
            <a:avLst/>
          </a:prstGeom>
          <a:noFill/>
          <a:ln>
            <a:noFill/>
          </a:ln>
        </p:spPr>
      </p:pic>
      <p:pic>
        <p:nvPicPr>
          <p:cNvPr id="487" name="Google Shape;487;p26"/>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7"/>
          <p:cNvSpPr txBox="1"/>
          <p:nvPr/>
        </p:nvSpPr>
        <p:spPr>
          <a:xfrm>
            <a:off x="465943" y="157683"/>
            <a:ext cx="4242313" cy="81159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City of Troy</a:t>
            </a:r>
            <a:endParaRPr/>
          </a:p>
          <a:p>
            <a:pPr marL="0" marR="0" lvl="0" indent="0" algn="l" rtl="0">
              <a:spcBef>
                <a:spcPts val="360"/>
              </a:spcBef>
              <a:spcAft>
                <a:spcPts val="0"/>
              </a:spcAft>
              <a:buClr>
                <a:schemeClr val="dk1"/>
              </a:buClr>
              <a:buSzPts val="1800"/>
              <a:buFont typeface="Arial"/>
              <a:buNone/>
            </a:pPr>
            <a:endParaRPr sz="1800" b="1">
              <a:solidFill>
                <a:schemeClr val="dk1"/>
              </a:solidFill>
              <a:latin typeface="Arial"/>
              <a:ea typeface="Arial"/>
              <a:cs typeface="Arial"/>
              <a:sym typeface="Arial"/>
            </a:endParaRPr>
          </a:p>
        </p:txBody>
      </p:sp>
      <p:grpSp>
        <p:nvGrpSpPr>
          <p:cNvPr id="493" name="Google Shape;493;p27"/>
          <p:cNvGrpSpPr/>
          <p:nvPr/>
        </p:nvGrpSpPr>
        <p:grpSpPr>
          <a:xfrm>
            <a:off x="465943" y="4177810"/>
            <a:ext cx="2016699" cy="1764310"/>
            <a:chOff x="8678636" y="659475"/>
            <a:chExt cx="2800556" cy="2434790"/>
          </a:xfrm>
        </p:grpSpPr>
        <p:pic>
          <p:nvPicPr>
            <p:cNvPr id="494" name="Google Shape;494;p27" descr="A map of the state of new york&#10;&#10;Description automatically generated"/>
            <p:cNvPicPr preferRelativeResize="0"/>
            <p:nvPr/>
          </p:nvPicPr>
          <p:blipFill rotWithShape="1">
            <a:blip r:embed="rId3">
              <a:alphaModFix/>
            </a:blip>
            <a:srcRect l="3159" t="9648" r="2091" b="7617"/>
            <a:stretch/>
          </p:blipFill>
          <p:spPr>
            <a:xfrm>
              <a:off x="8678636" y="659475"/>
              <a:ext cx="2791906" cy="2434790"/>
            </a:xfrm>
            <a:prstGeom prst="rect">
              <a:avLst/>
            </a:prstGeom>
            <a:noFill/>
            <a:ln>
              <a:noFill/>
            </a:ln>
          </p:spPr>
        </p:pic>
        <p:sp>
          <p:nvSpPr>
            <p:cNvPr id="495" name="Google Shape;495;p27"/>
            <p:cNvSpPr txBox="1"/>
            <p:nvPr/>
          </p:nvSpPr>
          <p:spPr>
            <a:xfrm>
              <a:off x="10484934" y="1681895"/>
              <a:ext cx="994258" cy="467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Troy</a:t>
              </a:r>
              <a:endParaRPr sz="1400">
                <a:solidFill>
                  <a:schemeClr val="dk1"/>
                </a:solidFill>
                <a:latin typeface="Arial"/>
                <a:ea typeface="Arial"/>
                <a:cs typeface="Arial"/>
                <a:sym typeface="Arial"/>
              </a:endParaRPr>
            </a:p>
          </p:txBody>
        </p:sp>
      </p:grpSp>
      <p:sp>
        <p:nvSpPr>
          <p:cNvPr id="496" name="Google Shape;496;p27"/>
          <p:cNvSpPr txBox="1"/>
          <p:nvPr/>
        </p:nvSpPr>
        <p:spPr>
          <a:xfrm>
            <a:off x="531845" y="659474"/>
            <a:ext cx="5634116" cy="619852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Public-private partnership between City of Troy and National Grid (utility) to a develop thermal energy network</a:t>
            </a:r>
            <a:endParaRPr/>
          </a:p>
          <a:p>
            <a:pPr marL="468630" marR="0" lvl="1" indent="-28575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1-pipe ambient loop system using geothermal</a:t>
            </a:r>
            <a:endParaRPr/>
          </a:p>
          <a:p>
            <a:pPr marL="468630" marR="0" lvl="1" indent="-28575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Troy Local Development Corporation (LDC) will own borefield and sell thermal energy ($4M PON 4614 Category C award)</a:t>
            </a:r>
            <a:endParaRPr/>
          </a:p>
          <a:p>
            <a:pPr marL="468630" marR="0" lvl="1" indent="-285750" algn="l" rtl="0">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National Grid will own distribution loop, as part of UTEN pilot project (DPS Matter 22-01458)</a:t>
            </a:r>
            <a:endParaRPr/>
          </a:p>
          <a:p>
            <a:pPr marL="0" marR="0" lvl="0" indent="0" algn="l" rtl="0">
              <a:spcBef>
                <a:spcPts val="36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497" name="Google Shape;497;p27"/>
          <p:cNvPicPr preferRelativeResize="0"/>
          <p:nvPr/>
        </p:nvPicPr>
        <p:blipFill rotWithShape="1">
          <a:blip r:embed="rId4">
            <a:alphaModFix/>
          </a:blip>
          <a:srcRect l="1824" r="2073" b="3926"/>
          <a:stretch/>
        </p:blipFill>
        <p:spPr>
          <a:xfrm>
            <a:off x="6334243" y="511350"/>
            <a:ext cx="5709826" cy="2364421"/>
          </a:xfrm>
          <a:prstGeom prst="rect">
            <a:avLst/>
          </a:prstGeom>
          <a:noFill/>
          <a:ln>
            <a:noFill/>
          </a:ln>
        </p:spPr>
      </p:pic>
      <p:grpSp>
        <p:nvGrpSpPr>
          <p:cNvPr id="498" name="Google Shape;498;p27"/>
          <p:cNvGrpSpPr/>
          <p:nvPr/>
        </p:nvGrpSpPr>
        <p:grpSpPr>
          <a:xfrm>
            <a:off x="6334243" y="3230217"/>
            <a:ext cx="5801047" cy="2988187"/>
            <a:chOff x="485488" y="3440834"/>
            <a:chExt cx="5522703" cy="2844809"/>
          </a:xfrm>
        </p:grpSpPr>
        <p:pic>
          <p:nvPicPr>
            <p:cNvPr id="499" name="Google Shape;499;p27"/>
            <p:cNvPicPr preferRelativeResize="0"/>
            <p:nvPr/>
          </p:nvPicPr>
          <p:blipFill rotWithShape="1">
            <a:blip r:embed="rId5">
              <a:alphaModFix/>
            </a:blip>
            <a:srcRect/>
            <a:stretch/>
          </p:blipFill>
          <p:spPr>
            <a:xfrm>
              <a:off x="485488" y="3440834"/>
              <a:ext cx="5522703" cy="2844809"/>
            </a:xfrm>
            <a:prstGeom prst="rect">
              <a:avLst/>
            </a:prstGeom>
            <a:noFill/>
            <a:ln>
              <a:noFill/>
            </a:ln>
          </p:spPr>
        </p:pic>
        <p:cxnSp>
          <p:nvCxnSpPr>
            <p:cNvPr id="500" name="Google Shape;500;p27"/>
            <p:cNvCxnSpPr/>
            <p:nvPr/>
          </p:nvCxnSpPr>
          <p:spPr>
            <a:xfrm>
              <a:off x="2143394" y="4015409"/>
              <a:ext cx="748893" cy="99391"/>
            </a:xfrm>
            <a:prstGeom prst="straightConnector1">
              <a:avLst/>
            </a:prstGeom>
            <a:noFill/>
            <a:ln w="47625" cap="flat" cmpd="sng">
              <a:solidFill>
                <a:schemeClr val="dk1"/>
              </a:solidFill>
              <a:prstDash val="solid"/>
              <a:miter lim="800000"/>
              <a:headEnd type="none" w="sm" len="sm"/>
              <a:tailEnd type="triangle" w="lg" len="lg"/>
            </a:ln>
          </p:spPr>
        </p:cxnSp>
        <p:sp>
          <p:nvSpPr>
            <p:cNvPr id="501" name="Google Shape;501;p27"/>
            <p:cNvSpPr txBox="1"/>
            <p:nvPr/>
          </p:nvSpPr>
          <p:spPr>
            <a:xfrm>
              <a:off x="946588" y="3687856"/>
              <a:ext cx="1324390" cy="655104"/>
            </a:xfrm>
            <a:prstGeom prst="rect">
              <a:avLst/>
            </a:prstGeom>
            <a:noFill/>
            <a:ln>
              <a:noFill/>
            </a:ln>
          </p:spPr>
          <p:txBody>
            <a:bodyPr spcFirstLastPara="1" wrap="square" lIns="91425" tIns="45700" rIns="91425" bIns="45700" anchor="t" anchorCtr="0">
              <a:normAutofit fontScale="85000" lnSpcReduction="20000"/>
            </a:bodyPr>
            <a:lstStyle/>
            <a:p>
              <a:pPr marL="182880" marR="0" lvl="1" indent="0" algn="l" rtl="0">
                <a:spcBef>
                  <a:spcPts val="0"/>
                </a:spcBef>
                <a:spcAft>
                  <a:spcPts val="0"/>
                </a:spcAft>
                <a:buClr>
                  <a:schemeClr val="dk1"/>
                </a:buClr>
                <a:buSzPct val="100000"/>
                <a:buFont typeface="Arial"/>
                <a:buNone/>
              </a:pPr>
              <a:r>
                <a:rPr lang="en-US" sz="1800" b="0" i="0" u="none" strike="noStrike" cap="none">
                  <a:solidFill>
                    <a:schemeClr val="dk1"/>
                  </a:solidFill>
                  <a:latin typeface="Arial"/>
                  <a:ea typeface="Arial"/>
                  <a:cs typeface="Arial"/>
                  <a:sym typeface="Arial"/>
                </a:rPr>
                <a:t>Geothermal borefield location</a:t>
              </a:r>
              <a:endParaRPr/>
            </a:p>
            <a:p>
              <a:pPr marL="0" marR="0" lvl="0" indent="0" algn="l" rtl="0">
                <a:spcBef>
                  <a:spcPts val="306"/>
                </a:spcBef>
                <a:spcAft>
                  <a:spcPts val="0"/>
                </a:spcAft>
                <a:buClr>
                  <a:schemeClr val="dk1"/>
                </a:buClr>
                <a:buSzPct val="100000"/>
                <a:buFont typeface="Arial"/>
                <a:buNone/>
              </a:pPr>
              <a:endParaRPr sz="1800">
                <a:solidFill>
                  <a:schemeClr val="dk1"/>
                </a:solidFill>
                <a:latin typeface="Arial"/>
                <a:ea typeface="Arial"/>
                <a:cs typeface="Arial"/>
                <a:sym typeface="Arial"/>
              </a:endParaRPr>
            </a:p>
          </p:txBody>
        </p:sp>
      </p:grpSp>
      <p:pic>
        <p:nvPicPr>
          <p:cNvPr id="502" name="Google Shape;502;p27"/>
          <p:cNvPicPr preferRelativeResize="0"/>
          <p:nvPr/>
        </p:nvPicPr>
        <p:blipFill rotWithShape="1">
          <a:blip r:embed="rId6">
            <a:alphaModFix/>
          </a:blip>
          <a:srcRect/>
          <a:stretch/>
        </p:blipFill>
        <p:spPr>
          <a:xfrm>
            <a:off x="2891952" y="3521687"/>
            <a:ext cx="3211224" cy="2793988"/>
          </a:xfrm>
          <a:prstGeom prst="rect">
            <a:avLst/>
          </a:prstGeom>
          <a:noFill/>
          <a:ln>
            <a:noFill/>
          </a:ln>
        </p:spPr>
      </p:pic>
      <p:pic>
        <p:nvPicPr>
          <p:cNvPr id="503" name="Google Shape;503;p27"/>
          <p:cNvPicPr preferRelativeResize="0"/>
          <p:nvPr/>
        </p:nvPicPr>
        <p:blipFill>
          <a:blip r:embed="rId7">
            <a:alphaModFix/>
          </a:blip>
          <a:stretch>
            <a:fillRect/>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8"/>
          <p:cNvSpPr txBox="1">
            <a:spLocks noGrp="1"/>
          </p:cNvSpPr>
          <p:nvPr>
            <p:ph type="title" idx="4294967295"/>
          </p:nvPr>
        </p:nvSpPr>
        <p:spPr>
          <a:xfrm>
            <a:off x="1588" y="390525"/>
            <a:ext cx="1219041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250"/>
              <a:buFont typeface="Roboto"/>
              <a:buNone/>
            </a:pPr>
            <a:r>
              <a:rPr lang="en-US" sz="4250">
                <a:latin typeface="Roboto"/>
                <a:ea typeface="Roboto"/>
                <a:cs typeface="Roboto"/>
                <a:sym typeface="Roboto"/>
              </a:rPr>
              <a:t>NY Laws Benefiting the Geothermal Industry</a:t>
            </a:r>
            <a:endParaRPr/>
          </a:p>
        </p:txBody>
      </p:sp>
      <p:sp>
        <p:nvSpPr>
          <p:cNvPr id="509" name="Google Shape;509;p28"/>
          <p:cNvSpPr txBox="1">
            <a:spLocks noGrp="1"/>
          </p:cNvSpPr>
          <p:nvPr>
            <p:ph type="body" idx="4294967295"/>
          </p:nvPr>
        </p:nvSpPr>
        <p:spPr>
          <a:xfrm>
            <a:off x="10026" y="1712077"/>
            <a:ext cx="6081713" cy="4878387"/>
          </a:xfrm>
          <a:prstGeom prst="rect">
            <a:avLst/>
          </a:prstGeom>
          <a:noFill/>
          <a:ln>
            <a:noFill/>
          </a:ln>
        </p:spPr>
        <p:txBody>
          <a:bodyPr spcFirstLastPara="1" wrap="square" lIns="91425" tIns="45700" rIns="91425" bIns="45700" anchor="t" anchorCtr="0">
            <a:normAutofit/>
          </a:bodyPr>
          <a:lstStyle/>
          <a:p>
            <a:pPr marL="456565" lvl="0" indent="-456565" algn="l" rtl="0">
              <a:lnSpc>
                <a:spcPct val="90000"/>
              </a:lnSpc>
              <a:spcBef>
                <a:spcPts val="0"/>
              </a:spcBef>
              <a:spcAft>
                <a:spcPts val="0"/>
              </a:spcAft>
              <a:buClr>
                <a:srgbClr val="000000"/>
              </a:buClr>
              <a:buSzPts val="1800"/>
              <a:buFont typeface="Arial"/>
              <a:buChar char="•"/>
            </a:pPr>
            <a:r>
              <a:rPr lang="en-US" sz="1800" b="1">
                <a:solidFill>
                  <a:srgbClr val="000000"/>
                </a:solidFill>
                <a:latin typeface="Roboto"/>
                <a:ea typeface="Roboto"/>
                <a:cs typeface="Roboto"/>
                <a:sym typeface="Roboto"/>
              </a:rPr>
              <a:t>Climate Leadership and Community Protection Act (Climate Act) December 2019</a:t>
            </a:r>
            <a:endParaRPr/>
          </a:p>
          <a:p>
            <a:pPr marL="989964" lvl="1" indent="-380364" algn="l" rtl="0">
              <a:lnSpc>
                <a:spcPct val="100000"/>
              </a:lnSpc>
              <a:spcBef>
                <a:spcPts val="280"/>
              </a:spcBef>
              <a:spcAft>
                <a:spcPts val="0"/>
              </a:spcAft>
              <a:buClr>
                <a:srgbClr val="000000"/>
              </a:buClr>
              <a:buSzPts val="1400"/>
              <a:buFont typeface="Arial"/>
              <a:buChar char="•"/>
            </a:pPr>
            <a:r>
              <a:rPr lang="en-US" sz="1400">
                <a:solidFill>
                  <a:srgbClr val="000000"/>
                </a:solidFill>
                <a:latin typeface="Roboto"/>
                <a:ea typeface="Roboto"/>
                <a:cs typeface="Roboto"/>
                <a:sym typeface="Roboto"/>
              </a:rPr>
              <a:t>Established GHG reduction goals (40/30 &amp; 85/50) </a:t>
            </a:r>
            <a:endParaRPr/>
          </a:p>
          <a:p>
            <a:pPr marL="989964" lvl="1" indent="-380364" algn="l" rtl="0">
              <a:lnSpc>
                <a:spcPct val="100000"/>
              </a:lnSpc>
              <a:spcBef>
                <a:spcPts val="280"/>
              </a:spcBef>
              <a:spcAft>
                <a:spcPts val="0"/>
              </a:spcAft>
              <a:buClr>
                <a:srgbClr val="000000"/>
              </a:buClr>
              <a:buSzPts val="1400"/>
              <a:buFont typeface="Arial"/>
              <a:buChar char="•"/>
            </a:pPr>
            <a:r>
              <a:rPr lang="en-US" sz="1400">
                <a:solidFill>
                  <a:srgbClr val="000000"/>
                </a:solidFill>
                <a:latin typeface="Roboto"/>
                <a:ea typeface="Roboto"/>
                <a:cs typeface="Roboto"/>
                <a:sym typeface="Roboto"/>
              </a:rPr>
              <a:t>35-40% of benefits from clean energy investments must go to disadvantaged communities </a:t>
            </a:r>
            <a:endParaRPr/>
          </a:p>
          <a:p>
            <a:pPr marL="1522730" lvl="2" indent="-380365" algn="l" rtl="0">
              <a:lnSpc>
                <a:spcPct val="100000"/>
              </a:lnSpc>
              <a:spcBef>
                <a:spcPts val="280"/>
              </a:spcBef>
              <a:spcAft>
                <a:spcPts val="0"/>
              </a:spcAft>
              <a:buClr>
                <a:srgbClr val="63666A"/>
              </a:buClr>
              <a:buSzPts val="1400"/>
              <a:buFont typeface="Roboto"/>
              <a:buChar char="&gt;"/>
            </a:pPr>
            <a:r>
              <a:rPr lang="en-US" sz="1400">
                <a:solidFill>
                  <a:srgbClr val="000000"/>
                </a:solidFill>
                <a:latin typeface="Roboto"/>
                <a:ea typeface="Roboto"/>
                <a:cs typeface="Roboto"/>
                <a:sym typeface="Roboto"/>
              </a:rPr>
              <a:t>1/3 of GHG in NY comes from building heating &amp; colling systems </a:t>
            </a:r>
            <a:endParaRPr/>
          </a:p>
          <a:p>
            <a:pPr marL="1522730" lvl="2" indent="-380365" algn="l" rtl="0">
              <a:lnSpc>
                <a:spcPct val="100000"/>
              </a:lnSpc>
              <a:spcBef>
                <a:spcPts val="280"/>
              </a:spcBef>
              <a:spcAft>
                <a:spcPts val="0"/>
              </a:spcAft>
              <a:buClr>
                <a:srgbClr val="63666A"/>
              </a:buClr>
              <a:buSzPts val="1400"/>
              <a:buFont typeface="Roboto"/>
              <a:buChar char="&gt;"/>
            </a:pPr>
            <a:r>
              <a:rPr lang="en-US" sz="1400">
                <a:solidFill>
                  <a:srgbClr val="000000"/>
                </a:solidFill>
                <a:latin typeface="Roboto"/>
                <a:ea typeface="Roboto"/>
                <a:cs typeface="Roboto"/>
                <a:sym typeface="Roboto"/>
              </a:rPr>
              <a:t>Need to decarbonize building HVAC systems </a:t>
            </a:r>
            <a:endParaRPr/>
          </a:p>
          <a:p>
            <a:pPr marL="456565" lvl="0" indent="-456565" algn="l" rtl="0">
              <a:lnSpc>
                <a:spcPct val="100000"/>
              </a:lnSpc>
              <a:spcBef>
                <a:spcPts val="360"/>
              </a:spcBef>
              <a:spcAft>
                <a:spcPts val="0"/>
              </a:spcAft>
              <a:buClr>
                <a:srgbClr val="63666A"/>
              </a:buClr>
              <a:buSzPts val="1800"/>
              <a:buFont typeface="Arial"/>
              <a:buChar char="•"/>
            </a:pPr>
            <a:r>
              <a:rPr lang="en-US" sz="1800" b="1">
                <a:solidFill>
                  <a:srgbClr val="000000"/>
                </a:solidFill>
                <a:latin typeface="Roboto"/>
                <a:ea typeface="Roboto"/>
                <a:cs typeface="Roboto"/>
                <a:sym typeface="Roboto"/>
              </a:rPr>
              <a:t>NYS Geothermal Tax Credit </a:t>
            </a:r>
            <a:endParaRPr/>
          </a:p>
          <a:p>
            <a:pPr marL="989964" lvl="1" indent="-380364" algn="l" rtl="0">
              <a:lnSpc>
                <a:spcPct val="100000"/>
              </a:lnSpc>
              <a:spcBef>
                <a:spcPts val="280"/>
              </a:spcBef>
              <a:spcAft>
                <a:spcPts val="0"/>
              </a:spcAft>
              <a:buClr>
                <a:srgbClr val="63666A"/>
              </a:buClr>
              <a:buSzPts val="1400"/>
              <a:buFont typeface="Arial"/>
              <a:buChar char="•"/>
            </a:pPr>
            <a:r>
              <a:rPr lang="en-US" sz="1400">
                <a:solidFill>
                  <a:srgbClr val="000000"/>
                </a:solidFill>
                <a:latin typeface="Roboto"/>
                <a:ea typeface="Roboto"/>
                <a:cs typeface="Roboto"/>
                <a:sym typeface="Roboto"/>
              </a:rPr>
              <a:t>25% State Tax Credit Capped at $5,000 </a:t>
            </a:r>
            <a:endParaRPr/>
          </a:p>
          <a:p>
            <a:pPr marL="456565" lvl="0" indent="-456565" algn="l" rtl="0">
              <a:lnSpc>
                <a:spcPct val="90000"/>
              </a:lnSpc>
              <a:spcBef>
                <a:spcPts val="1000"/>
              </a:spcBef>
              <a:spcAft>
                <a:spcPts val="0"/>
              </a:spcAft>
              <a:buClr>
                <a:srgbClr val="63666A"/>
              </a:buClr>
              <a:buSzPts val="1800"/>
              <a:buFont typeface="Arial"/>
              <a:buChar char="•"/>
            </a:pPr>
            <a:r>
              <a:rPr lang="en-US" sz="1800" b="1">
                <a:solidFill>
                  <a:srgbClr val="000000"/>
                </a:solidFill>
                <a:latin typeface="Roboto"/>
                <a:ea typeface="Roboto"/>
                <a:cs typeface="Roboto"/>
                <a:sym typeface="Roboto"/>
              </a:rPr>
              <a:t>Utility Thermal Energy Networks and Jobs Act (UTENJA) July 2022</a:t>
            </a:r>
            <a:endParaRPr/>
          </a:p>
          <a:p>
            <a:pPr marL="989964" lvl="1" indent="-380364" algn="l" rtl="0">
              <a:lnSpc>
                <a:spcPct val="100000"/>
              </a:lnSpc>
              <a:spcBef>
                <a:spcPts val="320"/>
              </a:spcBef>
              <a:spcAft>
                <a:spcPts val="0"/>
              </a:spcAft>
              <a:buClr>
                <a:srgbClr val="63666A"/>
              </a:buClr>
              <a:buSzPts val="1600"/>
              <a:buFont typeface="Arial"/>
              <a:buChar char="•"/>
            </a:pPr>
            <a:r>
              <a:rPr lang="en-US" sz="1600">
                <a:solidFill>
                  <a:srgbClr val="000000"/>
                </a:solidFill>
                <a:latin typeface="Roboto"/>
                <a:ea typeface="Roboto"/>
                <a:cs typeface="Roboto"/>
                <a:sym typeface="Roboto"/>
              </a:rPr>
              <a:t> </a:t>
            </a:r>
            <a:r>
              <a:rPr lang="en-US" sz="1400">
                <a:solidFill>
                  <a:srgbClr val="000000"/>
                </a:solidFill>
                <a:latin typeface="Roboto"/>
                <a:ea typeface="Roboto"/>
                <a:cs typeface="Roboto"/>
                <a:sym typeface="Roboto"/>
              </a:rPr>
              <a:t>Allowing utilities to build, own, and operate Thermal Energy Networks </a:t>
            </a:r>
            <a:endParaRPr/>
          </a:p>
          <a:p>
            <a:pPr marL="989964" lvl="1" indent="-380364" algn="l" rtl="0">
              <a:lnSpc>
                <a:spcPct val="90000"/>
              </a:lnSpc>
              <a:spcBef>
                <a:spcPts val="500"/>
              </a:spcBef>
              <a:spcAft>
                <a:spcPts val="0"/>
              </a:spcAft>
              <a:buClr>
                <a:srgbClr val="63666A"/>
              </a:buClr>
              <a:buSzPts val="1400"/>
              <a:buFont typeface="Arial"/>
              <a:buChar char="•"/>
            </a:pPr>
            <a:r>
              <a:rPr lang="en-US" sz="1400">
                <a:solidFill>
                  <a:srgbClr val="000000"/>
                </a:solidFill>
                <a:latin typeface="Roboto"/>
                <a:ea typeface="Roboto"/>
                <a:cs typeface="Roboto"/>
                <a:sym typeface="Roboto"/>
              </a:rPr>
              <a:t>The 7 investor-owned utilities have submitted 11 pilot project proposals for DPS approval </a:t>
            </a:r>
            <a:endParaRPr/>
          </a:p>
          <a:p>
            <a:pPr marL="989964" lvl="1" indent="-380364" algn="l" rtl="0">
              <a:lnSpc>
                <a:spcPct val="90000"/>
              </a:lnSpc>
              <a:spcBef>
                <a:spcPts val="500"/>
              </a:spcBef>
              <a:spcAft>
                <a:spcPts val="0"/>
              </a:spcAft>
              <a:buClr>
                <a:srgbClr val="63666A"/>
              </a:buClr>
              <a:buSzPts val="1400"/>
              <a:buFont typeface="Arial"/>
              <a:buChar char="•"/>
            </a:pPr>
            <a:r>
              <a:rPr lang="en-US" sz="1400">
                <a:solidFill>
                  <a:srgbClr val="000000"/>
                </a:solidFill>
                <a:latin typeface="Roboto"/>
                <a:ea typeface="Roboto"/>
                <a:cs typeface="Roboto"/>
                <a:sym typeface="Roboto"/>
              </a:rPr>
              <a:t>Promotes development of TENs and provide jobs to transitioning gas utility workers</a:t>
            </a:r>
            <a:endParaRPr/>
          </a:p>
          <a:p>
            <a:pPr marL="456565" lvl="0" indent="-354965" algn="l" rtl="0">
              <a:lnSpc>
                <a:spcPct val="90000"/>
              </a:lnSpc>
              <a:spcBef>
                <a:spcPts val="1000"/>
              </a:spcBef>
              <a:spcAft>
                <a:spcPts val="0"/>
              </a:spcAft>
              <a:buClr>
                <a:schemeClr val="dk1"/>
              </a:buClr>
              <a:buSzPts val="1600"/>
              <a:buNone/>
            </a:pPr>
            <a:endParaRPr sz="1600">
              <a:solidFill>
                <a:srgbClr val="F2A900"/>
              </a:solidFill>
              <a:latin typeface="Roboto"/>
              <a:ea typeface="Roboto"/>
              <a:cs typeface="Roboto"/>
              <a:sym typeface="Roboto"/>
            </a:endParaRPr>
          </a:p>
          <a:p>
            <a:pPr marL="989964" lvl="1" indent="-227964" algn="l" rtl="0">
              <a:lnSpc>
                <a:spcPct val="90000"/>
              </a:lnSpc>
              <a:spcBef>
                <a:spcPts val="500"/>
              </a:spcBef>
              <a:spcAft>
                <a:spcPts val="0"/>
              </a:spcAft>
              <a:buClr>
                <a:schemeClr val="dk1"/>
              </a:buClr>
              <a:buSzPts val="2400"/>
              <a:buNone/>
            </a:pPr>
            <a:endParaRPr/>
          </a:p>
        </p:txBody>
      </p:sp>
      <p:sp>
        <p:nvSpPr>
          <p:cNvPr id="510" name="Google Shape;510;p28"/>
          <p:cNvSpPr txBox="1"/>
          <p:nvPr/>
        </p:nvSpPr>
        <p:spPr>
          <a:xfrm>
            <a:off x="6507078" y="1717842"/>
            <a:ext cx="5189621" cy="4431983"/>
          </a:xfrm>
          <a:prstGeom prst="rect">
            <a:avLst/>
          </a:prstGeom>
          <a:noFill/>
          <a:ln>
            <a:noFill/>
          </a:ln>
        </p:spPr>
        <p:txBody>
          <a:bodyPr spcFirstLastPara="1" wrap="square" lIns="91425" tIns="45700" rIns="91425" bIns="45700" anchor="t" anchorCtr="0">
            <a:spAutoFit/>
          </a:bodyPr>
          <a:lstStyle/>
          <a:p>
            <a:pPr marL="456565" marR="0" lvl="0" indent="-456565" algn="l" rtl="0">
              <a:spcBef>
                <a:spcPts val="0"/>
              </a:spcBef>
              <a:spcAft>
                <a:spcPts val="0"/>
              </a:spcAft>
              <a:buClr>
                <a:srgbClr val="000000"/>
              </a:buClr>
              <a:buSzPts val="1800"/>
              <a:buFont typeface="Arial"/>
              <a:buChar char="•"/>
            </a:pPr>
            <a:r>
              <a:rPr lang="en-US" sz="1800" b="1">
                <a:solidFill>
                  <a:srgbClr val="000000"/>
                </a:solidFill>
                <a:latin typeface="Roboto"/>
                <a:ea typeface="Roboto"/>
                <a:cs typeface="Roboto"/>
                <a:sym typeface="Roboto"/>
              </a:rPr>
              <a:t>Advance Building Codes, Appliance and Equipment Efficiency Standards Act of 2022 </a:t>
            </a:r>
            <a:endParaRPr sz="1800">
              <a:solidFill>
                <a:srgbClr val="000000"/>
              </a:solidFill>
              <a:latin typeface="Roboto"/>
              <a:ea typeface="Roboto"/>
              <a:cs typeface="Roboto"/>
              <a:sym typeface="Roboto"/>
            </a:endParaRPr>
          </a:p>
          <a:p>
            <a:pPr marL="989964" marR="0" lvl="1" indent="-380364" algn="l" rtl="0">
              <a:spcBef>
                <a:spcPts val="280"/>
              </a:spcBef>
              <a:spcAft>
                <a:spcPts val="0"/>
              </a:spcAft>
              <a:buClr>
                <a:srgbClr val="000000"/>
              </a:buClr>
              <a:buSzPts val="1100"/>
              <a:buFont typeface="Arial"/>
              <a:buChar char="•"/>
            </a:pPr>
            <a:r>
              <a:rPr lang="en-US" sz="1100" b="0" i="0" u="none" strike="noStrike" cap="none">
                <a:solidFill>
                  <a:srgbClr val="000000"/>
                </a:solidFill>
                <a:latin typeface="Roboto"/>
                <a:ea typeface="Roboto"/>
                <a:cs typeface="Roboto"/>
                <a:sym typeface="Roboto"/>
              </a:rPr>
              <a:t> </a:t>
            </a:r>
            <a:r>
              <a:rPr lang="en-US" sz="1400" b="0" i="0" u="none" strike="noStrike" cap="none">
                <a:solidFill>
                  <a:srgbClr val="000000"/>
                </a:solidFill>
                <a:latin typeface="Roboto"/>
                <a:ea typeface="Roboto"/>
                <a:cs typeface="Roboto"/>
                <a:sym typeface="Roboto"/>
              </a:rPr>
              <a:t>Establishes appliance and equipment efficiency standards for products that are sold, rented, leased, and installed in NY </a:t>
            </a:r>
            <a:endParaRPr/>
          </a:p>
          <a:p>
            <a:pPr marL="456565" marR="0" lvl="0" indent="-456565" algn="l" rtl="0">
              <a:spcBef>
                <a:spcPts val="360"/>
              </a:spcBef>
              <a:spcAft>
                <a:spcPts val="0"/>
              </a:spcAft>
              <a:buClr>
                <a:srgbClr val="000000"/>
              </a:buClr>
              <a:buSzPts val="1800"/>
              <a:buFont typeface="Arial"/>
              <a:buChar char="•"/>
            </a:pPr>
            <a:r>
              <a:rPr lang="en-US" sz="1800" b="1">
                <a:solidFill>
                  <a:srgbClr val="000000"/>
                </a:solidFill>
                <a:latin typeface="Roboto"/>
                <a:ea typeface="Roboto"/>
                <a:cs typeface="Roboto"/>
                <a:sym typeface="Roboto"/>
              </a:rPr>
              <a:t>2023 New York State Budget Bill </a:t>
            </a:r>
            <a:endParaRPr sz="1800">
              <a:solidFill>
                <a:srgbClr val="000000"/>
              </a:solidFill>
              <a:latin typeface="Roboto"/>
              <a:ea typeface="Roboto"/>
              <a:cs typeface="Roboto"/>
              <a:sym typeface="Roboto"/>
            </a:endParaRPr>
          </a:p>
          <a:p>
            <a:pPr marL="989964" marR="0" lvl="1" indent="-380364" algn="l" rtl="0">
              <a:spcBef>
                <a:spcPts val="280"/>
              </a:spcBef>
              <a:spcAft>
                <a:spcPts val="0"/>
              </a:spcAft>
              <a:buClr>
                <a:srgbClr val="000000"/>
              </a:buClr>
              <a:buSzPts val="1400"/>
              <a:buFont typeface="Arial"/>
              <a:buChar char="•"/>
            </a:pPr>
            <a:r>
              <a:rPr lang="en-US" sz="1400" b="0" i="0" u="none" strike="noStrike" cap="none">
                <a:solidFill>
                  <a:srgbClr val="000000"/>
                </a:solidFill>
                <a:latin typeface="Roboto"/>
                <a:ea typeface="Roboto"/>
                <a:cs typeface="Roboto"/>
                <a:sym typeface="Roboto"/>
              </a:rPr>
              <a:t>NYPA conduct TENs feasibility studies for15 of the highest GHG emitting State facilities </a:t>
            </a:r>
            <a:endParaRPr/>
          </a:p>
          <a:p>
            <a:pPr marL="456565" marR="0" lvl="0" indent="-456565" algn="l" rtl="0">
              <a:spcBef>
                <a:spcPts val="380"/>
              </a:spcBef>
              <a:spcAft>
                <a:spcPts val="0"/>
              </a:spcAft>
              <a:buClr>
                <a:srgbClr val="000000"/>
              </a:buClr>
              <a:buSzPts val="1900"/>
              <a:buFont typeface="Arial"/>
              <a:buChar char="•"/>
            </a:pPr>
            <a:r>
              <a:rPr lang="en-US" sz="1900" b="1">
                <a:solidFill>
                  <a:srgbClr val="000000"/>
                </a:solidFill>
                <a:latin typeface="Roboto"/>
                <a:ea typeface="Roboto"/>
                <a:cs typeface="Roboto"/>
                <a:sym typeface="Roboto"/>
              </a:rPr>
              <a:t>Geothermal Borehole Bill </a:t>
            </a:r>
            <a:endParaRPr sz="1900">
              <a:solidFill>
                <a:srgbClr val="000000"/>
              </a:solidFill>
              <a:latin typeface="Roboto"/>
              <a:ea typeface="Roboto"/>
              <a:cs typeface="Roboto"/>
              <a:sym typeface="Roboto"/>
            </a:endParaRPr>
          </a:p>
          <a:p>
            <a:pPr marL="989964" marR="0" lvl="1" indent="-380364" algn="l" rtl="0">
              <a:spcBef>
                <a:spcPts val="280"/>
              </a:spcBef>
              <a:spcAft>
                <a:spcPts val="0"/>
              </a:spcAft>
              <a:buClr>
                <a:srgbClr val="000000"/>
              </a:buClr>
              <a:buSzPts val="1400"/>
              <a:buFont typeface="Arial"/>
              <a:buChar char="•"/>
            </a:pPr>
            <a:r>
              <a:rPr lang="en-US" sz="1400" b="0" i="0" u="none" strike="noStrike" cap="none">
                <a:solidFill>
                  <a:srgbClr val="000000"/>
                </a:solidFill>
                <a:latin typeface="Roboto"/>
                <a:ea typeface="Roboto"/>
                <a:cs typeface="Roboto"/>
                <a:sym typeface="Roboto"/>
              </a:rPr>
              <a:t>Exempts certain geothermal borehole depths beyond 500 FT from certain requirements</a:t>
            </a:r>
            <a:endParaRPr/>
          </a:p>
          <a:p>
            <a:pPr marL="456565" marR="0" lvl="0" indent="-380365" algn="l" rtl="0">
              <a:spcBef>
                <a:spcPts val="360"/>
              </a:spcBef>
              <a:spcAft>
                <a:spcPts val="0"/>
              </a:spcAft>
              <a:buClr>
                <a:srgbClr val="000000"/>
              </a:buClr>
              <a:buSzPts val="1800"/>
              <a:buFont typeface="Arial"/>
              <a:buChar char="•"/>
            </a:pPr>
            <a:r>
              <a:rPr lang="en-US" sz="1800" b="1">
                <a:solidFill>
                  <a:srgbClr val="000000"/>
                </a:solidFill>
                <a:latin typeface="Roboto"/>
                <a:ea typeface="Roboto"/>
                <a:cs typeface="Roboto"/>
                <a:sym typeface="Roboto"/>
              </a:rPr>
              <a:t>Local Law 97</a:t>
            </a:r>
            <a:endParaRPr sz="1800">
              <a:solidFill>
                <a:srgbClr val="000000"/>
              </a:solidFill>
              <a:latin typeface="Roboto"/>
              <a:ea typeface="Roboto"/>
              <a:cs typeface="Roboto"/>
              <a:sym typeface="Roboto"/>
            </a:endParaRPr>
          </a:p>
          <a:p>
            <a:pPr marL="989964" marR="0" lvl="1" indent="-380364" algn="l" rtl="0">
              <a:spcBef>
                <a:spcPts val="280"/>
              </a:spcBef>
              <a:spcAft>
                <a:spcPts val="0"/>
              </a:spcAft>
              <a:buClr>
                <a:srgbClr val="000000"/>
              </a:buClr>
              <a:buSzPts val="1400"/>
              <a:buFont typeface="Arial"/>
              <a:buChar char="•"/>
            </a:pPr>
            <a:r>
              <a:rPr lang="en-US" sz="1400" b="0" i="0" u="none" strike="noStrike" cap="none">
                <a:solidFill>
                  <a:srgbClr val="000000"/>
                </a:solidFill>
                <a:latin typeface="Roboto"/>
                <a:ea typeface="Roboto"/>
                <a:cs typeface="Roboto"/>
                <a:sym typeface="Roboto"/>
              </a:rPr>
              <a:t>Establishes carbon emission limits for NYC’s building over 25k square feet</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pic>
        <p:nvPicPr>
          <p:cNvPr id="511" name="Google Shape;511;p2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29"/>
          <p:cNvPicPr preferRelativeResize="0"/>
          <p:nvPr/>
        </p:nvPicPr>
        <p:blipFill rotWithShape="1">
          <a:blip r:embed="rId3">
            <a:alphaModFix/>
          </a:blip>
          <a:srcRect/>
          <a:stretch/>
        </p:blipFill>
        <p:spPr>
          <a:xfrm>
            <a:off x="457200" y="1131189"/>
            <a:ext cx="11277600" cy="4595622"/>
          </a:xfrm>
          <a:prstGeom prst="rect">
            <a:avLst/>
          </a:prstGeom>
          <a:noFill/>
          <a:ln>
            <a:noFill/>
          </a:ln>
        </p:spPr>
      </p:pic>
      <p:sp>
        <p:nvSpPr>
          <p:cNvPr id="517" name="Google Shape;517;p29"/>
          <p:cNvSpPr txBox="1"/>
          <p:nvPr/>
        </p:nvSpPr>
        <p:spPr>
          <a:xfrm>
            <a:off x="3732944" y="462337"/>
            <a:ext cx="4849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Geothermal Heating &amp; Cooling Scalability</a:t>
            </a:r>
            <a:endParaRPr/>
          </a:p>
        </p:txBody>
      </p:sp>
      <p:pic>
        <p:nvPicPr>
          <p:cNvPr id="518" name="Google Shape;518;p29"/>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0"/>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524" name="Google Shape;524;p30"/>
          <p:cNvSpPr txBox="1">
            <a:spLocks noGrp="1"/>
          </p:cNvSpPr>
          <p:nvPr>
            <p:ph type="body" idx="1"/>
          </p:nvPr>
        </p:nvSpPr>
        <p:spPr>
          <a:xfrm>
            <a:off x="559336" y="625341"/>
            <a:ext cx="11090028" cy="586753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6600"/>
              <a:buNone/>
            </a:pPr>
            <a:endParaRPr sz="6600"/>
          </a:p>
          <a:p>
            <a:pPr marL="0" lvl="0" indent="0" algn="ctr" rtl="0">
              <a:lnSpc>
                <a:spcPct val="90000"/>
              </a:lnSpc>
              <a:spcBef>
                <a:spcPts val="1800"/>
              </a:spcBef>
              <a:spcAft>
                <a:spcPts val="0"/>
              </a:spcAft>
              <a:buClr>
                <a:schemeClr val="lt1"/>
              </a:buClr>
              <a:buSzPts val="6600"/>
              <a:buNone/>
            </a:pPr>
            <a:endParaRPr sz="6600"/>
          </a:p>
          <a:p>
            <a:pPr marL="0" lvl="0" indent="0" algn="ctr" rtl="0">
              <a:lnSpc>
                <a:spcPct val="90000"/>
              </a:lnSpc>
              <a:spcBef>
                <a:spcPts val="1800"/>
              </a:spcBef>
              <a:spcAft>
                <a:spcPts val="0"/>
              </a:spcAft>
              <a:buClr>
                <a:schemeClr val="lt1"/>
              </a:buClr>
              <a:buSzPts val="6600"/>
              <a:buNone/>
            </a:pPr>
            <a:r>
              <a:rPr lang="en-US" sz="6600">
                <a:latin typeface="Roboto"/>
                <a:ea typeface="Roboto"/>
                <a:cs typeface="Roboto"/>
                <a:sym typeface="Roboto"/>
              </a:rPr>
              <a:t>Thank You</a:t>
            </a:r>
            <a:endParaRPr>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34776a41689_0_257"/>
          <p:cNvSpPr txBox="1"/>
          <p:nvPr/>
        </p:nvSpPr>
        <p:spPr>
          <a:xfrm>
            <a:off x="468085" y="386897"/>
            <a:ext cx="9144000" cy="1147989"/>
          </a:xfrm>
          <a:prstGeom prst="rect">
            <a:avLst/>
          </a:prstGeom>
          <a:noFill/>
          <a:ln>
            <a:noFill/>
          </a:ln>
        </p:spPr>
        <p:txBody>
          <a:bodyPr spcFirstLastPara="1" wrap="square" lIns="91425" tIns="45700" rIns="91425" bIns="45700" anchor="ctr" anchorCtr="0">
            <a:normAutofit/>
          </a:bodyPr>
          <a:lstStyle/>
          <a:p>
            <a:pPr marL="0" lvl="0" indent="0">
              <a:spcAft>
                <a:spcPts val="600"/>
              </a:spcAft>
              <a:buClr>
                <a:schemeClr val="dk1"/>
              </a:buClr>
              <a:buSzPts val="1800"/>
            </a:pPr>
            <a:r>
              <a:rPr lang="en-US" sz="4000" b="0" i="0" u="none" strike="noStrike" cap="none" dirty="0">
                <a:solidFill>
                  <a:schemeClr val="dk1"/>
                </a:solidFill>
              </a:rPr>
              <a:t>Visit to South Fork Offshore Wind Farm</a:t>
            </a:r>
          </a:p>
        </p:txBody>
      </p:sp>
      <p:pic>
        <p:nvPicPr>
          <p:cNvPr id="531" name="Google Shape;531;g34776a41689_0_257" descr="A close up of a sign&#10;&#10;Description automatically generated"/>
          <p:cNvPicPr preferRelativeResize="0"/>
          <p:nvPr/>
        </p:nvPicPr>
        <p:blipFill rotWithShape="1">
          <a:blip r:embed="rId3"/>
          <a:srcRect l="11649" r="3364"/>
          <a:stretch/>
        </p:blipFill>
        <p:spPr>
          <a:xfrm>
            <a:off x="9459686" y="0"/>
            <a:ext cx="2732314" cy="2558143"/>
          </a:xfrm>
          <a:prstGeom prst="rect">
            <a:avLst/>
          </a:prstGeom>
          <a:noFill/>
          <a:ln>
            <a:noFill/>
          </a:ln>
        </p:spPr>
      </p:pic>
      <p:pic>
        <p:nvPicPr>
          <p:cNvPr id="3" name="Picture 2" descr="A collage of different types of wind turbines&#10;&#10;AI-generated content may be incorrect.">
            <a:extLst>
              <a:ext uri="{FF2B5EF4-FFF2-40B4-BE49-F238E27FC236}">
                <a16:creationId xmlns:a16="http://schemas.microsoft.com/office/drawing/2014/main" id="{4F32C999-73E0-8B91-C463-097A1F267924}"/>
              </a:ext>
            </a:extLst>
          </p:cNvPr>
          <p:cNvPicPr>
            <a:picLocks noChangeAspect="1"/>
          </p:cNvPicPr>
          <p:nvPr/>
        </p:nvPicPr>
        <p:blipFill>
          <a:blip r:embed="rId4"/>
          <a:srcRect l="-524" t="25155" r="6484" b="2"/>
          <a:stretch/>
        </p:blipFill>
        <p:spPr>
          <a:xfrm>
            <a:off x="468085" y="2558143"/>
            <a:ext cx="10626629" cy="4757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3"/>
          <p:cNvGrpSpPr/>
          <p:nvPr/>
        </p:nvGrpSpPr>
        <p:grpSpPr>
          <a:xfrm>
            <a:off x="4866466" y="1003192"/>
            <a:ext cx="7169275" cy="4756084"/>
            <a:chOff x="-327835" y="532267"/>
            <a:chExt cx="7169275" cy="4756084"/>
          </a:xfrm>
        </p:grpSpPr>
        <p:sp>
          <p:nvSpPr>
            <p:cNvPr id="212" name="Google Shape;212;p3"/>
            <p:cNvSpPr/>
            <p:nvPr/>
          </p:nvSpPr>
          <p:spPr>
            <a:xfrm>
              <a:off x="0" y="630358"/>
              <a:ext cx="6513603" cy="42411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14894" y="744062"/>
              <a:ext cx="16114" cy="53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27835" y="532267"/>
              <a:ext cx="7169275" cy="9246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txBox="1"/>
            <p:nvPr/>
          </p:nvSpPr>
          <p:spPr>
            <a:xfrm>
              <a:off x="-327835" y="532267"/>
              <a:ext cx="7169275" cy="924634"/>
            </a:xfrm>
            <a:prstGeom prst="rect">
              <a:avLst/>
            </a:prstGeom>
            <a:noFill/>
            <a:ln>
              <a:noFill/>
            </a:ln>
          </p:spPr>
          <p:txBody>
            <a:bodyPr spcFirstLastPara="1" wrap="square" lIns="97850" tIns="97850" rIns="97850" bIns="97850" anchor="ctr" anchorCtr="0">
              <a:noAutofit/>
            </a:bodyPr>
            <a:lstStyle/>
            <a:p>
              <a:pPr marL="0" marR="0" lvl="0" indent="0" algn="l"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8am-10:15 Speakers Presentations</a:t>
              </a:r>
              <a:endParaRPr/>
            </a:p>
            <a:p>
              <a:pPr marL="0" marR="0" lvl="0" indent="0" algn="l" rtl="0">
                <a:lnSpc>
                  <a:spcPct val="100000"/>
                </a:lnSpc>
                <a:spcBef>
                  <a:spcPts val="70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Break: Be back promptly at 10:30</a:t>
              </a:r>
              <a:endParaRPr sz="2000" b="1" i="0" u="none" strike="noStrike" cap="none">
                <a:solidFill>
                  <a:schemeClr val="dk1"/>
                </a:solidFill>
                <a:latin typeface="Arial Rounded"/>
                <a:ea typeface="Arial Rounded"/>
                <a:cs typeface="Arial Rounded"/>
                <a:sym typeface="Arial Rounded"/>
              </a:endParaRPr>
            </a:p>
          </p:txBody>
        </p:sp>
        <p:sp>
          <p:nvSpPr>
            <p:cNvPr id="216" name="Google Shape;216;p3"/>
            <p:cNvSpPr/>
            <p:nvPr/>
          </p:nvSpPr>
          <p:spPr>
            <a:xfrm>
              <a:off x="-327835" y="2003051"/>
              <a:ext cx="6513603" cy="277674"/>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27544" y="2021211"/>
              <a:ext cx="16114" cy="53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11137" y="1871997"/>
              <a:ext cx="6251003" cy="7994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txBox="1"/>
            <p:nvPr/>
          </p:nvSpPr>
          <p:spPr>
            <a:xfrm>
              <a:off x="-311137" y="1871997"/>
              <a:ext cx="6251003" cy="799475"/>
            </a:xfrm>
            <a:prstGeom prst="rect">
              <a:avLst/>
            </a:prstGeom>
            <a:noFill/>
            <a:ln>
              <a:noFill/>
            </a:ln>
          </p:spPr>
          <p:txBody>
            <a:bodyPr spcFirstLastPara="1" wrap="square" lIns="97850" tIns="97850" rIns="97850" bIns="97850" anchor="ctr" anchorCtr="0">
              <a:noAutofit/>
            </a:bodyPr>
            <a:lstStyle/>
            <a:p>
              <a:pPr marL="0" marR="0" lvl="0" indent="0" algn="l"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10:30am-12:00pm</a:t>
              </a:r>
              <a:endParaRPr/>
            </a:p>
            <a:p>
              <a:pPr marL="0" marR="0" lvl="0" indent="0" algn="l" rtl="0">
                <a:lnSpc>
                  <a:spcPct val="100000"/>
                </a:lnSpc>
                <a:spcBef>
                  <a:spcPts val="70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 Panel Discussion</a:t>
              </a:r>
              <a:endParaRPr sz="2000" b="1" i="0" u="none" strike="noStrike" cap="none">
                <a:solidFill>
                  <a:schemeClr val="dk1"/>
                </a:solidFill>
                <a:latin typeface="Arial Rounded"/>
                <a:ea typeface="Arial Rounded"/>
                <a:cs typeface="Arial Rounded"/>
                <a:sym typeface="Arial Rounded"/>
              </a:endParaRPr>
            </a:p>
          </p:txBody>
        </p:sp>
        <p:sp>
          <p:nvSpPr>
            <p:cNvPr id="220" name="Google Shape;220;p3"/>
            <p:cNvSpPr/>
            <p:nvPr/>
          </p:nvSpPr>
          <p:spPr>
            <a:xfrm>
              <a:off x="-319546" y="4369453"/>
              <a:ext cx="6513603" cy="42411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835" y="3298169"/>
              <a:ext cx="33276" cy="933"/>
            </a:xfrm>
            <a:prstGeom prst="rect">
              <a:avLst/>
            </a:prstGeom>
            <a:blipFill rotWithShape="1">
              <a:blip r:embed="rId5">
                <a:alphaModFix/>
              </a:blip>
              <a:stretch>
                <a:fillRect l="-135" r="-13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02848" y="3086567"/>
              <a:ext cx="6251003" cy="9246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txBox="1"/>
            <p:nvPr/>
          </p:nvSpPr>
          <p:spPr>
            <a:xfrm>
              <a:off x="-302848" y="3086567"/>
              <a:ext cx="6251003" cy="924634"/>
            </a:xfrm>
            <a:prstGeom prst="rect">
              <a:avLst/>
            </a:prstGeom>
            <a:noFill/>
            <a:ln>
              <a:noFill/>
            </a:ln>
          </p:spPr>
          <p:txBody>
            <a:bodyPr spcFirstLastPara="1" wrap="square" lIns="97850" tIns="97850" rIns="97850" bIns="97850" anchor="ctr" anchorCtr="0">
              <a:noAutofit/>
            </a:bodyPr>
            <a:lstStyle/>
            <a:p>
              <a:pPr marL="0" marR="0" lvl="0" indent="0" algn="l" rtl="0">
                <a:lnSpc>
                  <a:spcPct val="100000"/>
                </a:lnSpc>
                <a:spcBef>
                  <a:spcPts val="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YOUR questions will be discussed</a:t>
              </a:r>
              <a:endParaRPr/>
            </a:p>
            <a:p>
              <a:pPr marL="0" marR="0" lvl="0" indent="0" algn="l" rtl="0">
                <a:lnSpc>
                  <a:spcPct val="100000"/>
                </a:lnSpc>
                <a:spcBef>
                  <a:spcPts val="700"/>
                </a:spcBef>
                <a:spcAft>
                  <a:spcPts val="0"/>
                </a:spcAft>
                <a:buClr>
                  <a:schemeClr val="dk1"/>
                </a:buClr>
                <a:buSzPts val="2000"/>
                <a:buFont typeface="Arial Rounded"/>
                <a:buNone/>
              </a:pPr>
              <a:r>
                <a:rPr lang="en-US" sz="2000" b="1" i="0" u="none" strike="noStrike" cap="none">
                  <a:solidFill>
                    <a:schemeClr val="dk1"/>
                  </a:solidFill>
                  <a:latin typeface="Arial Rounded"/>
                  <a:ea typeface="Arial Rounded"/>
                  <a:cs typeface="Arial Rounded"/>
                  <a:sym typeface="Arial Rounded"/>
                </a:rPr>
                <a:t>Click Q&amp;A to write your question</a:t>
              </a:r>
              <a:endParaRPr sz="2000" b="1" i="0" u="none" strike="noStrike" cap="none">
                <a:solidFill>
                  <a:schemeClr val="dk1"/>
                </a:solidFill>
                <a:latin typeface="Arial Rounded"/>
                <a:ea typeface="Arial Rounded"/>
                <a:cs typeface="Arial Rounded"/>
                <a:sym typeface="Arial Rounded"/>
              </a:endParaRPr>
            </a:p>
          </p:txBody>
        </p:sp>
        <p:sp>
          <p:nvSpPr>
            <p:cNvPr id="224" name="Google Shape;224;p3"/>
            <p:cNvSpPr/>
            <p:nvPr/>
          </p:nvSpPr>
          <p:spPr>
            <a:xfrm>
              <a:off x="-327835" y="4368060"/>
              <a:ext cx="6513603" cy="42411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rot="10800000">
              <a:off x="-325518" y="4575779"/>
              <a:ext cx="1435" cy="5"/>
            </a:xfrm>
            <a:prstGeom prst="rect">
              <a:avLst/>
            </a:prstGeom>
            <a:solidFill>
              <a:srgbClr val="0B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22968" y="4363717"/>
              <a:ext cx="6251003" cy="9246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txBox="1"/>
            <p:nvPr/>
          </p:nvSpPr>
          <p:spPr>
            <a:xfrm>
              <a:off x="-322968" y="4363717"/>
              <a:ext cx="6251003" cy="924634"/>
            </a:xfrm>
            <a:prstGeom prst="rect">
              <a:avLst/>
            </a:prstGeom>
            <a:noFill/>
            <a:ln>
              <a:noFill/>
            </a:ln>
          </p:spPr>
          <p:txBody>
            <a:bodyPr spcFirstLastPara="1" wrap="square" lIns="97850" tIns="97850" rIns="97850" bIns="97850" anchor="ctr"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Rounded"/>
                  <a:ea typeface="Arial Rounded"/>
                  <a:cs typeface="Arial Rounded"/>
                  <a:sym typeface="Arial Rounded"/>
                </a:rPr>
                <a:t>12:pm Lunch</a:t>
              </a:r>
              <a:endParaRPr/>
            </a:p>
            <a:p>
              <a:pPr marL="0" marR="0" lvl="0" indent="0" algn="l" rtl="0">
                <a:lnSpc>
                  <a:spcPct val="100000"/>
                </a:lnSpc>
                <a:spcBef>
                  <a:spcPts val="56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                          </a:t>
              </a:r>
              <a:r>
                <a:rPr lang="en-US" sz="1800" b="1" i="0" u="none" strike="noStrike" cap="none">
                  <a:solidFill>
                    <a:schemeClr val="dk1"/>
                  </a:solidFill>
                  <a:latin typeface="Arial Rounded"/>
                  <a:ea typeface="Arial Rounded"/>
                  <a:cs typeface="Arial Rounded"/>
                  <a:sym typeface="Arial Rounded"/>
                </a:rPr>
                <a:t>12:45 - 2:30 Keynote &amp;  Panel Discussion</a:t>
              </a:r>
              <a:endParaRPr/>
            </a:p>
            <a:p>
              <a:pPr marL="0" marR="0" lvl="0" indent="0" algn="l" rtl="0">
                <a:lnSpc>
                  <a:spcPct val="100000"/>
                </a:lnSpc>
                <a:spcBef>
                  <a:spcPts val="63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p:txBody>
        </p:sp>
      </p:grpSp>
      <p:pic>
        <p:nvPicPr>
          <p:cNvPr id="228" name="Google Shape;228;p3"/>
          <p:cNvPicPr preferRelativeResize="0"/>
          <p:nvPr/>
        </p:nvPicPr>
        <p:blipFill rotWithShape="1">
          <a:blip r:embed="rId6">
            <a:alphaModFix/>
          </a:blip>
          <a:srcRect t="-113"/>
          <a:stretch/>
        </p:blipFill>
        <p:spPr>
          <a:xfrm>
            <a:off x="484096" y="470925"/>
            <a:ext cx="4189504" cy="5909473"/>
          </a:xfrm>
          <a:prstGeom prst="rect">
            <a:avLst/>
          </a:prstGeom>
          <a:noFill/>
          <a:ln>
            <a:noFill/>
          </a:ln>
        </p:spPr>
      </p:pic>
      <p:pic>
        <p:nvPicPr>
          <p:cNvPr id="229" name="Google Shape;229;p3" descr="A close up of a logo&#10;&#10;Description automatically generated"/>
          <p:cNvPicPr preferRelativeResize="0"/>
          <p:nvPr/>
        </p:nvPicPr>
        <p:blipFill rotWithShape="1">
          <a:blip r:embed="rId7">
            <a:alphaModFix/>
          </a:blip>
          <a:srcRect/>
          <a:stretch/>
        </p:blipFill>
        <p:spPr>
          <a:xfrm>
            <a:off x="5557829" y="5434318"/>
            <a:ext cx="999067" cy="626533"/>
          </a:xfrm>
          <a:prstGeom prst="rect">
            <a:avLst/>
          </a:prstGeom>
          <a:noFill/>
          <a:ln>
            <a:noFill/>
          </a:ln>
        </p:spPr>
      </p:pic>
      <p:pic>
        <p:nvPicPr>
          <p:cNvPr id="230" name="Google Shape;230;p3"/>
          <p:cNvPicPr preferRelativeResize="0"/>
          <p:nvPr/>
        </p:nvPicPr>
        <p:blipFill rotWithShape="1">
          <a:blip r:embed="rId8">
            <a:alphaModFix/>
          </a:blip>
          <a:srcRect/>
          <a:stretch/>
        </p:blipFill>
        <p:spPr>
          <a:xfrm>
            <a:off x="5745590" y="5484799"/>
            <a:ext cx="623525" cy="525574"/>
          </a:xfrm>
          <a:prstGeom prst="rect">
            <a:avLst/>
          </a:prstGeom>
          <a:noFill/>
          <a:ln>
            <a:noFill/>
          </a:ln>
        </p:spPr>
      </p:pic>
      <p:sp>
        <p:nvSpPr>
          <p:cNvPr id="231" name="Google Shape;231;p3"/>
          <p:cNvSpPr txBox="1">
            <a:spLocks noGrp="1"/>
          </p:cNvSpPr>
          <p:nvPr>
            <p:ph type="title"/>
          </p:nvPr>
        </p:nvSpPr>
        <p:spPr>
          <a:xfrm>
            <a:off x="863029" y="584201"/>
            <a:ext cx="3416159" cy="52232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133"/>
              <a:buFont typeface="Times New Roman"/>
              <a:buNone/>
            </a:pPr>
            <a:br>
              <a:rPr lang="en-US" sz="2133" b="1">
                <a:solidFill>
                  <a:srgbClr val="FFFFFF"/>
                </a:solidFill>
                <a:latin typeface="Times New Roman"/>
                <a:ea typeface="Times New Roman"/>
                <a:cs typeface="Times New Roman"/>
                <a:sym typeface="Times New Roman"/>
              </a:rPr>
            </a:br>
            <a:r>
              <a:rPr lang="en-US" sz="2133" b="1">
                <a:solidFill>
                  <a:srgbClr val="FFFFFF"/>
                </a:solidFill>
                <a:latin typeface="Times New Roman"/>
                <a:ea typeface="Times New Roman"/>
                <a:cs typeface="Times New Roman"/>
                <a:sym typeface="Times New Roman"/>
              </a:rPr>
              <a:t>Twenty First Annual </a:t>
            </a:r>
            <a:br>
              <a:rPr lang="en-US" sz="2400" b="1">
                <a:solidFill>
                  <a:srgbClr val="FFFFFF"/>
                </a:solidFill>
                <a:latin typeface="Times New Roman"/>
                <a:ea typeface="Times New Roman"/>
                <a:cs typeface="Times New Roman"/>
                <a:sym typeface="Times New Roman"/>
              </a:rPr>
            </a:br>
            <a:r>
              <a:rPr lang="en-US" sz="2400" b="1" i="1">
                <a:solidFill>
                  <a:srgbClr val="FFFFFF"/>
                </a:solidFill>
                <a:latin typeface="Times New Roman"/>
                <a:ea typeface="Times New Roman"/>
                <a:cs typeface="Times New Roman"/>
                <a:sym typeface="Times New Roman"/>
              </a:rPr>
              <a:t>Symposium on Energy </a:t>
            </a:r>
            <a:br>
              <a:rPr lang="en-US" sz="2400" b="1" i="1">
                <a:solidFill>
                  <a:srgbClr val="FFFFFF"/>
                </a:solidFill>
                <a:latin typeface="Times New Roman"/>
                <a:ea typeface="Times New Roman"/>
                <a:cs typeface="Times New Roman"/>
                <a:sym typeface="Times New Roman"/>
              </a:rPr>
            </a:br>
            <a:r>
              <a:rPr lang="en-US" sz="2400" b="1" i="1">
                <a:solidFill>
                  <a:srgbClr val="FFFFFF"/>
                </a:solidFill>
                <a:latin typeface="Times New Roman"/>
                <a:ea typeface="Times New Roman"/>
                <a:cs typeface="Times New Roman"/>
                <a:sym typeface="Times New Roman"/>
              </a:rPr>
              <a:t>in the 21</a:t>
            </a:r>
            <a:r>
              <a:rPr lang="en-US" sz="2400" b="1" i="1" baseline="30000">
                <a:solidFill>
                  <a:srgbClr val="FFFFFF"/>
                </a:solidFill>
                <a:latin typeface="Times New Roman"/>
                <a:ea typeface="Times New Roman"/>
                <a:cs typeface="Times New Roman"/>
                <a:sym typeface="Times New Roman"/>
              </a:rPr>
              <a:t>st</a:t>
            </a:r>
            <a:r>
              <a:rPr lang="en-US" sz="2400" b="1" i="1">
                <a:solidFill>
                  <a:srgbClr val="FFFFFF"/>
                </a:solidFill>
                <a:latin typeface="Times New Roman"/>
                <a:ea typeface="Times New Roman"/>
                <a:cs typeface="Times New Roman"/>
                <a:sym typeface="Times New Roman"/>
              </a:rPr>
              <a:t> Century</a:t>
            </a:r>
            <a:br>
              <a:rPr lang="en-US" sz="2400" b="1">
                <a:solidFill>
                  <a:srgbClr val="FFFFFF"/>
                </a:solidFill>
                <a:latin typeface="Times New Roman"/>
                <a:ea typeface="Times New Roman"/>
                <a:cs typeface="Times New Roman"/>
                <a:sym typeface="Times New Roman"/>
              </a:rPr>
            </a:br>
            <a:br>
              <a:rPr lang="en-US" sz="2400" b="1">
                <a:solidFill>
                  <a:srgbClr val="FFFFFF"/>
                </a:solidFill>
                <a:latin typeface="Times New Roman"/>
                <a:ea typeface="Times New Roman"/>
                <a:cs typeface="Times New Roman"/>
                <a:sym typeface="Times New Roman"/>
              </a:rPr>
            </a:br>
            <a:r>
              <a:rPr lang="en-US" sz="2800" b="1">
                <a:solidFill>
                  <a:srgbClr val="FFFFFF"/>
                </a:solidFill>
              </a:rPr>
              <a:t>April 4, 2025</a:t>
            </a:r>
            <a:br>
              <a:rPr lang="en-US" sz="2133" b="1">
                <a:solidFill>
                  <a:srgbClr val="FFFFFF"/>
                </a:solidFill>
              </a:rPr>
            </a:br>
            <a:br>
              <a:rPr lang="en-US" sz="2133" b="1">
                <a:solidFill>
                  <a:srgbClr val="FFFFFF"/>
                </a:solidFill>
              </a:rPr>
            </a:br>
            <a:r>
              <a:rPr lang="en-US" b="1">
                <a:solidFill>
                  <a:srgbClr val="FFFFFF"/>
                </a:solidFill>
              </a:rPr>
              <a:t>Schedule</a:t>
            </a:r>
            <a:br>
              <a:rPr lang="en-US" b="1">
                <a:solidFill>
                  <a:srgbClr val="FFFFFF"/>
                </a:solidFill>
              </a:rPr>
            </a:br>
            <a:r>
              <a:rPr lang="en-US" sz="2800" b="1">
                <a:solidFill>
                  <a:srgbClr val="FFFFFF"/>
                </a:solidFill>
                <a:latin typeface="Times New Roman"/>
                <a:ea typeface="Times New Roman"/>
                <a:cs typeface="Times New Roman"/>
                <a:sym typeface="Times New Roman"/>
              </a:rPr>
              <a:t>Watch the slides until we start at 8am</a:t>
            </a:r>
            <a:br>
              <a:rPr lang="en-US" sz="2800" b="1">
                <a:solidFill>
                  <a:srgbClr val="FFFFFF"/>
                </a:solidFill>
                <a:latin typeface="Times New Roman"/>
                <a:ea typeface="Times New Roman"/>
                <a:cs typeface="Times New Roman"/>
                <a:sym typeface="Times New Roman"/>
              </a:rPr>
            </a:br>
            <a:r>
              <a:rPr lang="en-US" sz="2800" b="1">
                <a:solidFill>
                  <a:srgbClr val="FFFFFF"/>
                </a:solidFill>
                <a:latin typeface="Times New Roman"/>
                <a:ea typeface="Times New Roman"/>
                <a:cs typeface="Times New Roman"/>
                <a:sym typeface="Times New Roman"/>
              </a:rPr>
              <a:t>and again, during lunch.</a:t>
            </a:r>
            <a:endParaRPr/>
          </a:p>
        </p:txBody>
      </p:sp>
      <p:pic>
        <p:nvPicPr>
          <p:cNvPr id="232" name="Google Shape;232;p3"/>
          <p:cNvPicPr preferRelativeResize="0"/>
          <p:nvPr/>
        </p:nvPicPr>
        <p:blipFill rotWithShape="1">
          <a:blip r:embed="rId6">
            <a:alphaModFix/>
          </a:blip>
          <a:srcRect t="-113"/>
          <a:stretch/>
        </p:blipFill>
        <p:spPr>
          <a:xfrm>
            <a:off x="4391555" y="469100"/>
            <a:ext cx="532396" cy="5913120"/>
          </a:xfrm>
          <a:prstGeom prst="ellipse">
            <a:avLst/>
          </a:prstGeom>
          <a:noFill/>
          <a:ln>
            <a:noFill/>
          </a:ln>
        </p:spPr>
      </p:pic>
      <p:pic>
        <p:nvPicPr>
          <p:cNvPr id="233" name="Google Shape;233;p3" descr="A close up of a sign&#10;&#10;Description automatically generated"/>
          <p:cNvPicPr preferRelativeResize="0"/>
          <p:nvPr/>
        </p:nvPicPr>
        <p:blipFill rotWithShape="1">
          <a:blip r:embed="rId9">
            <a:alphaModFix/>
          </a:blip>
          <a:srcRect l="12902" r="-1" b="6745"/>
          <a:stretch/>
        </p:blipFill>
        <p:spPr>
          <a:xfrm>
            <a:off x="10663188" y="-127800"/>
            <a:ext cx="1528812" cy="1193800"/>
          </a:xfrm>
          <a:prstGeom prst="rect">
            <a:avLst/>
          </a:prstGeom>
          <a:noFill/>
          <a:ln>
            <a:noFill/>
          </a:ln>
        </p:spPr>
      </p:pic>
      <p:pic>
        <p:nvPicPr>
          <p:cNvPr id="234" name="Google Shape;234;p3"/>
          <p:cNvPicPr preferRelativeResize="0"/>
          <p:nvPr/>
        </p:nvPicPr>
        <p:blipFill rotWithShape="1">
          <a:blip r:embed="rId10">
            <a:alphaModFix/>
          </a:blip>
          <a:srcRect/>
          <a:stretch/>
        </p:blipFill>
        <p:spPr>
          <a:xfrm>
            <a:off x="639013" y="496533"/>
            <a:ext cx="970113" cy="6972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1"/>
          <p:cNvSpPr txBox="1"/>
          <p:nvPr/>
        </p:nvSpPr>
        <p:spPr>
          <a:xfrm>
            <a:off x="291873" y="893178"/>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543" name="Google Shape;543;p31" descr="A close up of a sign&#10;&#10;Description automatically generated"/>
          <p:cNvPicPr preferRelativeResize="0"/>
          <p:nvPr/>
        </p:nvPicPr>
        <p:blipFill rotWithShape="1">
          <a:blip r:embed="rId3">
            <a:alphaModFix/>
          </a:blip>
          <a:srcRect/>
          <a:stretch/>
        </p:blipFill>
        <p:spPr>
          <a:xfrm>
            <a:off x="8243454" y="0"/>
            <a:ext cx="4052346" cy="2955471"/>
          </a:xfrm>
          <a:prstGeom prst="rect">
            <a:avLst/>
          </a:prstGeom>
          <a:noFill/>
          <a:ln>
            <a:noFill/>
          </a:ln>
        </p:spPr>
      </p:pic>
      <p:pic>
        <p:nvPicPr>
          <p:cNvPr id="544" name="Google Shape;544;p31"/>
          <p:cNvPicPr preferRelativeResize="0"/>
          <p:nvPr/>
        </p:nvPicPr>
        <p:blipFill rotWithShape="1">
          <a:blip r:embed="rId4">
            <a:alphaModFix/>
          </a:blip>
          <a:srcRect/>
          <a:stretch/>
        </p:blipFill>
        <p:spPr>
          <a:xfrm>
            <a:off x="8775894" y="4630039"/>
            <a:ext cx="3519906" cy="2295939"/>
          </a:xfrm>
          <a:prstGeom prst="rect">
            <a:avLst/>
          </a:prstGeom>
          <a:noFill/>
          <a:ln>
            <a:noFill/>
          </a:ln>
        </p:spPr>
      </p:pic>
      <p:sp>
        <p:nvSpPr>
          <p:cNvPr id="545" name="Google Shape;545;p31"/>
          <p:cNvSpPr txBox="1"/>
          <p:nvPr/>
        </p:nvSpPr>
        <p:spPr>
          <a:xfrm>
            <a:off x="291873" y="2955471"/>
            <a:ext cx="10191828"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800"/>
              <a:buFont typeface="Arial Rounded"/>
              <a:buNone/>
            </a:pPr>
            <a:r>
              <a:rPr lang="en-US" sz="4800" b="1">
                <a:solidFill>
                  <a:schemeClr val="dk1"/>
                </a:solidFill>
                <a:latin typeface="Arial Rounded"/>
                <a:ea typeface="Arial Rounded"/>
                <a:cs typeface="Arial Rounded"/>
                <a:sym typeface="Arial Rounded"/>
              </a:rPr>
              <a:t>       LYNDIE HICE-DUNTON, Ph.D	</a:t>
            </a:r>
            <a:r>
              <a:rPr lang="en-US" sz="1800" b="1">
                <a:solidFill>
                  <a:srgbClr val="000000"/>
                </a:solidFill>
                <a:latin typeface="Times New Roman"/>
                <a:ea typeface="Times New Roman"/>
                <a:cs typeface="Times New Roman"/>
                <a:sym typeface="Times New Roman"/>
              </a:rPr>
              <a:t>	</a:t>
            </a:r>
            <a:r>
              <a:rPr lang="en-US" sz="1800">
                <a:solidFill>
                  <a:srgbClr val="000000"/>
                </a:solidFill>
                <a:latin typeface="Times New Roman"/>
                <a:ea typeface="Times New Roman"/>
                <a:cs typeface="Times New Roman"/>
                <a:sym typeface="Times New Roman"/>
              </a:rPr>
              <a:t>   	 </a:t>
            </a:r>
            <a:r>
              <a:rPr lang="en-US" sz="3600" b="1">
                <a:solidFill>
                  <a:srgbClr val="000000"/>
                </a:solidFill>
                <a:latin typeface="Arial Rounded"/>
                <a:ea typeface="Arial Rounded"/>
                <a:cs typeface="Arial Rounded"/>
                <a:sym typeface="Arial Rounded"/>
              </a:rPr>
              <a:t>Executive Director </a:t>
            </a:r>
            <a:endParaRPr/>
          </a:p>
          <a:p>
            <a:pPr marL="0" marR="0" lvl="0" indent="0" algn="ctr" rtl="0">
              <a:spcBef>
                <a:spcPts val="0"/>
              </a:spcBef>
              <a:spcAft>
                <a:spcPts val="0"/>
              </a:spcAft>
              <a:buClr>
                <a:srgbClr val="000000"/>
              </a:buClr>
              <a:buSzPts val="3600"/>
              <a:buFont typeface="Arial Rounded"/>
              <a:buNone/>
            </a:pPr>
            <a:r>
              <a:rPr lang="en-US" sz="3600" b="1">
                <a:solidFill>
                  <a:srgbClr val="000000"/>
                </a:solidFill>
                <a:latin typeface="Arial Rounded"/>
                <a:ea typeface="Arial Rounded"/>
                <a:cs typeface="Arial Rounded"/>
                <a:sym typeface="Arial Rounded"/>
              </a:rPr>
              <a:t>National Offshore Wind Research &amp; Development Consortium</a:t>
            </a:r>
            <a:endParaRPr sz="36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p:txBody>
      </p:sp>
      <p:pic>
        <p:nvPicPr>
          <p:cNvPr id="546" name="Google Shape;546;p31" descr="A person with long brown hair&#10;&#10;AI-generated content may be incorrect."/>
          <p:cNvPicPr preferRelativeResize="0"/>
          <p:nvPr/>
        </p:nvPicPr>
        <p:blipFill rotWithShape="1">
          <a:blip r:embed="rId5">
            <a:alphaModFix/>
          </a:blip>
          <a:srcRect/>
          <a:stretch/>
        </p:blipFill>
        <p:spPr>
          <a:xfrm>
            <a:off x="74486" y="80009"/>
            <a:ext cx="2795452" cy="2795452"/>
          </a:xfrm>
          <a:prstGeom prst="rect">
            <a:avLst/>
          </a:prstGeom>
          <a:noFill/>
          <a:ln>
            <a:noFill/>
          </a:ln>
        </p:spPr>
      </p:pic>
      <p:pic>
        <p:nvPicPr>
          <p:cNvPr id="547" name="Google Shape;547;p31" descr="A logo with windmills in a circle&#10;&#10;AI-generated content may be incorrect."/>
          <p:cNvPicPr preferRelativeResize="0"/>
          <p:nvPr/>
        </p:nvPicPr>
        <p:blipFill rotWithShape="1">
          <a:blip r:embed="rId6">
            <a:alphaModFix/>
          </a:blip>
          <a:srcRect/>
          <a:stretch/>
        </p:blipFill>
        <p:spPr>
          <a:xfrm>
            <a:off x="9536408" y="5016137"/>
            <a:ext cx="2759392" cy="24006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27754d1522_0_269" descr="A small boat in a large body of water&#10;&#10;Description automatically generated"/>
          <p:cNvPicPr preferRelativeResize="0"/>
          <p:nvPr/>
        </p:nvPicPr>
        <p:blipFill rotWithShape="1">
          <a:blip r:embed="rId3">
            <a:alphaModFix/>
          </a:blip>
          <a:srcRect t="13852" r="17403"/>
          <a:stretch/>
        </p:blipFill>
        <p:spPr>
          <a:xfrm>
            <a:off x="5" y="-3"/>
            <a:ext cx="12191995" cy="6858004"/>
          </a:xfrm>
          <a:prstGeom prst="rect">
            <a:avLst/>
          </a:prstGeom>
          <a:noFill/>
          <a:ln>
            <a:noFill/>
          </a:ln>
        </p:spPr>
      </p:pic>
      <p:sp>
        <p:nvSpPr>
          <p:cNvPr id="186" name="Google Shape;186;g127754d1522_0_269"/>
          <p:cNvSpPr txBox="1"/>
          <p:nvPr/>
        </p:nvSpPr>
        <p:spPr>
          <a:xfrm>
            <a:off x="839532" y="2147780"/>
            <a:ext cx="10512936" cy="3003149"/>
          </a:xfrm>
          <a:prstGeom prst="rect">
            <a:avLst/>
          </a:prstGeom>
          <a:noFill/>
          <a:ln>
            <a:noFill/>
          </a:ln>
        </p:spPr>
        <p:txBody>
          <a:bodyPr spcFirstLastPara="1" wrap="square" lIns="121900" tIns="60933" rIns="121900" bIns="60933" anchor="t" anchorCtr="0">
            <a:noAutofit/>
          </a:bodyPr>
          <a:lstStyle/>
          <a:p>
            <a:pPr algn="ctr"/>
            <a:r>
              <a:rPr lang="en" sz="4267" b="1" dirty="0">
                <a:solidFill>
                  <a:schemeClr val="lt1"/>
                </a:solidFill>
                <a:effectLst>
                  <a:outerShdw blurRad="50800" dist="38100" dir="2700000" algn="tl" rotWithShape="0">
                    <a:prstClr val="black">
                      <a:alpha val="40000"/>
                    </a:prstClr>
                  </a:outerShdw>
                </a:effectLst>
                <a:latin typeface="+mj-lt"/>
              </a:rPr>
              <a:t>US Offshore Wind </a:t>
            </a:r>
          </a:p>
          <a:p>
            <a:pPr algn="ctr"/>
            <a:endParaRPr lang="en" sz="4267" b="1" dirty="0">
              <a:solidFill>
                <a:schemeClr val="lt1"/>
              </a:solidFill>
              <a:effectLst>
                <a:outerShdw blurRad="50800" dist="38100" dir="2700000" algn="tl" rotWithShape="0">
                  <a:prstClr val="black">
                    <a:alpha val="40000"/>
                  </a:prstClr>
                </a:outerShdw>
              </a:effectLst>
              <a:latin typeface="+mj-lt"/>
            </a:endParaRPr>
          </a:p>
          <a:p>
            <a:pPr algn="r"/>
            <a:r>
              <a:rPr lang="en" sz="3733" b="1" dirty="0">
                <a:solidFill>
                  <a:schemeClr val="lt1"/>
                </a:solidFill>
                <a:effectLst>
                  <a:outerShdw blurRad="50800" dist="38100" dir="2700000" algn="tl" rotWithShape="0">
                    <a:prstClr val="black">
                      <a:alpha val="40000"/>
                    </a:prstClr>
                  </a:outerShdw>
                </a:effectLst>
                <a:latin typeface="+mj-lt"/>
              </a:rPr>
              <a:t> </a:t>
            </a:r>
          </a:p>
          <a:p>
            <a:pPr algn="r"/>
            <a:r>
              <a:rPr lang="en" sz="2933" b="1" dirty="0">
                <a:solidFill>
                  <a:schemeClr val="lt1"/>
                </a:solidFill>
                <a:effectLst>
                  <a:outerShdw blurRad="50800" dist="38100" dir="2700000" algn="tl" rotWithShape="0">
                    <a:prstClr val="black">
                      <a:alpha val="40000"/>
                    </a:prstClr>
                  </a:outerShdw>
                </a:effectLst>
                <a:latin typeface="+mj-lt"/>
              </a:rPr>
              <a:t>Symposium on Energy in the 21</a:t>
            </a:r>
            <a:r>
              <a:rPr lang="en" sz="2933" b="1" baseline="30000" dirty="0">
                <a:solidFill>
                  <a:schemeClr val="lt1"/>
                </a:solidFill>
                <a:effectLst>
                  <a:outerShdw blurRad="50800" dist="38100" dir="2700000" algn="tl" rotWithShape="0">
                    <a:prstClr val="black">
                      <a:alpha val="40000"/>
                    </a:prstClr>
                  </a:outerShdw>
                </a:effectLst>
                <a:latin typeface="+mj-lt"/>
              </a:rPr>
              <a:t>st</a:t>
            </a:r>
            <a:r>
              <a:rPr lang="en" sz="2933" b="1" dirty="0">
                <a:solidFill>
                  <a:schemeClr val="lt1"/>
                </a:solidFill>
                <a:effectLst>
                  <a:outerShdw blurRad="50800" dist="38100" dir="2700000" algn="tl" rotWithShape="0">
                    <a:prstClr val="black">
                      <a:alpha val="40000"/>
                    </a:prstClr>
                  </a:outerShdw>
                </a:effectLst>
                <a:latin typeface="+mj-lt"/>
              </a:rPr>
              <a:t> Century</a:t>
            </a:r>
          </a:p>
          <a:p>
            <a:pPr algn="r"/>
            <a:endParaRPr lang="en" sz="2400" b="1" dirty="0">
              <a:solidFill>
                <a:schemeClr val="lt1"/>
              </a:solidFill>
              <a:effectLst>
                <a:outerShdw blurRad="50800" dist="38100" dir="2700000" algn="tl" rotWithShape="0">
                  <a:prstClr val="black">
                    <a:alpha val="40000"/>
                  </a:prstClr>
                </a:outerShdw>
              </a:effectLst>
              <a:latin typeface="+mj-lt"/>
            </a:endParaRPr>
          </a:p>
          <a:p>
            <a:pPr algn="r"/>
            <a:r>
              <a:rPr lang="en" sz="2400" b="1" dirty="0">
                <a:solidFill>
                  <a:schemeClr val="lt1"/>
                </a:solidFill>
                <a:effectLst>
                  <a:outerShdw blurRad="50800" dist="38100" dir="2700000" algn="tl" rotWithShape="0">
                    <a:prstClr val="black">
                      <a:alpha val="40000"/>
                    </a:prstClr>
                  </a:outerShdw>
                </a:effectLst>
                <a:latin typeface="+mj-lt"/>
              </a:rPr>
              <a:t>Lyndie Hice-Dunton, PhD</a:t>
            </a:r>
          </a:p>
          <a:p>
            <a:pPr algn="r"/>
            <a:r>
              <a:rPr lang="en" sz="2400" b="1" dirty="0">
                <a:solidFill>
                  <a:schemeClr val="lt1"/>
                </a:solidFill>
                <a:effectLst>
                  <a:outerShdw blurRad="50800" dist="38100" dir="2700000" algn="tl" rotWithShape="0">
                    <a:prstClr val="black">
                      <a:alpha val="40000"/>
                    </a:prstClr>
                  </a:outerShdw>
                </a:effectLst>
                <a:latin typeface="+mj-lt"/>
              </a:rPr>
              <a:t>Executive Director, NOWRDC</a:t>
            </a:r>
          </a:p>
          <a:p>
            <a:pPr algn="r"/>
            <a:endParaRPr lang="en" sz="2400" b="1" i="1" dirty="0">
              <a:solidFill>
                <a:schemeClr val="lt1"/>
              </a:solidFill>
              <a:effectLst>
                <a:outerShdw blurRad="50800" dist="38100" dir="2700000" algn="tl" rotWithShape="0">
                  <a:prstClr val="black">
                    <a:alpha val="40000"/>
                  </a:prstClr>
                </a:outerShdw>
              </a:effectLst>
              <a:latin typeface="+mj-lt"/>
            </a:endParaRPr>
          </a:p>
          <a:p>
            <a:pPr algn="r"/>
            <a:r>
              <a:rPr lang="en" sz="2400" b="1" i="1" dirty="0">
                <a:solidFill>
                  <a:schemeClr val="lt1"/>
                </a:solidFill>
                <a:effectLst>
                  <a:outerShdw blurRad="50800" dist="38100" dir="2700000" algn="tl" rotWithShape="0">
                    <a:prstClr val="black">
                      <a:alpha val="40000"/>
                    </a:prstClr>
                  </a:outerShdw>
                </a:effectLst>
                <a:latin typeface="+mj-lt"/>
              </a:rPr>
              <a:t>April 4, 2024</a:t>
            </a:r>
            <a:endParaRPr sz="2400" b="1" i="1" dirty="0">
              <a:solidFill>
                <a:schemeClr val="lt1"/>
              </a:solidFill>
              <a:effectLst>
                <a:outerShdw blurRad="50800" dist="38100" dir="2700000" algn="tl" rotWithShape="0">
                  <a:prstClr val="black">
                    <a:alpha val="40000"/>
                  </a:prstClr>
                </a:outerShdw>
              </a:effectLst>
              <a:latin typeface="+mj-lt"/>
            </a:endParaRPr>
          </a:p>
        </p:txBody>
      </p:sp>
      <p:pic>
        <p:nvPicPr>
          <p:cNvPr id="187" name="Google Shape;187;g127754d1522_0_269" descr="NOWRD-LOGO.png"/>
          <p:cNvPicPr preferRelativeResize="0"/>
          <p:nvPr/>
        </p:nvPicPr>
        <p:blipFill rotWithShape="1">
          <a:blip r:embed="rId4">
            <a:alphaModFix/>
          </a:blip>
          <a:srcRect/>
          <a:stretch/>
        </p:blipFill>
        <p:spPr>
          <a:xfrm>
            <a:off x="135226" y="229502"/>
            <a:ext cx="3254447" cy="8122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3a9e515f66_0_222"/>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32</a:t>
            </a:fld>
            <a:endParaRPr/>
          </a:p>
        </p:txBody>
      </p:sp>
      <p:sp>
        <p:nvSpPr>
          <p:cNvPr id="254" name="Google Shape;254;g33a9e515f66_0_222"/>
          <p:cNvSpPr txBox="1"/>
          <p:nvPr/>
        </p:nvSpPr>
        <p:spPr>
          <a:xfrm>
            <a:off x="6872751" y="5534084"/>
            <a:ext cx="4610400" cy="541600"/>
          </a:xfrm>
          <a:prstGeom prst="rect">
            <a:avLst/>
          </a:prstGeom>
          <a:noFill/>
          <a:ln>
            <a:noFill/>
          </a:ln>
        </p:spPr>
        <p:txBody>
          <a:bodyPr spcFirstLastPara="1" wrap="square" lIns="121900" tIns="121900" rIns="121900" bIns="121900" anchor="t" anchorCtr="0">
            <a:noAutofit/>
          </a:bodyPr>
          <a:lstStyle/>
          <a:p>
            <a:r>
              <a:rPr lang="en" sz="1067" dirty="0">
                <a:solidFill>
                  <a:schemeClr val="dk1"/>
                </a:solidFill>
                <a:highlight>
                  <a:schemeClr val="lt1"/>
                </a:highlight>
                <a:latin typeface="Arial (Headings)"/>
              </a:rPr>
              <a:t>Locations of U.S. offshore wind energy pipeline activity and Call Areas as of May 31,2024.</a:t>
            </a:r>
            <a:endParaRPr sz="1067" dirty="0">
              <a:solidFill>
                <a:schemeClr val="dk1"/>
              </a:solidFill>
              <a:highlight>
                <a:schemeClr val="lt1"/>
              </a:highlight>
              <a:latin typeface="Arial (Headings)"/>
            </a:endParaRPr>
          </a:p>
          <a:p>
            <a:r>
              <a:rPr lang="en" sz="1067" i="1" dirty="0">
                <a:solidFill>
                  <a:schemeClr val="dk1"/>
                </a:solidFill>
                <a:highlight>
                  <a:schemeClr val="lt1"/>
                </a:highlight>
                <a:latin typeface="Arial (Headings)"/>
              </a:rPr>
              <a:t>NREL Offshore Wind Market Report: 2024 Edition Executive Summary</a:t>
            </a:r>
            <a:endParaRPr sz="1067" i="1" dirty="0">
              <a:solidFill>
                <a:schemeClr val="dk1"/>
              </a:solidFill>
              <a:highlight>
                <a:schemeClr val="lt1"/>
              </a:highlight>
              <a:latin typeface="Arial (Headings)"/>
            </a:endParaRPr>
          </a:p>
          <a:p>
            <a:endParaRPr sz="2000" dirty="0">
              <a:solidFill>
                <a:schemeClr val="dk1"/>
              </a:solidFill>
              <a:highlight>
                <a:schemeClr val="lt1"/>
              </a:highlight>
              <a:latin typeface="Arial (Headings)"/>
            </a:endParaRPr>
          </a:p>
        </p:txBody>
      </p:sp>
      <p:pic>
        <p:nvPicPr>
          <p:cNvPr id="255" name="Google Shape;255;g33a9e515f66_0_222"/>
          <p:cNvPicPr preferRelativeResize="0"/>
          <p:nvPr/>
        </p:nvPicPr>
        <p:blipFill>
          <a:blip r:embed="rId3">
            <a:alphaModFix/>
          </a:blip>
          <a:stretch>
            <a:fillRect/>
          </a:stretch>
        </p:blipFill>
        <p:spPr>
          <a:xfrm>
            <a:off x="214901" y="127467"/>
            <a:ext cx="6511833" cy="6547867"/>
          </a:xfrm>
          <a:prstGeom prst="rect">
            <a:avLst/>
          </a:prstGeom>
          <a:noFill/>
          <a:ln>
            <a:noFill/>
          </a:ln>
        </p:spPr>
      </p:pic>
      <p:sp>
        <p:nvSpPr>
          <p:cNvPr id="2" name="Title 1">
            <a:extLst>
              <a:ext uri="{FF2B5EF4-FFF2-40B4-BE49-F238E27FC236}">
                <a16:creationId xmlns:a16="http://schemas.microsoft.com/office/drawing/2014/main" id="{176972FF-4750-3B53-8058-F26AA767E065}"/>
              </a:ext>
            </a:extLst>
          </p:cNvPr>
          <p:cNvSpPr>
            <a:spLocks noGrp="1"/>
          </p:cNvSpPr>
          <p:nvPr>
            <p:ph type="title"/>
          </p:nvPr>
        </p:nvSpPr>
        <p:spPr>
          <a:xfrm>
            <a:off x="7015044" y="-187868"/>
            <a:ext cx="4962057" cy="1143200"/>
          </a:xfrm>
        </p:spPr>
        <p:txBody>
          <a:bodyPr/>
          <a:lstStyle/>
          <a:p>
            <a:r>
              <a:rPr lang="en-US" sz="4267" dirty="0">
                <a:latin typeface="Arial (Headings)"/>
              </a:rPr>
              <a:t>US Offshore Wind</a:t>
            </a:r>
          </a:p>
        </p:txBody>
      </p:sp>
      <p:sp>
        <p:nvSpPr>
          <p:cNvPr id="3" name="Text Placeholder 3">
            <a:extLst>
              <a:ext uri="{FF2B5EF4-FFF2-40B4-BE49-F238E27FC236}">
                <a16:creationId xmlns:a16="http://schemas.microsoft.com/office/drawing/2014/main" id="{99B2D981-8BD2-50E8-0982-BB18B7B064DD}"/>
              </a:ext>
            </a:extLst>
          </p:cNvPr>
          <p:cNvSpPr>
            <a:spLocks noGrp="1"/>
          </p:cNvSpPr>
          <p:nvPr>
            <p:ph type="body" idx="1"/>
          </p:nvPr>
        </p:nvSpPr>
        <p:spPr>
          <a:xfrm>
            <a:off x="6726734" y="1066800"/>
            <a:ext cx="4975557" cy="3996088"/>
          </a:xfrm>
        </p:spPr>
        <p:txBody>
          <a:bodyPr>
            <a:normAutofit/>
          </a:bodyPr>
          <a:lstStyle/>
          <a:p>
            <a:pPr>
              <a:buFont typeface="Arial" panose="020B0604020202020204" pitchFamily="34" charset="0"/>
              <a:buChar char="•"/>
            </a:pPr>
            <a:r>
              <a:rPr lang="en-US" sz="2267" dirty="0">
                <a:solidFill>
                  <a:schemeClr val="tx1"/>
                </a:solidFill>
                <a:latin typeface="Arial (Headings)"/>
                <a:ea typeface="Roboto" panose="02000000000000000000" pitchFamily="2" charset="0"/>
                <a:cs typeface="Roboto" panose="02000000000000000000" pitchFamily="2" charset="0"/>
              </a:rPr>
              <a:t>Recent period of rapid expansion of offshore wind in the US</a:t>
            </a:r>
          </a:p>
          <a:p>
            <a:pPr>
              <a:buFont typeface="Arial" panose="020B0604020202020204" pitchFamily="34" charset="0"/>
              <a:buChar char="•"/>
            </a:pPr>
            <a:endParaRPr lang="en-US" sz="2267" dirty="0">
              <a:solidFill>
                <a:schemeClr val="tx1"/>
              </a:solidFill>
              <a:latin typeface="Arial (Headings)"/>
              <a:ea typeface="Roboto" panose="02000000000000000000" pitchFamily="2" charset="0"/>
              <a:cs typeface="Roboto" panose="02000000000000000000" pitchFamily="2" charset="0"/>
            </a:endParaRPr>
          </a:p>
          <a:p>
            <a:pPr>
              <a:buFont typeface="Arial" panose="020B0604020202020204" pitchFamily="34" charset="0"/>
              <a:buChar char="•"/>
            </a:pPr>
            <a:r>
              <a:rPr lang="en-US" sz="2267" dirty="0">
                <a:solidFill>
                  <a:schemeClr val="tx1"/>
                </a:solidFill>
                <a:latin typeface="Arial (Headings)"/>
                <a:ea typeface="Roboto" panose="02000000000000000000" pitchFamily="2" charset="0"/>
                <a:cs typeface="Roboto" panose="02000000000000000000" pitchFamily="2" charset="0"/>
              </a:rPr>
              <a:t>Driven by state and federal renewable energy goals</a:t>
            </a:r>
          </a:p>
          <a:p>
            <a:pPr lvl="1">
              <a:buFont typeface="Arial" panose="020B0604020202020204" pitchFamily="34" charset="0"/>
              <a:buChar char="•"/>
            </a:pPr>
            <a:r>
              <a:rPr lang="en-US" sz="2267" dirty="0">
                <a:solidFill>
                  <a:schemeClr val="tx1"/>
                </a:solidFill>
                <a:latin typeface="Arial (Headings)"/>
                <a:ea typeface="Roboto" panose="02000000000000000000" pitchFamily="2" charset="0"/>
                <a:cs typeface="Roboto" panose="02000000000000000000" pitchFamily="2" charset="0"/>
              </a:rPr>
              <a:t>Previous federal targets</a:t>
            </a:r>
          </a:p>
          <a:p>
            <a:pPr lvl="2">
              <a:buFont typeface="Arial" panose="020B0604020202020204" pitchFamily="34" charset="0"/>
              <a:buChar char="•"/>
            </a:pPr>
            <a:r>
              <a:rPr lang="en-US" dirty="0">
                <a:solidFill>
                  <a:schemeClr val="tx1"/>
                </a:solidFill>
                <a:latin typeface="Arial (Headings)"/>
                <a:ea typeface="Roboto" panose="02000000000000000000" pitchFamily="2" charset="0"/>
                <a:cs typeface="Roboto" panose="02000000000000000000" pitchFamily="2" charset="0"/>
              </a:rPr>
              <a:t>30 GW by 2030</a:t>
            </a:r>
          </a:p>
          <a:p>
            <a:pPr lvl="2">
              <a:buFont typeface="Arial" panose="020B0604020202020204" pitchFamily="34" charset="0"/>
              <a:buChar char="•"/>
            </a:pPr>
            <a:r>
              <a:rPr lang="en-US" dirty="0">
                <a:solidFill>
                  <a:schemeClr val="tx1"/>
                </a:solidFill>
                <a:latin typeface="Arial (Headings)"/>
                <a:ea typeface="Roboto" panose="02000000000000000000" pitchFamily="2" charset="0"/>
                <a:cs typeface="Roboto" panose="02000000000000000000" pitchFamily="2" charset="0"/>
              </a:rPr>
              <a:t>15 GW floating OSW by 2035</a:t>
            </a:r>
          </a:p>
          <a:p>
            <a:pPr marL="761981" lvl="1" indent="0">
              <a:buNone/>
            </a:pPr>
            <a:endParaRPr lang="en-US" dirty="0">
              <a:solidFill>
                <a:schemeClr val="accent1"/>
              </a:solidFill>
              <a:latin typeface="Arial (Headings)"/>
            </a:endParaRPr>
          </a:p>
          <a:p>
            <a:pPr lvl="1"/>
            <a:endParaRPr lang="en-US" sz="1333" dirty="0">
              <a:solidFill>
                <a:schemeClr val="accent1"/>
              </a:solidFill>
              <a:latin typeface="Arial (Headings)"/>
            </a:endParaRPr>
          </a:p>
          <a:p>
            <a:endParaRPr lang="en-US" dirty="0">
              <a:latin typeface="Arial (Headings)"/>
            </a:endParaRPr>
          </a:p>
          <a:p>
            <a:pPr lvl="1"/>
            <a:endParaRPr lang="en-US" dirty="0">
              <a:latin typeface="Arial (Heading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3a9e515f66_0_230"/>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33</a:t>
            </a:fld>
            <a:endParaRPr/>
          </a:p>
        </p:txBody>
      </p:sp>
      <p:sp>
        <p:nvSpPr>
          <p:cNvPr id="275" name="Google Shape;275;g33a9e515f66_0_230"/>
          <p:cNvSpPr txBox="1"/>
          <p:nvPr/>
        </p:nvSpPr>
        <p:spPr>
          <a:xfrm>
            <a:off x="7514300" y="1026967"/>
            <a:ext cx="4495600" cy="4413600"/>
          </a:xfrm>
          <a:prstGeom prst="rect">
            <a:avLst/>
          </a:prstGeom>
          <a:noFill/>
          <a:ln>
            <a:noFill/>
          </a:ln>
        </p:spPr>
        <p:txBody>
          <a:bodyPr spcFirstLastPara="1" wrap="square" lIns="121900" tIns="121900" rIns="121900" bIns="121900" anchor="t" anchorCtr="0">
            <a:noAutofit/>
          </a:bodyPr>
          <a:lstStyle/>
          <a:p>
            <a:pPr marL="609585" indent="-406390">
              <a:lnSpc>
                <a:spcPct val="115000"/>
              </a:lnSpc>
              <a:spcBef>
                <a:spcPts val="1600"/>
              </a:spcBef>
              <a:buSzPts val="1200"/>
              <a:buChar char="●"/>
            </a:pPr>
            <a:r>
              <a:rPr lang="en" sz="1600" dirty="0">
                <a:solidFill>
                  <a:schemeClr val="dk1"/>
                </a:solidFill>
                <a:latin typeface="Arial (Headings)"/>
              </a:rPr>
              <a:t>Numerous offshore wind farms are in various stages of the BOEM permitting process</a:t>
            </a:r>
          </a:p>
          <a:p>
            <a:pPr marL="609585" indent="-406390">
              <a:lnSpc>
                <a:spcPct val="115000"/>
              </a:lnSpc>
              <a:spcBef>
                <a:spcPts val="1600"/>
              </a:spcBef>
              <a:buSzPts val="1200"/>
              <a:buChar char="●"/>
            </a:pPr>
            <a:r>
              <a:rPr lang="en" sz="1600" dirty="0">
                <a:solidFill>
                  <a:schemeClr val="dk1"/>
                </a:solidFill>
                <a:latin typeface="Arial (Headings)"/>
              </a:rPr>
              <a:t>The U.S. offshore wind energy development pipeline encompasses a potential generating capacity of approximately 80.5 GW, reflecting significant growth and interest in this renewable energy sector. </a:t>
            </a:r>
          </a:p>
          <a:p>
            <a:pPr marL="609585" indent="-406390">
              <a:lnSpc>
                <a:spcPct val="115000"/>
              </a:lnSpc>
              <a:spcBef>
                <a:spcPts val="1600"/>
              </a:spcBef>
              <a:buSzPts val="1200"/>
              <a:buChar char="●"/>
            </a:pPr>
            <a:r>
              <a:rPr lang="en" sz="1600" dirty="0">
                <a:solidFill>
                  <a:schemeClr val="dk1"/>
                </a:solidFill>
                <a:latin typeface="Arial (Headings)"/>
              </a:rPr>
              <a:t>Significant investments in US supply chain and workforce to meet growing demand.  </a:t>
            </a:r>
          </a:p>
          <a:p>
            <a:pPr marL="609585" indent="-406390">
              <a:lnSpc>
                <a:spcPct val="115000"/>
              </a:lnSpc>
              <a:spcBef>
                <a:spcPts val="1600"/>
              </a:spcBef>
              <a:buSzPts val="1200"/>
              <a:buChar char="●"/>
            </a:pPr>
            <a:endParaRPr sz="1600" dirty="0">
              <a:solidFill>
                <a:srgbClr val="404040"/>
              </a:solidFill>
              <a:latin typeface="Arial (Headings)"/>
            </a:endParaRPr>
          </a:p>
        </p:txBody>
      </p:sp>
      <p:sp>
        <p:nvSpPr>
          <p:cNvPr id="276" name="Google Shape;276;g33a9e515f66_0_230"/>
          <p:cNvSpPr txBox="1">
            <a:spLocks noGrp="1"/>
          </p:cNvSpPr>
          <p:nvPr>
            <p:ph type="title"/>
          </p:nvPr>
        </p:nvSpPr>
        <p:spPr>
          <a:xfrm>
            <a:off x="319501" y="193367"/>
            <a:ext cx="11135200" cy="739600"/>
          </a:xfrm>
          <a:prstGeom prst="rect">
            <a:avLst/>
          </a:prstGeom>
          <a:noFill/>
          <a:ln>
            <a:noFill/>
          </a:ln>
        </p:spPr>
        <p:txBody>
          <a:bodyPr spcFirstLastPara="1" wrap="square" lIns="121900" tIns="60933" rIns="121900" bIns="60933" anchor="b" anchorCtr="0">
            <a:noAutofit/>
          </a:bodyPr>
          <a:lstStyle/>
          <a:p>
            <a:pPr algn="ctr">
              <a:lnSpc>
                <a:spcPct val="85000"/>
              </a:lnSpc>
              <a:buSzPts val="1400"/>
            </a:pPr>
            <a:r>
              <a:rPr lang="en" sz="3200" b="1" dirty="0">
                <a:solidFill>
                  <a:schemeClr val="accent2"/>
                </a:solidFill>
                <a:latin typeface="Arial (Headings)"/>
                <a:ea typeface="Arial"/>
                <a:cs typeface="Arial"/>
                <a:sym typeface="Arial"/>
              </a:rPr>
              <a:t>US Offshore Wind</a:t>
            </a:r>
            <a:endParaRPr sz="3200" b="1" dirty="0">
              <a:solidFill>
                <a:schemeClr val="accent2"/>
              </a:solidFill>
              <a:latin typeface="Arial (Headings)"/>
              <a:ea typeface="Arial"/>
              <a:cs typeface="Arial"/>
              <a:sym typeface="Arial"/>
            </a:endParaRPr>
          </a:p>
        </p:txBody>
      </p:sp>
      <p:pic>
        <p:nvPicPr>
          <p:cNvPr id="277" name="Google Shape;277;g33a9e515f66_0_230"/>
          <p:cNvPicPr preferRelativeResize="0"/>
          <p:nvPr/>
        </p:nvPicPr>
        <p:blipFill>
          <a:blip r:embed="rId3">
            <a:alphaModFix/>
          </a:blip>
          <a:stretch>
            <a:fillRect/>
          </a:stretch>
        </p:blipFill>
        <p:spPr>
          <a:xfrm>
            <a:off x="131467" y="1141801"/>
            <a:ext cx="7727332" cy="51020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33a9e515f66_0_23"/>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34</a:t>
            </a:fld>
            <a:endParaRPr/>
          </a:p>
        </p:txBody>
      </p:sp>
      <p:pic>
        <p:nvPicPr>
          <p:cNvPr id="261" name="Google Shape;261;g33a9e515f66_0_23"/>
          <p:cNvPicPr preferRelativeResize="0"/>
          <p:nvPr/>
        </p:nvPicPr>
        <p:blipFill>
          <a:blip r:embed="rId3">
            <a:alphaModFix/>
          </a:blip>
          <a:stretch>
            <a:fillRect/>
          </a:stretch>
        </p:blipFill>
        <p:spPr>
          <a:xfrm>
            <a:off x="970451" y="45962"/>
            <a:ext cx="10251099" cy="6098881"/>
          </a:xfrm>
          <a:prstGeom prst="rect">
            <a:avLst/>
          </a:prstGeom>
          <a:noFill/>
          <a:ln>
            <a:noFill/>
          </a:ln>
        </p:spPr>
      </p:pic>
      <p:sp>
        <p:nvSpPr>
          <p:cNvPr id="262" name="Google Shape;262;g33a9e515f66_0_23"/>
          <p:cNvSpPr txBox="1"/>
          <p:nvPr/>
        </p:nvSpPr>
        <p:spPr>
          <a:xfrm>
            <a:off x="164067" y="5756573"/>
            <a:ext cx="5168329" cy="541600"/>
          </a:xfrm>
          <a:prstGeom prst="rect">
            <a:avLst/>
          </a:prstGeom>
          <a:noFill/>
          <a:ln>
            <a:noFill/>
          </a:ln>
        </p:spPr>
        <p:txBody>
          <a:bodyPr spcFirstLastPara="1" wrap="square" lIns="121900" tIns="121900" rIns="121900" bIns="121900" anchor="t" anchorCtr="0">
            <a:noAutofit/>
          </a:bodyPr>
          <a:lstStyle/>
          <a:p>
            <a:r>
              <a:rPr lang="en" sz="1067" i="1" dirty="0">
                <a:solidFill>
                  <a:schemeClr val="dk1"/>
                </a:solidFill>
                <a:highlight>
                  <a:schemeClr val="lt1"/>
                </a:highlight>
                <a:latin typeface="Arial (Headings)"/>
              </a:rPr>
              <a:t>NREL Offshore Wind Market Report: 2024 </a:t>
            </a:r>
            <a:endParaRPr sz="1067" i="1" dirty="0">
              <a:solidFill>
                <a:schemeClr val="dk1"/>
              </a:solidFill>
              <a:highlight>
                <a:schemeClr val="lt1"/>
              </a:highlight>
              <a:latin typeface="Arial (Headings)"/>
            </a:endParaRPr>
          </a:p>
          <a:p>
            <a:r>
              <a:rPr lang="en" sz="1067" i="1" dirty="0">
                <a:solidFill>
                  <a:schemeClr val="dk1"/>
                </a:solidFill>
                <a:highlight>
                  <a:schemeClr val="lt1"/>
                </a:highlight>
                <a:latin typeface="Arial (Headings)"/>
              </a:rPr>
              <a:t>Edition Executive Summary</a:t>
            </a:r>
            <a:endParaRPr sz="1067" i="1" dirty="0">
              <a:solidFill>
                <a:schemeClr val="dk1"/>
              </a:solidFill>
              <a:highlight>
                <a:schemeClr val="lt1"/>
              </a:highlight>
              <a:latin typeface="Arial (Heading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3a9e515f66_0_60"/>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35</a:t>
            </a:fld>
            <a:endParaRPr/>
          </a:p>
        </p:txBody>
      </p:sp>
      <p:sp>
        <p:nvSpPr>
          <p:cNvPr id="268" name="Google Shape;268;g33a9e515f66_0_60"/>
          <p:cNvSpPr txBox="1"/>
          <p:nvPr/>
        </p:nvSpPr>
        <p:spPr>
          <a:xfrm>
            <a:off x="218367" y="1068067"/>
            <a:ext cx="11135200" cy="4413600"/>
          </a:xfrm>
          <a:prstGeom prst="rect">
            <a:avLst/>
          </a:prstGeom>
          <a:noFill/>
          <a:ln>
            <a:noFill/>
          </a:ln>
        </p:spPr>
        <p:txBody>
          <a:bodyPr spcFirstLastPara="1" wrap="square" lIns="121900" tIns="121900" rIns="121900" bIns="121900" anchor="t" anchorCtr="0">
            <a:noAutofit/>
          </a:bodyPr>
          <a:lstStyle/>
          <a:p>
            <a:pPr marL="609585" indent="-406390">
              <a:buClr>
                <a:schemeClr val="dk1"/>
              </a:buClr>
              <a:buSzPts val="1200"/>
              <a:buChar char="●"/>
            </a:pPr>
            <a:r>
              <a:rPr lang="en" sz="1600" dirty="0">
                <a:solidFill>
                  <a:schemeClr val="dk1"/>
                </a:solidFill>
              </a:rPr>
              <a:t>As of February 2025, the US has 3 operational wind farms collectively contributing 174 MW of offshore wind energy capacity to the U.S. grid:</a:t>
            </a:r>
          </a:p>
          <a:p>
            <a:pPr marL="1219170" indent="-406390">
              <a:lnSpc>
                <a:spcPct val="115000"/>
              </a:lnSpc>
              <a:buClr>
                <a:schemeClr val="dk1"/>
              </a:buClr>
              <a:buSzPts val="1200"/>
              <a:buChar char="●"/>
            </a:pPr>
            <a:r>
              <a:rPr lang="en-US" sz="1600" b="1" dirty="0">
                <a:solidFill>
                  <a:schemeClr val="dk1"/>
                </a:solidFill>
              </a:rPr>
              <a:t>Block Island (RI)- 30 MW</a:t>
            </a:r>
          </a:p>
          <a:p>
            <a:pPr marL="1219170" indent="-406390">
              <a:lnSpc>
                <a:spcPct val="115000"/>
              </a:lnSpc>
              <a:buClr>
                <a:schemeClr val="dk1"/>
              </a:buClr>
              <a:buSzPts val="1200"/>
              <a:buChar char="●"/>
            </a:pPr>
            <a:r>
              <a:rPr lang="en-US" sz="1600" b="1" dirty="0">
                <a:solidFill>
                  <a:schemeClr val="dk1"/>
                </a:solidFill>
              </a:rPr>
              <a:t>Coastal Virginia Offshore Wind Pilot (VA)- 12 MW</a:t>
            </a:r>
          </a:p>
          <a:p>
            <a:pPr marL="1219170" indent="-406390">
              <a:lnSpc>
                <a:spcPct val="115000"/>
              </a:lnSpc>
              <a:buClr>
                <a:schemeClr val="dk1"/>
              </a:buClr>
              <a:buSzPts val="1200"/>
              <a:buChar char="●"/>
            </a:pPr>
            <a:r>
              <a:rPr lang="en-US" sz="1600" b="1" dirty="0">
                <a:solidFill>
                  <a:schemeClr val="dk1"/>
                </a:solidFill>
              </a:rPr>
              <a:t>South Fork (RI/MA)- 132 MW</a:t>
            </a:r>
            <a:endParaRPr lang="en-US" sz="1600" u="sng" dirty="0">
              <a:solidFill>
                <a:schemeClr val="hlink"/>
              </a:solidFill>
            </a:endParaRPr>
          </a:p>
          <a:p>
            <a:pPr marL="609585" lvl="4" indent="-406390">
              <a:buClr>
                <a:schemeClr val="dk1"/>
              </a:buClr>
              <a:buSzPts val="1200"/>
              <a:buChar char="●"/>
            </a:pPr>
            <a:endParaRPr lang="en" sz="1600" dirty="0">
              <a:solidFill>
                <a:schemeClr val="dk1"/>
              </a:solidFill>
            </a:endParaRPr>
          </a:p>
          <a:p>
            <a:pPr marL="609585" indent="-406390">
              <a:lnSpc>
                <a:spcPct val="115000"/>
              </a:lnSpc>
              <a:buClr>
                <a:schemeClr val="dk1"/>
              </a:buClr>
              <a:buSzPts val="1200"/>
              <a:buChar char="●"/>
            </a:pPr>
            <a:r>
              <a:rPr lang="en" sz="1600" dirty="0">
                <a:solidFill>
                  <a:schemeClr val="dk1"/>
                </a:solidFill>
              </a:rPr>
              <a:t>Several offshore wind projects have received final permits from BOEM and are in various stages of development:</a:t>
            </a:r>
            <a:endParaRPr sz="1600" dirty="0">
              <a:solidFill>
                <a:schemeClr val="dk1"/>
              </a:solidFill>
            </a:endParaRPr>
          </a:p>
          <a:p>
            <a:pPr marL="1219170" indent="-406390">
              <a:lnSpc>
                <a:spcPct val="115000"/>
              </a:lnSpc>
              <a:buClr>
                <a:schemeClr val="dk1"/>
              </a:buClr>
              <a:buSzPts val="1200"/>
              <a:buChar char="●"/>
            </a:pPr>
            <a:r>
              <a:rPr lang="en" sz="1600" b="1" dirty="0">
                <a:solidFill>
                  <a:schemeClr val="dk1"/>
                </a:solidFill>
              </a:rPr>
              <a:t>Vineyard Wind 1 (MA)- </a:t>
            </a:r>
            <a:r>
              <a:rPr lang="en" sz="1600" dirty="0">
                <a:solidFill>
                  <a:schemeClr val="dk1"/>
                </a:solidFill>
              </a:rPr>
              <a:t>806 MW; started delivering power in January 2024, faced setbacks due to a turbine blade incident in 2024 but is progressing towards completion.</a:t>
            </a:r>
            <a:endParaRPr sz="1600" u="sng" dirty="0">
              <a:solidFill>
                <a:schemeClr val="hlink"/>
              </a:solidFill>
            </a:endParaRPr>
          </a:p>
          <a:p>
            <a:pPr marL="1219170" indent="-406390">
              <a:lnSpc>
                <a:spcPct val="115000"/>
              </a:lnSpc>
              <a:buClr>
                <a:schemeClr val="dk1"/>
              </a:buClr>
              <a:buSzPts val="1200"/>
              <a:buChar char="●"/>
            </a:pPr>
            <a:r>
              <a:rPr lang="en" sz="1600" b="1" dirty="0">
                <a:solidFill>
                  <a:schemeClr val="dk1"/>
                </a:solidFill>
              </a:rPr>
              <a:t>Revolution Wind (RI/MA)</a:t>
            </a:r>
            <a:r>
              <a:rPr lang="en" sz="1600" dirty="0">
                <a:solidFill>
                  <a:schemeClr val="dk1"/>
                </a:solidFill>
              </a:rPr>
              <a:t>- 704 MW- began construction in 2023</a:t>
            </a:r>
          </a:p>
          <a:p>
            <a:pPr marL="1219170" indent="-406390">
              <a:lnSpc>
                <a:spcPct val="115000"/>
              </a:lnSpc>
              <a:buClr>
                <a:schemeClr val="dk1"/>
              </a:buClr>
              <a:buSzPts val="1200"/>
              <a:buChar char="●"/>
            </a:pPr>
            <a:r>
              <a:rPr lang="en" sz="1600" b="1" dirty="0">
                <a:solidFill>
                  <a:schemeClr val="dk1"/>
                </a:solidFill>
              </a:rPr>
              <a:t>Coastal Virginia Offshore Wind (VA)- 2,597 MW- </a:t>
            </a:r>
            <a:r>
              <a:rPr lang="en" sz="1600" dirty="0">
                <a:solidFill>
                  <a:schemeClr val="dk1"/>
                </a:solidFill>
              </a:rPr>
              <a:t>began construction in 2023</a:t>
            </a:r>
            <a:endParaRPr lang="en" sz="1600" b="1" dirty="0">
              <a:solidFill>
                <a:schemeClr val="dk1"/>
              </a:solidFill>
            </a:endParaRPr>
          </a:p>
          <a:p>
            <a:pPr marL="1219170" indent="-406390">
              <a:lnSpc>
                <a:spcPct val="115000"/>
              </a:lnSpc>
              <a:buClr>
                <a:schemeClr val="dk1"/>
              </a:buClr>
              <a:buSzPts val="1200"/>
              <a:buChar char="●"/>
            </a:pPr>
            <a:r>
              <a:rPr lang="en" sz="1600" b="1" dirty="0">
                <a:solidFill>
                  <a:schemeClr val="dk1"/>
                </a:solidFill>
              </a:rPr>
              <a:t>Empire Wind 1 (NY)- 810 MW- </a:t>
            </a:r>
            <a:r>
              <a:rPr lang="en" sz="1600" dirty="0">
                <a:solidFill>
                  <a:schemeClr val="dk1"/>
                </a:solidFill>
              </a:rPr>
              <a:t>began construction in 2024; offshore construction expected in 2025</a:t>
            </a:r>
          </a:p>
          <a:p>
            <a:pPr marL="1219170" indent="-406390">
              <a:lnSpc>
                <a:spcPct val="115000"/>
              </a:lnSpc>
              <a:buClr>
                <a:schemeClr val="dk1"/>
              </a:buClr>
              <a:buSzPts val="1200"/>
              <a:buChar char="●"/>
            </a:pPr>
            <a:r>
              <a:rPr lang="en" sz="1600" b="1" dirty="0">
                <a:solidFill>
                  <a:schemeClr val="dk1"/>
                </a:solidFill>
              </a:rPr>
              <a:t>Sunrise Wind (RI/MA)</a:t>
            </a:r>
            <a:r>
              <a:rPr lang="en" sz="1600" dirty="0">
                <a:solidFill>
                  <a:schemeClr val="dk1"/>
                </a:solidFill>
              </a:rPr>
              <a:t>- 924 MW- began construction in 2024</a:t>
            </a:r>
          </a:p>
          <a:p>
            <a:pPr marL="1219170" indent="-406390">
              <a:lnSpc>
                <a:spcPct val="115000"/>
              </a:lnSpc>
              <a:buClr>
                <a:schemeClr val="dk1"/>
              </a:buClr>
              <a:buSzPts val="1200"/>
              <a:buChar char="●"/>
            </a:pPr>
            <a:r>
              <a:rPr lang="en" sz="1600" b="1" dirty="0">
                <a:solidFill>
                  <a:schemeClr val="dk1"/>
                </a:solidFill>
              </a:rPr>
              <a:t>New England Wind 1 (MA)- 791 MW- scheduled to begin construction in 2025</a:t>
            </a:r>
          </a:p>
          <a:p>
            <a:pPr marL="812780">
              <a:lnSpc>
                <a:spcPct val="115000"/>
              </a:lnSpc>
              <a:buClr>
                <a:schemeClr val="dk1"/>
              </a:buClr>
              <a:buSzPts val="1200"/>
            </a:pPr>
            <a:br>
              <a:rPr lang="en" sz="1600" dirty="0">
                <a:solidFill>
                  <a:schemeClr val="dk1"/>
                </a:solidFill>
              </a:rPr>
            </a:br>
            <a:endParaRPr sz="2133" dirty="0">
              <a:solidFill>
                <a:srgbClr val="404040"/>
              </a:solidFill>
              <a:latin typeface="Calibri"/>
              <a:ea typeface="Calibri"/>
              <a:cs typeface="Calibri"/>
              <a:sym typeface="Calibri"/>
            </a:endParaRPr>
          </a:p>
        </p:txBody>
      </p:sp>
      <p:sp>
        <p:nvSpPr>
          <p:cNvPr id="269" name="Google Shape;269;g33a9e515f66_0_60"/>
          <p:cNvSpPr txBox="1">
            <a:spLocks noGrp="1"/>
          </p:cNvSpPr>
          <p:nvPr>
            <p:ph type="title"/>
          </p:nvPr>
        </p:nvSpPr>
        <p:spPr>
          <a:xfrm>
            <a:off x="319501" y="193367"/>
            <a:ext cx="11135200" cy="739600"/>
          </a:xfrm>
          <a:prstGeom prst="rect">
            <a:avLst/>
          </a:prstGeom>
          <a:noFill/>
          <a:ln>
            <a:noFill/>
          </a:ln>
        </p:spPr>
        <p:txBody>
          <a:bodyPr spcFirstLastPara="1" wrap="square" lIns="121900" tIns="60933" rIns="121900" bIns="60933" anchor="b" anchorCtr="0">
            <a:noAutofit/>
          </a:bodyPr>
          <a:lstStyle/>
          <a:p>
            <a:pPr algn="ctr">
              <a:lnSpc>
                <a:spcPct val="85000"/>
              </a:lnSpc>
              <a:buSzPts val="1400"/>
            </a:pPr>
            <a:r>
              <a:rPr lang="en" sz="3200" b="1" dirty="0">
                <a:solidFill>
                  <a:schemeClr val="accent2"/>
                </a:solidFill>
                <a:latin typeface="Arial"/>
                <a:ea typeface="Arial"/>
                <a:cs typeface="Arial"/>
                <a:sym typeface="Arial"/>
              </a:rPr>
              <a:t>US Offshore Wind</a:t>
            </a:r>
            <a:endParaRPr sz="3200" b="1" dirty="0">
              <a:solidFill>
                <a:schemeClr val="accent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3a9e515f66_0_107"/>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36</a:t>
            </a:fld>
            <a:endParaRPr/>
          </a:p>
        </p:txBody>
      </p:sp>
      <p:sp>
        <p:nvSpPr>
          <p:cNvPr id="283" name="Google Shape;283;g33a9e515f66_0_107"/>
          <p:cNvSpPr txBox="1"/>
          <p:nvPr/>
        </p:nvSpPr>
        <p:spPr>
          <a:xfrm>
            <a:off x="218367" y="1068067"/>
            <a:ext cx="6295200" cy="4413600"/>
          </a:xfrm>
          <a:prstGeom prst="rect">
            <a:avLst/>
          </a:prstGeom>
          <a:noFill/>
          <a:ln>
            <a:noFill/>
          </a:ln>
        </p:spPr>
        <p:txBody>
          <a:bodyPr spcFirstLastPara="1" wrap="square" lIns="121900" tIns="121900" rIns="121900" bIns="121900" anchor="t" anchorCtr="0">
            <a:noAutofit/>
          </a:bodyPr>
          <a:lstStyle/>
          <a:p>
            <a:pPr marL="609585" indent="-431789">
              <a:lnSpc>
                <a:spcPct val="115000"/>
              </a:lnSpc>
              <a:spcBef>
                <a:spcPts val="1600"/>
              </a:spcBef>
              <a:buSzPts val="1500"/>
              <a:buChar char="●"/>
            </a:pPr>
            <a:r>
              <a:rPr lang="en" sz="1867" dirty="0">
                <a:solidFill>
                  <a:schemeClr val="dk1"/>
                </a:solidFill>
              </a:rPr>
              <a:t>However, recent political developments have introduced uncertainties into the future of offshore wind energy in the US. In January 2025, President Trump issued an EO halting federal permits and leases for wind projects on both land and sea.</a:t>
            </a:r>
          </a:p>
          <a:p>
            <a:pPr marL="609585" indent="-431789">
              <a:lnSpc>
                <a:spcPct val="115000"/>
              </a:lnSpc>
              <a:spcBef>
                <a:spcPts val="1600"/>
              </a:spcBef>
              <a:buSzPts val="1500"/>
              <a:buChar char="●"/>
            </a:pPr>
            <a:r>
              <a:rPr lang="en" sz="1867" dirty="0">
                <a:solidFill>
                  <a:schemeClr val="dk1"/>
                </a:solidFill>
              </a:rPr>
              <a:t>These policy shifts may impact the progression of offshore wind projects currently in the permitting stages, potentially affecting the timeline and development of the US OSW industry.</a:t>
            </a:r>
          </a:p>
          <a:p>
            <a:pPr marL="609585" indent="-431789">
              <a:lnSpc>
                <a:spcPct val="115000"/>
              </a:lnSpc>
              <a:spcBef>
                <a:spcPts val="1600"/>
              </a:spcBef>
              <a:buSzPts val="1500"/>
              <a:buChar char="●"/>
            </a:pPr>
            <a:r>
              <a:rPr lang="en" sz="2000" dirty="0">
                <a:solidFill>
                  <a:schemeClr val="dk1"/>
                </a:solidFill>
              </a:rPr>
              <a:t>Already seeing impacts on US projects including developers announcing project delays, permit remands, and reduction in US staff.</a:t>
            </a:r>
            <a:endParaRPr sz="2000" dirty="0">
              <a:solidFill>
                <a:schemeClr val="dk1"/>
              </a:solidFill>
            </a:endParaRPr>
          </a:p>
        </p:txBody>
      </p:sp>
      <p:sp>
        <p:nvSpPr>
          <p:cNvPr id="284" name="Google Shape;284;g33a9e515f66_0_107"/>
          <p:cNvSpPr txBox="1">
            <a:spLocks noGrp="1"/>
          </p:cNvSpPr>
          <p:nvPr>
            <p:ph type="title"/>
          </p:nvPr>
        </p:nvSpPr>
        <p:spPr>
          <a:xfrm>
            <a:off x="319501" y="193367"/>
            <a:ext cx="11135200" cy="739600"/>
          </a:xfrm>
          <a:prstGeom prst="rect">
            <a:avLst/>
          </a:prstGeom>
          <a:noFill/>
          <a:ln>
            <a:noFill/>
          </a:ln>
        </p:spPr>
        <p:txBody>
          <a:bodyPr spcFirstLastPara="1" wrap="square" lIns="121900" tIns="60933" rIns="121900" bIns="60933" anchor="b" anchorCtr="0">
            <a:noAutofit/>
          </a:bodyPr>
          <a:lstStyle/>
          <a:p>
            <a:pPr algn="ctr">
              <a:lnSpc>
                <a:spcPct val="85000"/>
              </a:lnSpc>
              <a:buSzPts val="1400"/>
            </a:pPr>
            <a:r>
              <a:rPr lang="en" sz="3200" b="1" dirty="0">
                <a:solidFill>
                  <a:schemeClr val="accent2"/>
                </a:solidFill>
                <a:latin typeface="Arial"/>
                <a:ea typeface="Arial"/>
                <a:cs typeface="Arial"/>
                <a:sym typeface="Arial"/>
              </a:rPr>
              <a:t>US Offshore Wind</a:t>
            </a:r>
            <a:endParaRPr sz="3200" b="1" dirty="0">
              <a:solidFill>
                <a:schemeClr val="accent2"/>
              </a:solidFill>
              <a:latin typeface="Arial"/>
              <a:ea typeface="Arial"/>
              <a:cs typeface="Arial"/>
              <a:sym typeface="Arial"/>
            </a:endParaRPr>
          </a:p>
        </p:txBody>
      </p:sp>
      <p:pic>
        <p:nvPicPr>
          <p:cNvPr id="285" name="Google Shape;285;g33a9e515f66_0_107"/>
          <p:cNvPicPr preferRelativeResize="0"/>
          <p:nvPr/>
        </p:nvPicPr>
        <p:blipFill>
          <a:blip r:embed="rId3">
            <a:alphaModFix/>
          </a:blip>
          <a:stretch>
            <a:fillRect/>
          </a:stretch>
        </p:blipFill>
        <p:spPr>
          <a:xfrm>
            <a:off x="7337400" y="1146967"/>
            <a:ext cx="3305933" cy="4905599"/>
          </a:xfrm>
          <a:prstGeom prst="rect">
            <a:avLst/>
          </a:prstGeom>
          <a:noFill/>
          <a:ln>
            <a:noFill/>
          </a:ln>
        </p:spPr>
      </p:pic>
      <p:sp>
        <p:nvSpPr>
          <p:cNvPr id="286" name="Google Shape;286;g33a9e515f66_0_107"/>
          <p:cNvSpPr txBox="1"/>
          <p:nvPr/>
        </p:nvSpPr>
        <p:spPr>
          <a:xfrm>
            <a:off x="7786367" y="5950967"/>
            <a:ext cx="4068800" cy="868000"/>
          </a:xfrm>
          <a:prstGeom prst="rect">
            <a:avLst/>
          </a:prstGeom>
          <a:noFill/>
          <a:ln>
            <a:noFill/>
          </a:ln>
        </p:spPr>
        <p:txBody>
          <a:bodyPr spcFirstLastPara="1" wrap="square" lIns="121900" tIns="121900" rIns="121900" bIns="121900" anchor="t" anchorCtr="0">
            <a:noAutofit/>
          </a:bodyPr>
          <a:lstStyle/>
          <a:p>
            <a:r>
              <a:rPr lang="en" sz="1067" u="sng">
                <a:solidFill>
                  <a:schemeClr val="hlink"/>
                </a:solidFill>
                <a:highlight>
                  <a:schemeClr val="lt1"/>
                </a:highlight>
                <a:hlinkClick r:id="rId4"/>
              </a:rPr>
              <a:t>Executive Order on Offshore Wind </a:t>
            </a:r>
            <a:endParaRPr sz="1067">
              <a:solidFill>
                <a:srgbClr val="404040"/>
              </a:solidFill>
              <a:highlight>
                <a:schemeClr val="lt1"/>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CB8AB03-0759-7B76-60A6-7144CCC6B065}"/>
              </a:ext>
            </a:extLst>
          </p:cNvPr>
          <p:cNvSpPr>
            <a:spLocks noGrp="1"/>
          </p:cNvSpPr>
          <p:nvPr>
            <p:ph type="ftr" idx="11"/>
          </p:nvPr>
        </p:nvSpPr>
        <p:spPr/>
        <p:txBody>
          <a:bodyPr/>
          <a:lstStyle/>
          <a:p>
            <a:endParaRPr lang="en-US" dirty="0"/>
          </a:p>
        </p:txBody>
      </p:sp>
      <p:sp>
        <p:nvSpPr>
          <p:cNvPr id="6" name="Slide Number Placeholder 5">
            <a:extLst>
              <a:ext uri="{FF2B5EF4-FFF2-40B4-BE49-F238E27FC236}">
                <a16:creationId xmlns:a16="http://schemas.microsoft.com/office/drawing/2014/main" id="{FFD2BA00-6ED7-1139-72CE-79BDD10B68B1}"/>
              </a:ext>
            </a:extLst>
          </p:cNvPr>
          <p:cNvSpPr>
            <a:spLocks noGrp="1"/>
          </p:cNvSpPr>
          <p:nvPr>
            <p:ph type="sldNum" idx="12"/>
          </p:nvPr>
        </p:nvSpPr>
        <p:spPr/>
        <p:txBody>
          <a:bodyPr/>
          <a:lstStyle/>
          <a:p>
            <a:fld id="{00000000-1234-1234-1234-123412341234}" type="slidenum">
              <a:rPr lang="en" smtClean="0"/>
              <a:pPr/>
              <a:t>37</a:t>
            </a:fld>
            <a:endParaRPr lang="en" dirty="0"/>
          </a:p>
        </p:txBody>
      </p:sp>
      <p:sp>
        <p:nvSpPr>
          <p:cNvPr id="7" name="Text Placeholder 3">
            <a:extLst>
              <a:ext uri="{FF2B5EF4-FFF2-40B4-BE49-F238E27FC236}">
                <a16:creationId xmlns:a16="http://schemas.microsoft.com/office/drawing/2014/main" id="{3F294F79-557C-491F-AABF-9F3BAD21278F}"/>
              </a:ext>
            </a:extLst>
          </p:cNvPr>
          <p:cNvSpPr>
            <a:spLocks noGrp="1"/>
          </p:cNvSpPr>
          <p:nvPr>
            <p:ph type="body" idx="2"/>
          </p:nvPr>
        </p:nvSpPr>
        <p:spPr>
          <a:xfrm>
            <a:off x="4513385" y="1135828"/>
            <a:ext cx="6969767" cy="4977667"/>
          </a:xfrm>
        </p:spPr>
        <p:txBody>
          <a:bodyPr>
            <a:noAutofit/>
          </a:bodyPr>
          <a:lstStyle/>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Despite recent policy shifts, US OSW is essential to meet </a:t>
            </a:r>
            <a:r>
              <a:rPr lang="en-US" sz="2133" b="1" dirty="0">
                <a:solidFill>
                  <a:schemeClr val="accent2"/>
                </a:solidFill>
                <a:latin typeface="Arial (Headings)"/>
                <a:ea typeface="Roboto" panose="02000000000000000000" pitchFamily="2" charset="0"/>
                <a:cs typeface="Roboto" panose="02000000000000000000" pitchFamily="2" charset="0"/>
              </a:rPr>
              <a:t>increased energy demands</a:t>
            </a:r>
          </a:p>
          <a:p>
            <a:pPr marL="621776" lvl="1" indent="-164588">
              <a:lnSpc>
                <a:spcPct val="100000"/>
              </a:lnSpc>
              <a:spcBef>
                <a:spcPts val="0"/>
              </a:spcBef>
              <a:spcAft>
                <a:spcPts val="600"/>
              </a:spcAft>
            </a:pPr>
            <a:endParaRPr lang="en-US" sz="2133"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OSW should continue to be considered as part of the </a:t>
            </a:r>
            <a:r>
              <a:rPr lang="en-US" sz="2133" b="1" dirty="0">
                <a:solidFill>
                  <a:schemeClr val="accent2"/>
                </a:solidFill>
                <a:latin typeface="Arial (Headings)"/>
                <a:ea typeface="Roboto" panose="02000000000000000000" pitchFamily="2" charset="0"/>
                <a:cs typeface="Roboto" panose="02000000000000000000" pitchFamily="2" charset="0"/>
              </a:rPr>
              <a:t>“all of the above” </a:t>
            </a:r>
            <a:r>
              <a:rPr lang="en-US" sz="2133" dirty="0">
                <a:solidFill>
                  <a:schemeClr val="tx1"/>
                </a:solidFill>
                <a:latin typeface="Arial (Headings)"/>
                <a:ea typeface="Roboto" panose="02000000000000000000" pitchFamily="2" charset="0"/>
                <a:cs typeface="Roboto" panose="02000000000000000000" pitchFamily="2" charset="0"/>
              </a:rPr>
              <a:t>energy approach</a:t>
            </a:r>
          </a:p>
          <a:p>
            <a:pPr marL="621776" lvl="1" indent="-164588">
              <a:lnSpc>
                <a:spcPct val="100000"/>
              </a:lnSpc>
              <a:spcBef>
                <a:spcPts val="0"/>
              </a:spcBef>
              <a:spcAft>
                <a:spcPts val="600"/>
              </a:spcAft>
            </a:pPr>
            <a:endParaRPr lang="en-US" sz="2133" b="1"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solidFill>
                  <a:schemeClr val="tx1"/>
                </a:solidFill>
                <a:latin typeface="Arial (Headings)"/>
                <a:ea typeface="Roboto" panose="02000000000000000000" pitchFamily="2" charset="0"/>
                <a:cs typeface="Roboto" panose="02000000000000000000" pitchFamily="2" charset="0"/>
              </a:rPr>
              <a:t>Significant investments have been made in </a:t>
            </a:r>
            <a:r>
              <a:rPr lang="en-US" sz="2133" b="1" dirty="0">
                <a:solidFill>
                  <a:schemeClr val="accent2"/>
                </a:solidFill>
                <a:latin typeface="Arial (Headings)"/>
                <a:ea typeface="Roboto" panose="02000000000000000000" pitchFamily="2" charset="0"/>
                <a:cs typeface="Roboto" panose="02000000000000000000" pitchFamily="2" charset="0"/>
              </a:rPr>
              <a:t>US supply chain and workforce</a:t>
            </a:r>
            <a:r>
              <a:rPr lang="en-US" sz="2133" b="1" dirty="0">
                <a:solidFill>
                  <a:schemeClr val="tx1"/>
                </a:solidFill>
                <a:latin typeface="Arial (Headings)"/>
                <a:ea typeface="Roboto" panose="02000000000000000000" pitchFamily="2" charset="0"/>
                <a:cs typeface="Roboto" panose="02000000000000000000" pitchFamily="2" charset="0"/>
              </a:rPr>
              <a:t> </a:t>
            </a:r>
            <a:r>
              <a:rPr lang="en-US" sz="2133" dirty="0">
                <a:solidFill>
                  <a:schemeClr val="tx1"/>
                </a:solidFill>
                <a:latin typeface="Arial (Headings)"/>
                <a:ea typeface="Roboto" panose="02000000000000000000" pitchFamily="2" charset="0"/>
                <a:cs typeface="Roboto" panose="02000000000000000000" pitchFamily="2" charset="0"/>
              </a:rPr>
              <a:t>that are critical to support both the US and global OSW pipeline</a:t>
            </a:r>
          </a:p>
          <a:p>
            <a:pPr marL="621776" lvl="1" indent="-164588">
              <a:lnSpc>
                <a:spcPct val="100000"/>
              </a:lnSpc>
              <a:spcBef>
                <a:spcPts val="0"/>
              </a:spcBef>
              <a:spcAft>
                <a:spcPts val="600"/>
              </a:spcAft>
            </a:pPr>
            <a:endParaRPr lang="en-US" sz="2133"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Continued need to support </a:t>
            </a:r>
            <a:r>
              <a:rPr lang="en-US" sz="2133" b="1" dirty="0">
                <a:solidFill>
                  <a:schemeClr val="accent2"/>
                </a:solidFill>
                <a:latin typeface="Arial (Headings)"/>
                <a:ea typeface="Roboto" panose="02000000000000000000" pitchFamily="2" charset="0"/>
                <a:cs typeface="Roboto" panose="02000000000000000000" pitchFamily="2" charset="0"/>
              </a:rPr>
              <a:t>research and technology innovation </a:t>
            </a:r>
            <a:r>
              <a:rPr lang="en-US" sz="2133" dirty="0">
                <a:solidFill>
                  <a:schemeClr val="tx1"/>
                </a:solidFill>
                <a:latin typeface="Arial (Headings)"/>
                <a:ea typeface="Roboto" panose="02000000000000000000" pitchFamily="2" charset="0"/>
                <a:cs typeface="Roboto" panose="02000000000000000000" pitchFamily="2" charset="0"/>
              </a:rPr>
              <a:t>to reduce costs and increase economic and social benefits. </a:t>
            </a:r>
          </a:p>
          <a:p>
            <a:pPr marL="1078965" lvl="2" indent="-164588">
              <a:lnSpc>
                <a:spcPct val="100000"/>
              </a:lnSpc>
              <a:spcBef>
                <a:spcPts val="0"/>
              </a:spcBef>
              <a:spcAft>
                <a:spcPts val="600"/>
              </a:spcAft>
            </a:pPr>
            <a:endParaRPr lang="en-US" dirty="0">
              <a:latin typeface="Arial (Headings)"/>
              <a:cs typeface="Arial" panose="020B0604020202020204" pitchFamily="34" charset="0"/>
            </a:endParaRPr>
          </a:p>
        </p:txBody>
      </p:sp>
      <p:pic>
        <p:nvPicPr>
          <p:cNvPr id="4" name="Picture 3" descr="A large body of water&#10;&#10;Description automatically generated">
            <a:extLst>
              <a:ext uri="{FF2B5EF4-FFF2-40B4-BE49-F238E27FC236}">
                <a16:creationId xmlns:a16="http://schemas.microsoft.com/office/drawing/2014/main" id="{E27D4176-3A0B-75D3-3AC2-2F378EA25D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179" t="555" r="16673" b="-555"/>
          <a:stretch/>
        </p:blipFill>
        <p:spPr>
          <a:xfrm>
            <a:off x="128953" y="1013311"/>
            <a:ext cx="4268211" cy="5260488"/>
          </a:xfrm>
          <a:prstGeom prst="rect">
            <a:avLst/>
          </a:prstGeom>
        </p:spPr>
      </p:pic>
      <p:sp>
        <p:nvSpPr>
          <p:cNvPr id="10" name="Google Shape;284;g33a9e515f66_0_107">
            <a:extLst>
              <a:ext uri="{FF2B5EF4-FFF2-40B4-BE49-F238E27FC236}">
                <a16:creationId xmlns:a16="http://schemas.microsoft.com/office/drawing/2014/main" id="{868D8DA4-E4DE-C6ED-3A9D-24501E08273B}"/>
              </a:ext>
            </a:extLst>
          </p:cNvPr>
          <p:cNvSpPr txBox="1">
            <a:spLocks/>
          </p:cNvSpPr>
          <p:nvPr/>
        </p:nvSpPr>
        <p:spPr>
          <a:xfrm>
            <a:off x="347951" y="75584"/>
            <a:ext cx="11135200" cy="7396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1pPr>
            <a:lvl2pPr marR="0" lvl="1"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2pPr>
            <a:lvl3pPr marR="0" lvl="2"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3pPr>
            <a:lvl4pPr marR="0" lvl="3"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4pPr>
            <a:lvl5pPr marR="0" lvl="4"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5pPr>
            <a:lvl6pPr marR="0" lvl="5"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6pPr>
            <a:lvl7pPr marR="0" lvl="6"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7pPr>
            <a:lvl8pPr marR="0" lvl="7"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8pPr>
            <a:lvl9pPr marR="0" lvl="8"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9pPr>
          </a:lstStyle>
          <a:p>
            <a:pPr algn="ctr"/>
            <a:r>
              <a:rPr lang="en-US" sz="3200" b="1" dirty="0">
                <a:solidFill>
                  <a:schemeClr val="accent2"/>
                </a:solidFill>
                <a:latin typeface="Arial (Headings)"/>
                <a:ea typeface="Arial"/>
                <a:cs typeface="Arial"/>
                <a:sym typeface="Arial"/>
              </a:rPr>
              <a:t>US Offshore Wind</a:t>
            </a:r>
          </a:p>
        </p:txBody>
      </p:sp>
    </p:spTree>
    <p:extLst>
      <p:ext uri="{BB962C8B-B14F-4D97-AF65-F5344CB8AC3E}">
        <p14:creationId xmlns:p14="http://schemas.microsoft.com/office/powerpoint/2010/main" val="4110835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a:off x="389256" y="310619"/>
            <a:ext cx="11407200" cy="752000"/>
          </a:xfrm>
          <a:prstGeom prst="rect">
            <a:avLst/>
          </a:prstGeom>
          <a:noFill/>
          <a:ln>
            <a:noFill/>
          </a:ln>
        </p:spPr>
        <p:txBody>
          <a:bodyPr spcFirstLastPara="1" wrap="square" lIns="121900" tIns="60933" rIns="121900" bIns="60933" anchor="ctr" anchorCtr="0">
            <a:noAutofit/>
          </a:bodyPr>
          <a:lstStyle/>
          <a:p>
            <a:pPr>
              <a:buClr>
                <a:schemeClr val="dk2"/>
              </a:buClr>
              <a:buSzPts val="2800"/>
            </a:pPr>
            <a:r>
              <a:rPr lang="en-US" sz="3200" b="1" dirty="0">
                <a:solidFill>
                  <a:schemeClr val="accent2"/>
                </a:solidFill>
                <a:latin typeface="Arial (Headings)"/>
                <a:ea typeface="Arial"/>
                <a:cs typeface="Arial"/>
                <a:sym typeface="Arial"/>
              </a:rPr>
              <a:t>NOWRDC’s Formation</a:t>
            </a:r>
            <a:endParaRPr lang="en-US" sz="3200" dirty="0">
              <a:solidFill>
                <a:schemeClr val="accent2"/>
              </a:solidFill>
              <a:latin typeface="Arial (Headings)"/>
            </a:endParaRPr>
          </a:p>
        </p:txBody>
      </p:sp>
      <p:sp>
        <p:nvSpPr>
          <p:cNvPr id="111" name="Google Shape;111;p1"/>
          <p:cNvSpPr txBox="1">
            <a:spLocks noGrp="1"/>
          </p:cNvSpPr>
          <p:nvPr>
            <p:ph type="body" idx="1"/>
          </p:nvPr>
        </p:nvSpPr>
        <p:spPr>
          <a:xfrm>
            <a:off x="389255" y="1062619"/>
            <a:ext cx="7825831" cy="4956400"/>
          </a:xfrm>
          <a:prstGeom prst="rect">
            <a:avLst/>
          </a:prstGeom>
          <a:noFill/>
          <a:ln>
            <a:noFill/>
          </a:ln>
        </p:spPr>
        <p:txBody>
          <a:bodyPr spcFirstLastPara="1" wrap="square" lIns="121900" tIns="60933" rIns="121900" bIns="60933" anchor="t" anchorCtr="0">
            <a:noAutofit/>
          </a:bodyPr>
          <a:lstStyle/>
          <a:p>
            <a:pPr marL="380990" indent="-380990">
              <a:lnSpc>
                <a:spcPct val="150000"/>
              </a:lnSpc>
              <a:spcBef>
                <a:spcPts val="1200"/>
              </a:spcBef>
              <a:buFont typeface="Noto Sans Symbols"/>
              <a:buChar char="➢"/>
            </a:pPr>
            <a:r>
              <a:rPr lang="en" sz="1867" dirty="0">
                <a:solidFill>
                  <a:schemeClr val="accent2"/>
                </a:solidFill>
                <a:latin typeface="Arial (Headings)"/>
                <a:ea typeface="Roboto"/>
                <a:cs typeface="Roboto"/>
                <a:sym typeface="Roboto"/>
              </a:rPr>
              <a:t>The National Offshore Wind Research and Development Consortium (NOWRDC) was created in 2018 when the U.S. Department of Energy selected the New York State Energy Research and Development Authority (NYSERDA), to create a new 501(c)(3) non-profit organization to advance offshore wind technology R&amp;D through competitive grants. </a:t>
            </a:r>
            <a:endParaRPr dirty="0">
              <a:latin typeface="Arial (Headings)"/>
            </a:endParaRPr>
          </a:p>
          <a:p>
            <a:pPr marL="380990" indent="-380990">
              <a:lnSpc>
                <a:spcPct val="150000"/>
              </a:lnSpc>
              <a:spcBef>
                <a:spcPts val="1200"/>
              </a:spcBef>
              <a:buFont typeface="Noto Sans Symbols"/>
              <a:buChar char="➢"/>
            </a:pPr>
            <a:r>
              <a:rPr lang="en" sz="1867" dirty="0">
                <a:solidFill>
                  <a:schemeClr val="accent2"/>
                </a:solidFill>
                <a:latin typeface="Arial (Headings)"/>
                <a:ea typeface="Roboto"/>
                <a:cs typeface="Roboto"/>
                <a:sym typeface="Roboto"/>
              </a:rPr>
              <a:t>DOE provided initial funding of $20.5 million, which NYSERDA matched to form formed a funding pool of $41 million.</a:t>
            </a:r>
            <a:endParaRPr dirty="0">
              <a:latin typeface="Arial (Headings)"/>
            </a:endParaRPr>
          </a:p>
          <a:p>
            <a:pPr marL="380990" indent="-380990">
              <a:lnSpc>
                <a:spcPct val="150000"/>
              </a:lnSpc>
              <a:spcBef>
                <a:spcPts val="1200"/>
              </a:spcBef>
              <a:buFont typeface="Noto Sans Symbols"/>
              <a:buChar char="➢"/>
            </a:pPr>
            <a:r>
              <a:rPr lang="en" sz="1867" dirty="0">
                <a:solidFill>
                  <a:schemeClr val="accent2"/>
                </a:solidFill>
                <a:latin typeface="Arial (Headings)"/>
                <a:ea typeface="Roboto"/>
                <a:cs typeface="Roboto"/>
                <a:sym typeface="Roboto"/>
              </a:rPr>
              <a:t>Since NOWRDC’s formation, 7 states, 10 developers, and 10 other public and independent members have joined the Consortium.</a:t>
            </a:r>
            <a:endParaRPr dirty="0">
              <a:latin typeface="Arial (Headings)"/>
            </a:endParaRPr>
          </a:p>
          <a:p>
            <a:pPr indent="0">
              <a:lnSpc>
                <a:spcPct val="80000"/>
              </a:lnSpc>
              <a:spcBef>
                <a:spcPts val="0"/>
              </a:spcBef>
              <a:buNone/>
            </a:pPr>
            <a:endParaRPr sz="1983" dirty="0">
              <a:latin typeface="Arial (Headings)"/>
            </a:endParaRPr>
          </a:p>
          <a:p>
            <a:pPr marL="0" indent="0">
              <a:lnSpc>
                <a:spcPct val="80000"/>
              </a:lnSpc>
              <a:spcBef>
                <a:spcPts val="0"/>
              </a:spcBef>
              <a:buClr>
                <a:srgbClr val="000000"/>
              </a:buClr>
              <a:buSzPts val="1387"/>
              <a:buNone/>
            </a:pPr>
            <a:endParaRPr sz="4400" dirty="0">
              <a:latin typeface="Arial (Headings)"/>
            </a:endParaRPr>
          </a:p>
          <a:p>
            <a:pPr marL="0" indent="0">
              <a:lnSpc>
                <a:spcPct val="80000"/>
              </a:lnSpc>
              <a:spcBef>
                <a:spcPts val="0"/>
              </a:spcBef>
              <a:buSzPts val="1387"/>
              <a:buNone/>
            </a:pPr>
            <a:endParaRPr sz="1583" dirty="0">
              <a:solidFill>
                <a:srgbClr val="000000"/>
              </a:solidFill>
              <a:latin typeface="Arial (Headings)"/>
              <a:ea typeface="Calibri"/>
              <a:cs typeface="Calibri"/>
              <a:sym typeface="Calibri"/>
            </a:endParaRPr>
          </a:p>
          <a:p>
            <a:pPr marL="0" indent="0">
              <a:lnSpc>
                <a:spcPct val="80000"/>
              </a:lnSpc>
              <a:spcBef>
                <a:spcPts val="0"/>
              </a:spcBef>
              <a:buSzPts val="1387"/>
              <a:buNone/>
            </a:pPr>
            <a:endParaRPr sz="1583" dirty="0">
              <a:solidFill>
                <a:srgbClr val="000000"/>
              </a:solidFill>
              <a:latin typeface="Arial (Headings)"/>
            </a:endParaRPr>
          </a:p>
        </p:txBody>
      </p:sp>
      <p:pic>
        <p:nvPicPr>
          <p:cNvPr id="112" name="Google Shape;112;p1" descr="Handshake with solid fill"/>
          <p:cNvPicPr preferRelativeResize="0"/>
          <p:nvPr/>
        </p:nvPicPr>
        <p:blipFill rotWithShape="1">
          <a:blip r:embed="rId3">
            <a:alphaModFix/>
          </a:blip>
          <a:srcRect/>
          <a:stretch/>
        </p:blipFill>
        <p:spPr>
          <a:xfrm>
            <a:off x="8900029" y="812799"/>
            <a:ext cx="2559500" cy="2559500"/>
          </a:xfrm>
          <a:prstGeom prst="rect">
            <a:avLst/>
          </a:prstGeom>
          <a:noFill/>
          <a:ln>
            <a:noFill/>
          </a:ln>
          <a:effectLst>
            <a:outerShdw blurRad="50800" dist="38100" dir="2700000" algn="tl" rotWithShape="0">
              <a:srgbClr val="000000">
                <a:alpha val="40000"/>
              </a:srgbClr>
            </a:outerShdw>
          </a:effectLst>
        </p:spPr>
      </p:pic>
      <p:pic>
        <p:nvPicPr>
          <p:cNvPr id="113" name="Google Shape;113;p1" descr="Icon&#10;&#10;Description automatically generated"/>
          <p:cNvPicPr preferRelativeResize="0"/>
          <p:nvPr/>
        </p:nvPicPr>
        <p:blipFill rotWithShape="1">
          <a:blip r:embed="rId4">
            <a:alphaModFix/>
          </a:blip>
          <a:srcRect/>
          <a:stretch/>
        </p:blipFill>
        <p:spPr>
          <a:xfrm>
            <a:off x="9165351" y="3874479"/>
            <a:ext cx="2028852" cy="2028852"/>
          </a:xfrm>
          <a:prstGeom prst="rect">
            <a:avLst/>
          </a:prstGeom>
          <a:noFill/>
          <a:ln>
            <a:noFill/>
          </a:ln>
          <a:effectLst>
            <a:outerShdw blurRad="50800" dist="38100" dir="2700000" algn="tl" rotWithShape="0">
              <a:srgbClr val="000000">
                <a:alpha val="40000"/>
              </a:srgbClr>
            </a:outerShdw>
          </a:effectLst>
        </p:spPr>
      </p:pic>
      <p:sp>
        <p:nvSpPr>
          <p:cNvPr id="114" name="Google Shape;114;p1"/>
          <p:cNvSpPr/>
          <p:nvPr/>
        </p:nvSpPr>
        <p:spPr>
          <a:xfrm>
            <a:off x="9875969" y="3069313"/>
            <a:ext cx="551543" cy="605972"/>
          </a:xfrm>
          <a:prstGeom prst="downArrow">
            <a:avLst>
              <a:gd name="adj1" fmla="val 50000"/>
              <a:gd name="adj2" fmla="val 50000"/>
            </a:avLst>
          </a:prstGeom>
          <a:solidFill>
            <a:srgbClr val="005A9F"/>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SzPts val="1400"/>
            </a:pPr>
            <a:endParaRPr sz="1867">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a:extLst>
            <a:ext uri="{FF2B5EF4-FFF2-40B4-BE49-F238E27FC236}">
              <a16:creationId xmlns:a16="http://schemas.microsoft.com/office/drawing/2014/main" id="{B3581827-0B8F-79AD-BF1C-B66D61DFE234}"/>
            </a:ext>
          </a:extLst>
        </p:cNvPr>
        <p:cNvGrpSpPr/>
        <p:nvPr/>
      </p:nvGrpSpPr>
      <p:grpSpPr>
        <a:xfrm>
          <a:off x="0" y="0"/>
          <a:ext cx="0" cy="0"/>
          <a:chOff x="0" y="0"/>
          <a:chExt cx="0" cy="0"/>
        </a:xfrm>
      </p:grpSpPr>
      <p:sp>
        <p:nvSpPr>
          <p:cNvPr id="343" name="Google Shape;343;g3140084030e_1_9">
            <a:extLst>
              <a:ext uri="{FF2B5EF4-FFF2-40B4-BE49-F238E27FC236}">
                <a16:creationId xmlns:a16="http://schemas.microsoft.com/office/drawing/2014/main" id="{7FE97673-C622-E67E-0C92-EA288ADD4592}"/>
              </a:ext>
            </a:extLst>
          </p:cNvPr>
          <p:cNvSpPr txBox="1">
            <a:spLocks noGrp="1"/>
          </p:cNvSpPr>
          <p:nvPr>
            <p:ph type="title"/>
          </p:nvPr>
        </p:nvSpPr>
        <p:spPr>
          <a:xfrm>
            <a:off x="331801" y="181067"/>
            <a:ext cx="11098400" cy="739600"/>
          </a:xfrm>
          <a:prstGeom prst="rect">
            <a:avLst/>
          </a:prstGeom>
        </p:spPr>
        <p:txBody>
          <a:bodyPr spcFirstLastPara="1" wrap="square" lIns="121900" tIns="60933" rIns="121900" bIns="60933" anchor="b" anchorCtr="0">
            <a:noAutofit/>
          </a:bodyPr>
          <a:lstStyle/>
          <a:p>
            <a:pPr algn="ctr"/>
            <a:r>
              <a:rPr lang="en-US" sz="2800" b="1" dirty="0">
                <a:solidFill>
                  <a:schemeClr val="accent2"/>
                </a:solidFill>
                <a:latin typeface="Arial (Headings)"/>
                <a:ea typeface="Arial"/>
                <a:cs typeface="Arial"/>
                <a:sym typeface="Arial"/>
              </a:rPr>
              <a:t>NOWRDC Funding and Competitive Solicitations</a:t>
            </a:r>
            <a:endParaRPr lang="en-US" sz="6133" dirty="0">
              <a:solidFill>
                <a:schemeClr val="accent2"/>
              </a:solidFill>
              <a:latin typeface="Arial (Headings)"/>
            </a:endParaRPr>
          </a:p>
        </p:txBody>
      </p:sp>
      <p:sp>
        <p:nvSpPr>
          <p:cNvPr id="344" name="Google Shape;344;g3140084030e_1_9">
            <a:extLst>
              <a:ext uri="{FF2B5EF4-FFF2-40B4-BE49-F238E27FC236}">
                <a16:creationId xmlns:a16="http://schemas.microsoft.com/office/drawing/2014/main" id="{391CAD1D-B574-E81D-8480-51D61107DBC8}"/>
              </a:ext>
            </a:extLst>
          </p:cNvPr>
          <p:cNvSpPr txBox="1">
            <a:spLocks noGrp="1"/>
          </p:cNvSpPr>
          <p:nvPr>
            <p:ph type="sldNum" idx="12"/>
          </p:nvPr>
        </p:nvSpPr>
        <p:spPr>
          <a:xfrm>
            <a:off x="10826751" y="6446839"/>
            <a:ext cx="1312800" cy="365200"/>
          </a:xfrm>
          <a:prstGeom prst="rect">
            <a:avLst/>
          </a:prstGeom>
        </p:spPr>
        <p:txBody>
          <a:bodyPr spcFirstLastPara="1" wrap="square" lIns="121900" tIns="60933" rIns="121900" bIns="60933" anchor="ctr" anchorCtr="0">
            <a:noAutofit/>
          </a:bodyPr>
          <a:lstStyle/>
          <a:p>
            <a:pPr>
              <a:buSzPts val="750"/>
            </a:pPr>
            <a:fld id="{00000000-1234-1234-1234-123412341234}" type="slidenum">
              <a:rPr lang="en"/>
              <a:pPr>
                <a:buSzPts val="750"/>
              </a:pPr>
              <a:t>39</a:t>
            </a:fld>
            <a:endParaRPr/>
          </a:p>
        </p:txBody>
      </p:sp>
      <p:sp>
        <p:nvSpPr>
          <p:cNvPr id="345" name="Google Shape;345;g3140084030e_1_9">
            <a:extLst>
              <a:ext uri="{FF2B5EF4-FFF2-40B4-BE49-F238E27FC236}">
                <a16:creationId xmlns:a16="http://schemas.microsoft.com/office/drawing/2014/main" id="{26A4F46E-4DC3-72F7-C646-AC476C458BAF}"/>
              </a:ext>
            </a:extLst>
          </p:cNvPr>
          <p:cNvSpPr txBox="1"/>
          <p:nvPr/>
        </p:nvSpPr>
        <p:spPr>
          <a:xfrm>
            <a:off x="431800" y="3674800"/>
            <a:ext cx="10898400" cy="230860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pPr>
            <a:r>
              <a:rPr lang="en" sz="1867" b="1" dirty="0">
                <a:latin typeface="Arial (Headings)"/>
              </a:rPr>
              <a:t>Goals of the funding: </a:t>
            </a:r>
            <a:r>
              <a:rPr lang="en" sz="1867" dirty="0">
                <a:latin typeface="Arial (Headings)"/>
              </a:rPr>
              <a:t> </a:t>
            </a:r>
            <a:endParaRPr sz="1867" dirty="0">
              <a:latin typeface="Arial (Headings)"/>
            </a:endParaRPr>
          </a:p>
          <a:p>
            <a:pPr marL="609585" indent="-423323">
              <a:lnSpc>
                <a:spcPct val="115000"/>
              </a:lnSpc>
              <a:spcBef>
                <a:spcPts val="1600"/>
              </a:spcBef>
              <a:buSzPts val="1400"/>
              <a:buChar char="●"/>
            </a:pPr>
            <a:r>
              <a:rPr lang="en" sz="1867" dirty="0">
                <a:latin typeface="Arial (Headings)"/>
              </a:rPr>
              <a:t>Accelerate the deployment of offshore wind energy in the U.S. </a:t>
            </a:r>
            <a:endParaRPr sz="1867" dirty="0">
              <a:latin typeface="Arial (Headings)"/>
            </a:endParaRPr>
          </a:p>
          <a:p>
            <a:pPr marL="609585" indent="-423323">
              <a:lnSpc>
                <a:spcPct val="115000"/>
              </a:lnSpc>
              <a:buSzPts val="1400"/>
              <a:buChar char="●"/>
            </a:pPr>
            <a:r>
              <a:rPr lang="en" sz="1867" dirty="0">
                <a:latin typeface="Arial (Headings)"/>
              </a:rPr>
              <a:t>Address challenges and obstacles facing the offshore wind industry and maximize economic and social benefits.  </a:t>
            </a:r>
            <a:endParaRPr sz="1867" dirty="0">
              <a:latin typeface="Arial (Headings)"/>
            </a:endParaRPr>
          </a:p>
          <a:p>
            <a:pPr marL="609585" indent="-423323">
              <a:lnSpc>
                <a:spcPct val="115000"/>
              </a:lnSpc>
              <a:buSzPts val="1400"/>
              <a:buChar char="●"/>
            </a:pPr>
            <a:r>
              <a:rPr lang="en" sz="1867" dirty="0">
                <a:latin typeface="Arial (Headings)"/>
              </a:rPr>
              <a:t>Reduce the levelized cost of energy (LCOE) of offshore wind in the U.S.</a:t>
            </a:r>
            <a:endParaRPr sz="1867" dirty="0">
              <a:latin typeface="Arial (Headings)"/>
            </a:endParaRPr>
          </a:p>
        </p:txBody>
      </p:sp>
      <p:pic>
        <p:nvPicPr>
          <p:cNvPr id="346" name="Google Shape;346;g3140084030e_1_9">
            <a:extLst>
              <a:ext uri="{FF2B5EF4-FFF2-40B4-BE49-F238E27FC236}">
                <a16:creationId xmlns:a16="http://schemas.microsoft.com/office/drawing/2014/main" id="{2C938171-C61D-75D9-6EDB-7DDCFF8ED419}"/>
              </a:ext>
            </a:extLst>
          </p:cNvPr>
          <p:cNvPicPr preferRelativeResize="0"/>
          <p:nvPr/>
        </p:nvPicPr>
        <p:blipFill rotWithShape="1">
          <a:blip r:embed="rId3">
            <a:alphaModFix/>
          </a:blip>
          <a:srcRect t="45441" b="14450"/>
          <a:stretch/>
        </p:blipFill>
        <p:spPr>
          <a:xfrm>
            <a:off x="270667" y="2461933"/>
            <a:ext cx="10880535" cy="1262033"/>
          </a:xfrm>
          <a:prstGeom prst="rect">
            <a:avLst/>
          </a:prstGeom>
          <a:noFill/>
          <a:ln>
            <a:noFill/>
          </a:ln>
        </p:spPr>
      </p:pic>
      <p:pic>
        <p:nvPicPr>
          <p:cNvPr id="347" name="Google Shape;347;g3140084030e_1_9" descr="Megaphone with solid fill">
            <a:extLst>
              <a:ext uri="{FF2B5EF4-FFF2-40B4-BE49-F238E27FC236}">
                <a16:creationId xmlns:a16="http://schemas.microsoft.com/office/drawing/2014/main" id="{C4BDB562-561C-0209-60F0-A174693B2366}"/>
              </a:ext>
            </a:extLst>
          </p:cNvPr>
          <p:cNvPicPr preferRelativeResize="0"/>
          <p:nvPr/>
        </p:nvPicPr>
        <p:blipFill rotWithShape="1">
          <a:blip r:embed="rId4">
            <a:alphaModFix/>
          </a:blip>
          <a:srcRect/>
          <a:stretch/>
        </p:blipFill>
        <p:spPr>
          <a:xfrm>
            <a:off x="1073400" y="1300983"/>
            <a:ext cx="1443933" cy="1443933"/>
          </a:xfrm>
          <a:prstGeom prst="rect">
            <a:avLst/>
          </a:prstGeom>
          <a:noFill/>
          <a:ln>
            <a:noFill/>
          </a:ln>
        </p:spPr>
      </p:pic>
      <p:pic>
        <p:nvPicPr>
          <p:cNvPr id="348" name="Google Shape;348;g3140084030e_1_9" descr="Diploma with solid fill">
            <a:extLst>
              <a:ext uri="{FF2B5EF4-FFF2-40B4-BE49-F238E27FC236}">
                <a16:creationId xmlns:a16="http://schemas.microsoft.com/office/drawing/2014/main" id="{639B5118-E920-86FB-20A9-41E04A8AAAF0}"/>
              </a:ext>
            </a:extLst>
          </p:cNvPr>
          <p:cNvPicPr preferRelativeResize="0"/>
          <p:nvPr/>
        </p:nvPicPr>
        <p:blipFill rotWithShape="1">
          <a:blip r:embed="rId5">
            <a:alphaModFix/>
          </a:blip>
          <a:srcRect/>
          <a:stretch/>
        </p:blipFill>
        <p:spPr>
          <a:xfrm>
            <a:off x="3703602" y="1192513"/>
            <a:ext cx="1660833" cy="1660833"/>
          </a:xfrm>
          <a:prstGeom prst="rect">
            <a:avLst/>
          </a:prstGeom>
          <a:noFill/>
          <a:ln>
            <a:noFill/>
          </a:ln>
        </p:spPr>
      </p:pic>
      <p:pic>
        <p:nvPicPr>
          <p:cNvPr id="349" name="Google Shape;349;g3140084030e_1_9" descr="Money with solid fill">
            <a:extLst>
              <a:ext uri="{FF2B5EF4-FFF2-40B4-BE49-F238E27FC236}">
                <a16:creationId xmlns:a16="http://schemas.microsoft.com/office/drawing/2014/main" id="{0F85772A-233D-0164-591D-DA9E294F1E98}"/>
              </a:ext>
            </a:extLst>
          </p:cNvPr>
          <p:cNvPicPr preferRelativeResize="0"/>
          <p:nvPr/>
        </p:nvPicPr>
        <p:blipFill rotWithShape="1">
          <a:blip r:embed="rId6">
            <a:alphaModFix/>
          </a:blip>
          <a:srcRect/>
          <a:stretch/>
        </p:blipFill>
        <p:spPr>
          <a:xfrm>
            <a:off x="6394967" y="1300968"/>
            <a:ext cx="1443933" cy="1443933"/>
          </a:xfrm>
          <a:prstGeom prst="rect">
            <a:avLst/>
          </a:prstGeom>
          <a:noFill/>
          <a:ln>
            <a:noFill/>
          </a:ln>
        </p:spPr>
      </p:pic>
      <p:pic>
        <p:nvPicPr>
          <p:cNvPr id="350" name="Google Shape;350;g3140084030e_1_9" descr="Bank check with solid fill">
            <a:extLst>
              <a:ext uri="{FF2B5EF4-FFF2-40B4-BE49-F238E27FC236}">
                <a16:creationId xmlns:a16="http://schemas.microsoft.com/office/drawing/2014/main" id="{ACF5D4D2-226C-81F3-6500-5943D51EF9D7}"/>
              </a:ext>
            </a:extLst>
          </p:cNvPr>
          <p:cNvPicPr preferRelativeResize="0"/>
          <p:nvPr/>
        </p:nvPicPr>
        <p:blipFill rotWithShape="1">
          <a:blip r:embed="rId7">
            <a:alphaModFix/>
          </a:blip>
          <a:srcRect/>
          <a:stretch/>
        </p:blipFill>
        <p:spPr>
          <a:xfrm>
            <a:off x="9050863" y="1192502"/>
            <a:ext cx="1846167" cy="1846167"/>
          </a:xfrm>
          <a:prstGeom prst="rect">
            <a:avLst/>
          </a:prstGeom>
          <a:noFill/>
          <a:ln>
            <a:noFill/>
          </a:ln>
        </p:spPr>
      </p:pic>
    </p:spTree>
    <p:extLst>
      <p:ext uri="{BB962C8B-B14F-4D97-AF65-F5344CB8AC3E}">
        <p14:creationId xmlns:p14="http://schemas.microsoft.com/office/powerpoint/2010/main" val="373937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6"/>
          <p:cNvSpPr txBox="1">
            <a:spLocks noGrp="1"/>
          </p:cNvSpPr>
          <p:nvPr>
            <p:ph type="title"/>
          </p:nvPr>
        </p:nvSpPr>
        <p:spPr>
          <a:xfrm>
            <a:off x="2677466" y="155263"/>
            <a:ext cx="88112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r>
              <a:rPr lang="en-US" sz="6000" b="1">
                <a:latin typeface="Arial Rounded"/>
                <a:ea typeface="Arial Rounded"/>
                <a:cs typeface="Arial Rounded"/>
                <a:sym typeface="Arial Rounded"/>
              </a:rPr>
              <a:t>JOANIE MAHONEY</a:t>
            </a: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               </a:t>
            </a:r>
            <a:r>
              <a:rPr lang="en-US" b="1">
                <a:latin typeface="Arial Rounded"/>
                <a:ea typeface="Arial Rounded"/>
                <a:cs typeface="Arial Rounded"/>
                <a:sym typeface="Arial Rounded"/>
              </a:rPr>
              <a:t>PRESIDENT</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              </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Arial Rounded"/>
                <a:ea typeface="Arial Rounded"/>
                <a:cs typeface="Arial Rounded"/>
                <a:sym typeface="Arial Rounded"/>
              </a:rPr>
              <a:t>                SUNY ESF</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Times New Roman"/>
                <a:ea typeface="Times New Roman"/>
                <a:cs typeface="Times New Roman"/>
                <a:sym typeface="Times New Roman"/>
              </a:rPr>
              <a:t>               </a:t>
            </a:r>
            <a:endParaRPr/>
          </a:p>
        </p:txBody>
      </p:sp>
      <p:pic>
        <p:nvPicPr>
          <p:cNvPr id="240" name="Google Shape;240;p6" descr="A close up of a sign&#10;&#10;Description automatically generated"/>
          <p:cNvPicPr preferRelativeResize="0"/>
          <p:nvPr/>
        </p:nvPicPr>
        <p:blipFill rotWithShape="1">
          <a:blip r:embed="rId3">
            <a:alphaModFix/>
          </a:blip>
          <a:srcRect/>
          <a:stretch/>
        </p:blipFill>
        <p:spPr>
          <a:xfrm>
            <a:off x="9649444" y="-16271"/>
            <a:ext cx="2580067" cy="1881704"/>
          </a:xfrm>
          <a:prstGeom prst="rect">
            <a:avLst/>
          </a:prstGeom>
          <a:noFill/>
          <a:ln>
            <a:noFill/>
          </a:ln>
        </p:spPr>
      </p:pic>
      <p:pic>
        <p:nvPicPr>
          <p:cNvPr id="241" name="Google Shape;241;p6"/>
          <p:cNvPicPr preferRelativeResize="0">
            <a:picLocks noGrp="1"/>
          </p:cNvPicPr>
          <p:nvPr>
            <p:ph type="body" idx="1"/>
          </p:nvPr>
        </p:nvPicPr>
        <p:blipFill rotWithShape="1">
          <a:blip r:embed="rId4">
            <a:alphaModFix/>
          </a:blip>
          <a:srcRect/>
          <a:stretch/>
        </p:blipFill>
        <p:spPr>
          <a:xfrm>
            <a:off x="7932449" y="4133520"/>
            <a:ext cx="4297062" cy="2802857"/>
          </a:xfrm>
          <a:prstGeom prst="rect">
            <a:avLst/>
          </a:prstGeom>
          <a:noFill/>
          <a:ln>
            <a:noFill/>
          </a:ln>
        </p:spPr>
      </p:pic>
      <p:pic>
        <p:nvPicPr>
          <p:cNvPr id="242" name="Google Shape;242;p6"/>
          <p:cNvPicPr preferRelativeResize="0"/>
          <p:nvPr/>
        </p:nvPicPr>
        <p:blipFill rotWithShape="1">
          <a:blip r:embed="rId5">
            <a:alphaModFix/>
          </a:blip>
          <a:srcRect/>
          <a:stretch/>
        </p:blipFill>
        <p:spPr>
          <a:xfrm>
            <a:off x="9194192" y="5213801"/>
            <a:ext cx="2927684" cy="1488936"/>
          </a:xfrm>
          <a:prstGeom prst="rect">
            <a:avLst/>
          </a:prstGeom>
          <a:noFill/>
          <a:ln>
            <a:noFill/>
          </a:ln>
        </p:spPr>
      </p:pic>
      <p:pic>
        <p:nvPicPr>
          <p:cNvPr id="243" name="Google Shape;243;p6" descr="A person smiling at camera&#10;&#10;AI-generated content may be incorrect."/>
          <p:cNvPicPr preferRelativeResize="0"/>
          <p:nvPr/>
        </p:nvPicPr>
        <p:blipFill rotWithShape="1">
          <a:blip r:embed="rId6">
            <a:alphaModFix/>
          </a:blip>
          <a:srcRect l="41041" r="13314"/>
          <a:stretch/>
        </p:blipFill>
        <p:spPr>
          <a:xfrm>
            <a:off x="81186" y="147169"/>
            <a:ext cx="2864641" cy="266731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9"/>
          <p:cNvSpPr txBox="1"/>
          <p:nvPr/>
        </p:nvSpPr>
        <p:spPr>
          <a:xfrm>
            <a:off x="3112064" y="279679"/>
            <a:ext cx="5967873" cy="615499"/>
          </a:xfrm>
          <a:prstGeom prst="rect">
            <a:avLst/>
          </a:prstGeom>
          <a:noFill/>
          <a:ln>
            <a:noFill/>
          </a:ln>
        </p:spPr>
        <p:txBody>
          <a:bodyPr spcFirstLastPara="1" wrap="square" lIns="121900" tIns="60933" rIns="121900" bIns="60933" anchor="t" anchorCtr="0">
            <a:spAutoFit/>
          </a:bodyPr>
          <a:lstStyle/>
          <a:p>
            <a:pPr>
              <a:buSzPts val="2400"/>
            </a:pPr>
            <a:r>
              <a:rPr lang="en" sz="3200" b="1" dirty="0">
                <a:solidFill>
                  <a:schemeClr val="accent2"/>
                </a:solidFill>
                <a:latin typeface="Arial (Headings)"/>
              </a:rPr>
              <a:t>R&amp;D Projects Funded to Date</a:t>
            </a:r>
            <a:endParaRPr sz="1867" dirty="0">
              <a:latin typeface="Arial (Headings)"/>
            </a:endParaRPr>
          </a:p>
        </p:txBody>
      </p:sp>
      <p:sp>
        <p:nvSpPr>
          <p:cNvPr id="203" name="Google Shape;203;p19"/>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40</a:t>
            </a:fld>
            <a:endParaRPr/>
          </a:p>
        </p:txBody>
      </p:sp>
      <p:pic>
        <p:nvPicPr>
          <p:cNvPr id="204" name="Google Shape;204;p19"/>
          <p:cNvPicPr preferRelativeResize="0"/>
          <p:nvPr/>
        </p:nvPicPr>
        <p:blipFill rotWithShape="1">
          <a:blip r:embed="rId3">
            <a:alphaModFix/>
          </a:blip>
          <a:srcRect t="9135" b="15112"/>
          <a:stretch/>
        </p:blipFill>
        <p:spPr>
          <a:xfrm>
            <a:off x="917500" y="1324436"/>
            <a:ext cx="10357003" cy="44132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140084030e_1_0"/>
          <p:cNvSpPr txBox="1">
            <a:spLocks noGrp="1"/>
          </p:cNvSpPr>
          <p:nvPr>
            <p:ph type="title"/>
          </p:nvPr>
        </p:nvSpPr>
        <p:spPr>
          <a:xfrm>
            <a:off x="331801" y="156500"/>
            <a:ext cx="11208800" cy="739600"/>
          </a:xfrm>
          <a:prstGeom prst="rect">
            <a:avLst/>
          </a:prstGeom>
        </p:spPr>
        <p:txBody>
          <a:bodyPr spcFirstLastPara="1" wrap="square" lIns="121900" tIns="60933" rIns="121900" bIns="60933" anchor="b" anchorCtr="0">
            <a:noAutofit/>
          </a:bodyPr>
          <a:lstStyle/>
          <a:p>
            <a:pPr algn="ctr"/>
            <a:r>
              <a:rPr lang="en" sz="3200" b="1" dirty="0">
                <a:solidFill>
                  <a:schemeClr val="accent2"/>
                </a:solidFill>
                <a:latin typeface="Arial (Headings)"/>
                <a:ea typeface="Arial"/>
                <a:cs typeface="Arial"/>
                <a:sym typeface="Arial"/>
              </a:rPr>
              <a:t>Impacts of R&amp;D support</a:t>
            </a:r>
            <a:endParaRPr sz="6533" dirty="0">
              <a:solidFill>
                <a:schemeClr val="accent2"/>
              </a:solidFill>
              <a:latin typeface="Arial (Headings)"/>
              <a:ea typeface="Arial"/>
              <a:cs typeface="Arial"/>
              <a:sym typeface="Arial"/>
            </a:endParaRPr>
          </a:p>
        </p:txBody>
      </p:sp>
      <p:sp>
        <p:nvSpPr>
          <p:cNvPr id="337" name="Google Shape;337;g3140084030e_1_0"/>
          <p:cNvSpPr txBox="1">
            <a:spLocks noGrp="1"/>
          </p:cNvSpPr>
          <p:nvPr>
            <p:ph type="body" idx="1"/>
          </p:nvPr>
        </p:nvSpPr>
        <p:spPr>
          <a:xfrm>
            <a:off x="331801" y="1165234"/>
            <a:ext cx="6643431" cy="5047997"/>
          </a:xfrm>
          <a:prstGeom prst="rect">
            <a:avLst/>
          </a:prstGeom>
        </p:spPr>
        <p:txBody>
          <a:bodyPr spcFirstLastPara="1" wrap="square" lIns="0" tIns="60933" rIns="0" bIns="60933" anchor="t" anchorCtr="0">
            <a:noAutofit/>
          </a:bodyPr>
          <a:lstStyle/>
          <a:p>
            <a:pPr marL="0" indent="0" algn="ctr">
              <a:lnSpc>
                <a:spcPct val="115000"/>
              </a:lnSpc>
              <a:spcBef>
                <a:spcPts val="1600"/>
              </a:spcBef>
              <a:buNone/>
            </a:pPr>
            <a:r>
              <a:rPr lang="en" sz="1867" dirty="0">
                <a:latin typeface="Arial (Headings)"/>
              </a:rPr>
              <a:t>To date, NOWRDC has funded </a:t>
            </a:r>
            <a:r>
              <a:rPr lang="en" sz="1867" b="1" dirty="0">
                <a:latin typeface="Arial (Headings)"/>
              </a:rPr>
              <a:t>55 research projects</a:t>
            </a:r>
            <a:r>
              <a:rPr lang="en" sz="1867" dirty="0">
                <a:latin typeface="Arial (Headings)"/>
              </a:rPr>
              <a:t>, with </a:t>
            </a:r>
            <a:r>
              <a:rPr lang="en" sz="1867" b="1" dirty="0">
                <a:latin typeface="Arial (Headings)"/>
              </a:rPr>
              <a:t>39 now completed</a:t>
            </a:r>
            <a:r>
              <a:rPr lang="en" sz="1867" dirty="0">
                <a:latin typeface="Arial (Headings)"/>
              </a:rPr>
              <a:t>. Upon project completion, we collect both </a:t>
            </a:r>
            <a:r>
              <a:rPr lang="en" sz="1867" b="1" dirty="0">
                <a:latin typeface="Arial (Headings)"/>
              </a:rPr>
              <a:t>quantitative reports</a:t>
            </a:r>
            <a:r>
              <a:rPr lang="en" sz="1867" dirty="0">
                <a:latin typeface="Arial (Headings)"/>
              </a:rPr>
              <a:t> and</a:t>
            </a:r>
            <a:r>
              <a:rPr lang="en" sz="1867" b="1" dirty="0">
                <a:latin typeface="Arial (Headings)"/>
              </a:rPr>
              <a:t> testimonial feedback</a:t>
            </a:r>
            <a:r>
              <a:rPr lang="en" sz="1867" dirty="0">
                <a:latin typeface="Arial (Headings)"/>
              </a:rPr>
              <a:t>. </a:t>
            </a:r>
            <a:endParaRPr sz="1867" dirty="0">
              <a:latin typeface="Arial (Headings)"/>
            </a:endParaRPr>
          </a:p>
          <a:p>
            <a:pPr marL="0" indent="0">
              <a:lnSpc>
                <a:spcPct val="115000"/>
              </a:lnSpc>
              <a:spcBef>
                <a:spcPts val="1600"/>
              </a:spcBef>
              <a:buNone/>
            </a:pPr>
            <a:r>
              <a:rPr lang="en" sz="1867" dirty="0">
                <a:latin typeface="Arial (Headings)"/>
              </a:rPr>
              <a:t>NOWRDC recently assessed impacts of our projects, presented in three key areas: </a:t>
            </a:r>
            <a:endParaRPr sz="1867" dirty="0">
              <a:latin typeface="Arial (Headings)"/>
            </a:endParaRPr>
          </a:p>
          <a:p>
            <a:pPr marL="609585" indent="-423323">
              <a:lnSpc>
                <a:spcPct val="115000"/>
              </a:lnSpc>
              <a:spcBef>
                <a:spcPts val="1600"/>
              </a:spcBef>
              <a:buSzPts val="1400"/>
              <a:buFont typeface="Arial"/>
              <a:buAutoNum type="arabicPeriod"/>
            </a:pPr>
            <a:r>
              <a:rPr lang="en" sz="1867" b="1" dirty="0">
                <a:latin typeface="Arial (Headings)"/>
              </a:rPr>
              <a:t>High-Level Summary Statistics:</a:t>
            </a:r>
            <a:r>
              <a:rPr lang="en" sz="1867" dirty="0">
                <a:latin typeface="Arial (Headings)"/>
              </a:rPr>
              <a:t> Overview of portfolio distribution, TRL &amp; CRL advancements, matched funding, and more. </a:t>
            </a:r>
            <a:endParaRPr sz="1867" dirty="0">
              <a:latin typeface="Arial (Headings)"/>
            </a:endParaRPr>
          </a:p>
          <a:p>
            <a:pPr marL="609585" indent="-423323">
              <a:lnSpc>
                <a:spcPct val="115000"/>
              </a:lnSpc>
              <a:spcBef>
                <a:spcPts val="0"/>
              </a:spcBef>
              <a:buSzPts val="1400"/>
              <a:buFont typeface="Arial"/>
              <a:buAutoNum type="arabicPeriod"/>
            </a:pPr>
            <a:r>
              <a:rPr lang="en" sz="1867" b="1" dirty="0">
                <a:latin typeface="Arial (Headings)"/>
              </a:rPr>
              <a:t>LCOE Impact:</a:t>
            </a:r>
            <a:r>
              <a:rPr lang="en" sz="1867" dirty="0">
                <a:latin typeface="Arial (Headings)"/>
              </a:rPr>
              <a:t> A detailed analysis of LCOE impacts, with a link to the full report available in our resources tab. </a:t>
            </a:r>
            <a:endParaRPr sz="1867" dirty="0">
              <a:latin typeface="Arial (Headings)"/>
            </a:endParaRPr>
          </a:p>
          <a:p>
            <a:pPr marL="609585" indent="-423323">
              <a:lnSpc>
                <a:spcPct val="115000"/>
              </a:lnSpc>
              <a:spcBef>
                <a:spcPts val="0"/>
              </a:spcBef>
              <a:buSzPts val="1400"/>
              <a:buFont typeface="Arial"/>
              <a:buAutoNum type="arabicPeriod"/>
            </a:pPr>
            <a:r>
              <a:rPr lang="en" sz="1867" b="1" dirty="0">
                <a:latin typeface="Arial (Headings)"/>
              </a:rPr>
              <a:t>Project PI Testimonials:</a:t>
            </a:r>
            <a:r>
              <a:rPr lang="en" sz="1867" dirty="0">
                <a:latin typeface="Arial (Headings)"/>
              </a:rPr>
              <a:t> Insights from project leaders on how NOWRDC funding has supported their work and contributed to project success.</a:t>
            </a:r>
            <a:endParaRPr sz="1867" dirty="0">
              <a:latin typeface="Arial (Headings)"/>
            </a:endParaRPr>
          </a:p>
          <a:p>
            <a:pPr marL="0" indent="0">
              <a:spcBef>
                <a:spcPts val="1600"/>
              </a:spcBef>
              <a:buNone/>
            </a:pPr>
            <a:endParaRPr dirty="0">
              <a:latin typeface="Arial (Headings)"/>
            </a:endParaRPr>
          </a:p>
        </p:txBody>
      </p:sp>
      <p:sp>
        <p:nvSpPr>
          <p:cNvPr id="338" name="Google Shape;338;g3140084030e_1_0"/>
          <p:cNvSpPr txBox="1">
            <a:spLocks noGrp="1"/>
          </p:cNvSpPr>
          <p:nvPr>
            <p:ph type="sldNum" idx="12"/>
          </p:nvPr>
        </p:nvSpPr>
        <p:spPr>
          <a:xfrm>
            <a:off x="10826751" y="6446839"/>
            <a:ext cx="1312800" cy="365200"/>
          </a:xfrm>
          <a:prstGeom prst="rect">
            <a:avLst/>
          </a:prstGeom>
        </p:spPr>
        <p:txBody>
          <a:bodyPr spcFirstLastPara="1" wrap="square" lIns="121900" tIns="60933" rIns="121900" bIns="60933" anchor="ctr" anchorCtr="0">
            <a:noAutofit/>
          </a:bodyPr>
          <a:lstStyle/>
          <a:p>
            <a:pPr>
              <a:buSzPts val="750"/>
            </a:pPr>
            <a:fld id="{00000000-1234-1234-1234-123412341234}" type="slidenum">
              <a:rPr lang="en"/>
              <a:pPr>
                <a:buSzPts val="750"/>
              </a:pPr>
              <a:t>41</a:t>
            </a:fld>
            <a:endParaRPr/>
          </a:p>
        </p:txBody>
      </p:sp>
      <p:pic>
        <p:nvPicPr>
          <p:cNvPr id="3" name="Picture 2" descr="A cover of a magazine&#10;&#10;Description automatically generated">
            <a:extLst>
              <a:ext uri="{FF2B5EF4-FFF2-40B4-BE49-F238E27FC236}">
                <a16:creationId xmlns:a16="http://schemas.microsoft.com/office/drawing/2014/main" id="{CEEEDB6E-D9FF-3700-1D0E-E5CF0951C6EC}"/>
              </a:ext>
            </a:extLst>
          </p:cNvPr>
          <p:cNvPicPr>
            <a:picLocks noChangeAspect="1"/>
          </p:cNvPicPr>
          <p:nvPr/>
        </p:nvPicPr>
        <p:blipFill>
          <a:blip r:embed="rId3"/>
          <a:stretch>
            <a:fillRect/>
          </a:stretch>
        </p:blipFill>
        <p:spPr>
          <a:xfrm>
            <a:off x="7949397" y="1035822"/>
            <a:ext cx="3910803" cy="503477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g3140084030e_1_23"/>
          <p:cNvPicPr preferRelativeResize="0"/>
          <p:nvPr/>
        </p:nvPicPr>
        <p:blipFill>
          <a:blip r:embed="rId3">
            <a:alphaModFix/>
          </a:blip>
          <a:stretch>
            <a:fillRect/>
          </a:stretch>
        </p:blipFill>
        <p:spPr>
          <a:xfrm>
            <a:off x="7036600" y="1141901"/>
            <a:ext cx="3049933" cy="2642500"/>
          </a:xfrm>
          <a:prstGeom prst="rect">
            <a:avLst/>
          </a:prstGeom>
          <a:noFill/>
          <a:ln>
            <a:noFill/>
          </a:ln>
        </p:spPr>
      </p:pic>
      <p:sp>
        <p:nvSpPr>
          <p:cNvPr id="356" name="Google Shape;356;g3140084030e_1_23"/>
          <p:cNvSpPr txBox="1">
            <a:spLocks noGrp="1"/>
          </p:cNvSpPr>
          <p:nvPr>
            <p:ph type="title"/>
          </p:nvPr>
        </p:nvSpPr>
        <p:spPr>
          <a:xfrm>
            <a:off x="331801" y="144200"/>
            <a:ext cx="11122800" cy="739600"/>
          </a:xfrm>
          <a:prstGeom prst="rect">
            <a:avLst/>
          </a:prstGeom>
        </p:spPr>
        <p:txBody>
          <a:bodyPr spcFirstLastPara="1" wrap="square" lIns="121900" tIns="60933" rIns="121900" bIns="60933" anchor="b" anchorCtr="0">
            <a:noAutofit/>
          </a:bodyPr>
          <a:lstStyle/>
          <a:p>
            <a:pPr algn="ctr"/>
            <a:r>
              <a:rPr lang="en" sz="3200" b="1" dirty="0">
                <a:solidFill>
                  <a:schemeClr val="accent2"/>
                </a:solidFill>
                <a:latin typeface="Arial (Headings)"/>
                <a:ea typeface="Arial"/>
                <a:cs typeface="Arial"/>
                <a:sym typeface="Arial"/>
              </a:rPr>
              <a:t>High Level Impacts of R&amp;D</a:t>
            </a:r>
            <a:endParaRPr sz="3200" b="1" dirty="0">
              <a:solidFill>
                <a:schemeClr val="accent2"/>
              </a:solidFill>
              <a:latin typeface="Arial (Headings)"/>
              <a:ea typeface="Arial"/>
              <a:cs typeface="Arial"/>
              <a:sym typeface="Arial"/>
            </a:endParaRPr>
          </a:p>
        </p:txBody>
      </p:sp>
      <p:sp>
        <p:nvSpPr>
          <p:cNvPr id="357" name="Google Shape;357;g3140084030e_1_23"/>
          <p:cNvSpPr txBox="1">
            <a:spLocks noGrp="1"/>
          </p:cNvSpPr>
          <p:nvPr>
            <p:ph type="sldNum" idx="12"/>
          </p:nvPr>
        </p:nvSpPr>
        <p:spPr>
          <a:xfrm>
            <a:off x="10826751" y="6446839"/>
            <a:ext cx="1312800" cy="365200"/>
          </a:xfrm>
          <a:prstGeom prst="rect">
            <a:avLst/>
          </a:prstGeom>
        </p:spPr>
        <p:txBody>
          <a:bodyPr spcFirstLastPara="1" wrap="square" lIns="121900" tIns="60933" rIns="121900" bIns="60933" anchor="ctr" anchorCtr="0">
            <a:noAutofit/>
          </a:bodyPr>
          <a:lstStyle/>
          <a:p>
            <a:pPr>
              <a:buSzPts val="750"/>
            </a:pPr>
            <a:fld id="{00000000-1234-1234-1234-123412341234}" type="slidenum">
              <a:rPr lang="en"/>
              <a:pPr>
                <a:buSzPts val="750"/>
              </a:pPr>
              <a:t>42</a:t>
            </a:fld>
            <a:endParaRPr/>
          </a:p>
        </p:txBody>
      </p:sp>
      <p:pic>
        <p:nvPicPr>
          <p:cNvPr id="358" name="Google Shape;358;g3140084030e_1_23"/>
          <p:cNvPicPr preferRelativeResize="0"/>
          <p:nvPr/>
        </p:nvPicPr>
        <p:blipFill rotWithShape="1">
          <a:blip r:embed="rId4">
            <a:alphaModFix/>
          </a:blip>
          <a:srcRect t="4990" r="8138" b="8660"/>
          <a:stretch/>
        </p:blipFill>
        <p:spPr>
          <a:xfrm>
            <a:off x="5052886" y="3429001"/>
            <a:ext cx="2634348" cy="2556500"/>
          </a:xfrm>
          <a:prstGeom prst="rect">
            <a:avLst/>
          </a:prstGeom>
          <a:noFill/>
          <a:ln>
            <a:noFill/>
          </a:ln>
        </p:spPr>
      </p:pic>
      <p:pic>
        <p:nvPicPr>
          <p:cNvPr id="359" name="Google Shape;359;g3140084030e_1_23"/>
          <p:cNvPicPr preferRelativeResize="0"/>
          <p:nvPr/>
        </p:nvPicPr>
        <p:blipFill>
          <a:blip r:embed="rId5">
            <a:alphaModFix/>
          </a:blip>
          <a:stretch>
            <a:fillRect/>
          </a:stretch>
        </p:blipFill>
        <p:spPr>
          <a:xfrm>
            <a:off x="9303701" y="3367534"/>
            <a:ext cx="2703967" cy="2703967"/>
          </a:xfrm>
          <a:prstGeom prst="rect">
            <a:avLst/>
          </a:prstGeom>
          <a:noFill/>
          <a:ln>
            <a:noFill/>
          </a:ln>
        </p:spPr>
      </p:pic>
      <p:sp>
        <p:nvSpPr>
          <p:cNvPr id="360" name="Google Shape;360;g3140084030e_1_23"/>
          <p:cNvSpPr txBox="1"/>
          <p:nvPr/>
        </p:nvSpPr>
        <p:spPr>
          <a:xfrm>
            <a:off x="331800" y="1474100"/>
            <a:ext cx="5270000" cy="442400"/>
          </a:xfrm>
          <a:prstGeom prst="rect">
            <a:avLst/>
          </a:prstGeom>
          <a:noFill/>
          <a:ln>
            <a:noFill/>
          </a:ln>
        </p:spPr>
        <p:txBody>
          <a:bodyPr spcFirstLastPara="1" wrap="square" lIns="121900" tIns="121900" rIns="121900" bIns="121900" anchor="t" anchorCtr="0">
            <a:noAutofit/>
          </a:bodyPr>
          <a:lstStyle/>
          <a:p>
            <a:r>
              <a:rPr lang="en" sz="2000" b="1" dirty="0">
                <a:solidFill>
                  <a:schemeClr val="dk2"/>
                </a:solidFill>
                <a:latin typeface="Arial (Headings)"/>
              </a:rPr>
              <a:t>N</a:t>
            </a:r>
            <a:r>
              <a:rPr lang="en" sz="2267" b="1" dirty="0">
                <a:solidFill>
                  <a:schemeClr val="dk2"/>
                </a:solidFill>
                <a:latin typeface="Arial (Headings)"/>
              </a:rPr>
              <a:t>OWRDC-funded projects have, </a:t>
            </a:r>
            <a:endParaRPr sz="2267" b="1" dirty="0">
              <a:solidFill>
                <a:schemeClr val="dk2"/>
              </a:solidFill>
              <a:latin typeface="Arial (Headings)"/>
            </a:endParaRPr>
          </a:p>
          <a:p>
            <a:r>
              <a:rPr lang="en" sz="2267" b="1" dirty="0">
                <a:solidFill>
                  <a:schemeClr val="dk2"/>
                </a:solidFill>
                <a:latin typeface="Arial (Headings)"/>
              </a:rPr>
              <a:t>on average, advanced by:</a:t>
            </a:r>
            <a:endParaRPr sz="2267" b="1" dirty="0">
              <a:solidFill>
                <a:schemeClr val="dk2"/>
              </a:solidFill>
              <a:latin typeface="Arial (Headings)"/>
            </a:endParaRPr>
          </a:p>
        </p:txBody>
      </p:sp>
      <p:sp>
        <p:nvSpPr>
          <p:cNvPr id="361" name="Google Shape;361;g3140084030e_1_23"/>
          <p:cNvSpPr txBox="1"/>
          <p:nvPr/>
        </p:nvSpPr>
        <p:spPr>
          <a:xfrm>
            <a:off x="331800" y="2222467"/>
            <a:ext cx="4432000" cy="3526400"/>
          </a:xfrm>
          <a:prstGeom prst="rect">
            <a:avLst/>
          </a:prstGeom>
          <a:noFill/>
          <a:ln>
            <a:noFill/>
          </a:ln>
        </p:spPr>
        <p:txBody>
          <a:bodyPr spcFirstLastPara="1" wrap="square" lIns="121900" tIns="121900" rIns="121900" bIns="121900" anchor="t" anchorCtr="0">
            <a:noAutofit/>
          </a:bodyPr>
          <a:lstStyle/>
          <a:p>
            <a:r>
              <a:rPr lang="en-US" sz="4800" b="1" dirty="0">
                <a:solidFill>
                  <a:schemeClr val="accent1"/>
                </a:solidFill>
                <a:latin typeface="Arial (Headings)"/>
              </a:rPr>
              <a:t>3</a:t>
            </a:r>
            <a:r>
              <a:rPr lang="en-US" sz="2000" dirty="0">
                <a:solidFill>
                  <a:schemeClr val="accent1"/>
                </a:solidFill>
                <a:latin typeface="Arial (Headings)"/>
              </a:rPr>
              <a:t>  levels on the Technology      Readiness Level (TRL) scale</a:t>
            </a:r>
          </a:p>
          <a:p>
            <a:pPr>
              <a:spcBef>
                <a:spcPts val="1333"/>
              </a:spcBef>
              <a:spcAft>
                <a:spcPts val="1333"/>
              </a:spcAft>
            </a:pPr>
            <a:r>
              <a:rPr lang="en-US" sz="4800" b="1" dirty="0">
                <a:solidFill>
                  <a:schemeClr val="accent1"/>
                </a:solidFill>
                <a:latin typeface="Arial (Headings)"/>
              </a:rPr>
              <a:t>1.5 </a:t>
            </a:r>
            <a:r>
              <a:rPr lang="en-US" sz="2000" dirty="0">
                <a:solidFill>
                  <a:schemeClr val="accent1"/>
                </a:solidFill>
                <a:latin typeface="Arial (Headings)"/>
              </a:rPr>
              <a:t>levels on the Commercial Readiness Level (CRL) scale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140084030e_1_52"/>
          <p:cNvSpPr txBox="1">
            <a:spLocks noGrp="1"/>
          </p:cNvSpPr>
          <p:nvPr>
            <p:ph type="title"/>
          </p:nvPr>
        </p:nvSpPr>
        <p:spPr>
          <a:xfrm>
            <a:off x="319501" y="193367"/>
            <a:ext cx="11135200" cy="739600"/>
          </a:xfrm>
          <a:prstGeom prst="rect">
            <a:avLst/>
          </a:prstGeom>
        </p:spPr>
        <p:txBody>
          <a:bodyPr spcFirstLastPara="1" wrap="square" lIns="121900" tIns="60933" rIns="121900" bIns="60933" anchor="b" anchorCtr="0">
            <a:noAutofit/>
          </a:bodyPr>
          <a:lstStyle/>
          <a:p>
            <a:pPr algn="ctr"/>
            <a:r>
              <a:rPr lang="en" sz="3200" b="1" dirty="0">
                <a:solidFill>
                  <a:schemeClr val="accent2"/>
                </a:solidFill>
                <a:latin typeface="Arial (Headings)"/>
                <a:ea typeface="Arial"/>
                <a:cs typeface="Arial"/>
                <a:sym typeface="Arial"/>
              </a:rPr>
              <a:t>LCOE Impact</a:t>
            </a:r>
            <a:endParaRPr sz="3200" b="1" dirty="0">
              <a:solidFill>
                <a:schemeClr val="accent2"/>
              </a:solidFill>
              <a:latin typeface="Arial (Headings)"/>
              <a:ea typeface="Arial"/>
              <a:cs typeface="Arial"/>
              <a:sym typeface="Arial"/>
            </a:endParaRPr>
          </a:p>
        </p:txBody>
      </p:sp>
      <p:sp>
        <p:nvSpPr>
          <p:cNvPr id="376" name="Google Shape;376;g3140084030e_1_52"/>
          <p:cNvSpPr txBox="1">
            <a:spLocks noGrp="1"/>
          </p:cNvSpPr>
          <p:nvPr>
            <p:ph type="body" idx="1"/>
          </p:nvPr>
        </p:nvSpPr>
        <p:spPr>
          <a:xfrm>
            <a:off x="498467" y="1165233"/>
            <a:ext cx="10956400" cy="813600"/>
          </a:xfrm>
          <a:prstGeom prst="rect">
            <a:avLst/>
          </a:prstGeom>
        </p:spPr>
        <p:txBody>
          <a:bodyPr spcFirstLastPara="1" wrap="square" lIns="0" tIns="60933" rIns="0" bIns="60933" anchor="t" anchorCtr="0">
            <a:noAutofit/>
          </a:bodyPr>
          <a:lstStyle/>
          <a:p>
            <a:pPr marL="0" indent="0" algn="ctr">
              <a:lnSpc>
                <a:spcPct val="115000"/>
              </a:lnSpc>
              <a:spcBef>
                <a:spcPts val="1600"/>
              </a:spcBef>
              <a:buNone/>
            </a:pPr>
            <a:r>
              <a:rPr lang="en" sz="1867" dirty="0">
                <a:latin typeface="Arial (Headings)"/>
              </a:rPr>
              <a:t>NOWRDC has assessed the impact its closed out project awards have had on the levelized cost of energy (LCOE) and annual energy production (AEP) metrics of offshore wind in the US.</a:t>
            </a:r>
            <a:endParaRPr sz="1867" dirty="0">
              <a:latin typeface="Arial (Headings)"/>
            </a:endParaRPr>
          </a:p>
          <a:p>
            <a:pPr marL="0" indent="0">
              <a:spcBef>
                <a:spcPts val="1600"/>
              </a:spcBef>
              <a:buNone/>
            </a:pPr>
            <a:endParaRPr dirty="0">
              <a:latin typeface="Arial (Headings)"/>
            </a:endParaRPr>
          </a:p>
        </p:txBody>
      </p:sp>
      <p:sp>
        <p:nvSpPr>
          <p:cNvPr id="377" name="Google Shape;377;g3140084030e_1_52"/>
          <p:cNvSpPr txBox="1">
            <a:spLocks noGrp="1"/>
          </p:cNvSpPr>
          <p:nvPr>
            <p:ph type="sldNum" idx="12"/>
          </p:nvPr>
        </p:nvSpPr>
        <p:spPr>
          <a:xfrm>
            <a:off x="10826751" y="6446839"/>
            <a:ext cx="1312800" cy="365200"/>
          </a:xfrm>
          <a:prstGeom prst="rect">
            <a:avLst/>
          </a:prstGeom>
        </p:spPr>
        <p:txBody>
          <a:bodyPr spcFirstLastPara="1" wrap="square" lIns="121900" tIns="60933" rIns="121900" bIns="60933" anchor="ctr" anchorCtr="0">
            <a:noAutofit/>
          </a:bodyPr>
          <a:lstStyle/>
          <a:p>
            <a:pPr>
              <a:buSzPts val="750"/>
            </a:pPr>
            <a:fld id="{00000000-1234-1234-1234-123412341234}" type="slidenum">
              <a:rPr lang="en"/>
              <a:pPr>
                <a:buSzPts val="750"/>
              </a:pPr>
              <a:t>43</a:t>
            </a:fld>
            <a:endParaRPr/>
          </a:p>
        </p:txBody>
      </p:sp>
      <p:sp>
        <p:nvSpPr>
          <p:cNvPr id="378" name="Google Shape;378;g3140084030e_1_52"/>
          <p:cNvSpPr txBox="1"/>
          <p:nvPr/>
        </p:nvSpPr>
        <p:spPr>
          <a:xfrm>
            <a:off x="304667" y="1890267"/>
            <a:ext cx="11344000" cy="986961"/>
          </a:xfrm>
          <a:prstGeom prst="rect">
            <a:avLst/>
          </a:prstGeom>
          <a:noFill/>
          <a:ln>
            <a:noFill/>
          </a:ln>
        </p:spPr>
        <p:txBody>
          <a:bodyPr spcFirstLastPara="1" wrap="square" lIns="121900" tIns="121900" rIns="121900" bIns="121900" anchor="t" anchorCtr="0">
            <a:spAutoFit/>
          </a:bodyPr>
          <a:lstStyle/>
          <a:p>
            <a:pPr algn="ctr">
              <a:lnSpc>
                <a:spcPct val="115000"/>
              </a:lnSpc>
              <a:spcBef>
                <a:spcPts val="1600"/>
              </a:spcBef>
              <a:spcAft>
                <a:spcPts val="1600"/>
              </a:spcAft>
            </a:pPr>
            <a:r>
              <a:rPr lang="en" sz="1867" b="1" dirty="0">
                <a:latin typeface="Arial (Headings)"/>
              </a:rPr>
              <a:t>NOWRDC modeled innovation deployment across three hypothetical baseline wind farms:</a:t>
            </a:r>
            <a:endParaRPr sz="1867" b="1" dirty="0">
              <a:latin typeface="Arial (Headings)"/>
            </a:endParaRPr>
          </a:p>
        </p:txBody>
      </p:sp>
      <p:sp>
        <p:nvSpPr>
          <p:cNvPr id="379" name="Google Shape;379;g3140084030e_1_52"/>
          <p:cNvSpPr txBox="1"/>
          <p:nvPr/>
        </p:nvSpPr>
        <p:spPr>
          <a:xfrm>
            <a:off x="2049867" y="4442284"/>
            <a:ext cx="7853600" cy="986961"/>
          </a:xfrm>
          <a:prstGeom prst="rect">
            <a:avLst/>
          </a:prstGeom>
          <a:noFill/>
          <a:ln>
            <a:noFill/>
          </a:ln>
        </p:spPr>
        <p:txBody>
          <a:bodyPr spcFirstLastPara="1" wrap="square" lIns="121900" tIns="121900" rIns="121900" bIns="121900" anchor="t" anchorCtr="0">
            <a:spAutoFit/>
          </a:bodyPr>
          <a:lstStyle/>
          <a:p>
            <a:pPr algn="ctr">
              <a:lnSpc>
                <a:spcPct val="115000"/>
              </a:lnSpc>
              <a:spcBef>
                <a:spcPts val="1600"/>
              </a:spcBef>
              <a:spcAft>
                <a:spcPts val="1600"/>
              </a:spcAft>
            </a:pPr>
            <a:r>
              <a:rPr lang="en" sz="1867" b="1"/>
              <a:t>Across each case, deploying NOWRDC-funded innovations led to:</a:t>
            </a:r>
            <a:endParaRPr sz="1867" b="1"/>
          </a:p>
        </p:txBody>
      </p:sp>
      <p:sp>
        <p:nvSpPr>
          <p:cNvPr id="380" name="Google Shape;380;g3140084030e_1_52"/>
          <p:cNvSpPr txBox="1"/>
          <p:nvPr/>
        </p:nvSpPr>
        <p:spPr>
          <a:xfrm>
            <a:off x="2240467" y="4995034"/>
            <a:ext cx="7472400" cy="1522556"/>
          </a:xfrm>
          <a:prstGeom prst="rect">
            <a:avLst/>
          </a:prstGeom>
          <a:noFill/>
          <a:ln>
            <a:noFill/>
          </a:ln>
        </p:spPr>
        <p:txBody>
          <a:bodyPr spcFirstLastPara="1" wrap="square" lIns="121900" tIns="121900" rIns="121900" bIns="121900" anchor="t" anchorCtr="0">
            <a:spAutoFit/>
          </a:bodyPr>
          <a:lstStyle/>
          <a:p>
            <a:pPr algn="ctr">
              <a:lnSpc>
                <a:spcPct val="115000"/>
              </a:lnSpc>
              <a:spcBef>
                <a:spcPts val="1600"/>
              </a:spcBef>
            </a:pPr>
            <a:r>
              <a:rPr lang="en" sz="1867" dirty="0">
                <a:latin typeface="Arial (Headings)"/>
              </a:rPr>
              <a:t>Significant </a:t>
            </a:r>
            <a:r>
              <a:rPr lang="en" sz="1867" b="1" dirty="0">
                <a:latin typeface="Arial (Headings)"/>
              </a:rPr>
              <a:t>LCOE reductions</a:t>
            </a:r>
            <a:r>
              <a:rPr lang="en" sz="1867" dirty="0">
                <a:latin typeface="Arial (Headings)"/>
              </a:rPr>
              <a:t> ranging from </a:t>
            </a:r>
            <a:r>
              <a:rPr lang="en" sz="1867" b="1" dirty="0">
                <a:latin typeface="Arial (Headings)"/>
              </a:rPr>
              <a:t>3-9.5%,</a:t>
            </a:r>
            <a:endParaRPr sz="1867" b="1" dirty="0">
              <a:latin typeface="Arial (Headings)"/>
            </a:endParaRPr>
          </a:p>
          <a:p>
            <a:pPr algn="ctr">
              <a:lnSpc>
                <a:spcPct val="115000"/>
              </a:lnSpc>
              <a:spcBef>
                <a:spcPts val="1600"/>
              </a:spcBef>
              <a:spcAft>
                <a:spcPts val="1600"/>
              </a:spcAft>
            </a:pPr>
            <a:r>
              <a:rPr lang="en" sz="1867" dirty="0">
                <a:solidFill>
                  <a:schemeClr val="dk1"/>
                </a:solidFill>
                <a:latin typeface="Arial (Headings)"/>
              </a:rPr>
              <a:t>and increases in </a:t>
            </a:r>
            <a:r>
              <a:rPr lang="en" sz="1867" b="1" dirty="0">
                <a:solidFill>
                  <a:schemeClr val="dk1"/>
                </a:solidFill>
                <a:latin typeface="Arial (Headings)"/>
              </a:rPr>
              <a:t>AEP </a:t>
            </a:r>
            <a:r>
              <a:rPr lang="en" sz="1867" dirty="0">
                <a:solidFill>
                  <a:schemeClr val="dk1"/>
                </a:solidFill>
                <a:latin typeface="Arial (Headings)"/>
              </a:rPr>
              <a:t>ranging from </a:t>
            </a:r>
            <a:r>
              <a:rPr lang="en" sz="1867" b="1" dirty="0">
                <a:solidFill>
                  <a:schemeClr val="dk1"/>
                </a:solidFill>
                <a:latin typeface="Arial (Headings)"/>
              </a:rPr>
              <a:t>1.5-3.5%.</a:t>
            </a:r>
            <a:endParaRPr sz="1867" dirty="0">
              <a:latin typeface="Arial (Headings)"/>
            </a:endParaRPr>
          </a:p>
        </p:txBody>
      </p:sp>
      <p:pic>
        <p:nvPicPr>
          <p:cNvPr id="381" name="Google Shape;381;g3140084030e_1_52"/>
          <p:cNvPicPr preferRelativeResize="0"/>
          <p:nvPr/>
        </p:nvPicPr>
        <p:blipFill rotWithShape="1">
          <a:blip r:embed="rId3">
            <a:alphaModFix/>
          </a:blip>
          <a:srcRect l="10088"/>
          <a:stretch/>
        </p:blipFill>
        <p:spPr>
          <a:xfrm>
            <a:off x="8776634" y="5069209"/>
            <a:ext cx="936233" cy="1069200"/>
          </a:xfrm>
          <a:prstGeom prst="rect">
            <a:avLst/>
          </a:prstGeom>
          <a:noFill/>
          <a:ln>
            <a:noFill/>
          </a:ln>
        </p:spPr>
      </p:pic>
      <p:pic>
        <p:nvPicPr>
          <p:cNvPr id="382" name="Google Shape;382;g3140084030e_1_52"/>
          <p:cNvPicPr preferRelativeResize="0"/>
          <p:nvPr/>
        </p:nvPicPr>
        <p:blipFill>
          <a:blip r:embed="rId4">
            <a:alphaModFix/>
          </a:blip>
          <a:stretch>
            <a:fillRect/>
          </a:stretch>
        </p:blipFill>
        <p:spPr>
          <a:xfrm>
            <a:off x="2163555" y="5123440"/>
            <a:ext cx="1041613" cy="968533"/>
          </a:xfrm>
          <a:prstGeom prst="rect">
            <a:avLst/>
          </a:prstGeom>
          <a:noFill/>
          <a:ln>
            <a:noFill/>
          </a:ln>
        </p:spPr>
      </p:pic>
      <p:sp>
        <p:nvSpPr>
          <p:cNvPr id="383" name="Google Shape;383;g3140084030e_1_52"/>
          <p:cNvSpPr txBox="1"/>
          <p:nvPr/>
        </p:nvSpPr>
        <p:spPr>
          <a:xfrm>
            <a:off x="2240467" y="3816000"/>
            <a:ext cx="1680000" cy="670000"/>
          </a:xfrm>
          <a:prstGeom prst="rect">
            <a:avLst/>
          </a:prstGeom>
          <a:noFill/>
          <a:ln>
            <a:noFill/>
          </a:ln>
        </p:spPr>
        <p:txBody>
          <a:bodyPr spcFirstLastPara="1" wrap="square" lIns="121900" tIns="121900" rIns="121900" bIns="121900" anchor="t" anchorCtr="0">
            <a:noAutofit/>
          </a:bodyPr>
          <a:lstStyle/>
          <a:p>
            <a:pPr algn="ctr"/>
            <a:r>
              <a:rPr lang="en" sz="1467" b="1" dirty="0">
                <a:solidFill>
                  <a:schemeClr val="dk1"/>
                </a:solidFill>
                <a:latin typeface="Arial (Headings)"/>
              </a:rPr>
              <a:t>Nearshore fixed bottom</a:t>
            </a:r>
            <a:endParaRPr sz="1467" b="1" dirty="0">
              <a:solidFill>
                <a:schemeClr val="dk1"/>
              </a:solidFill>
              <a:latin typeface="Arial (Headings)"/>
            </a:endParaRPr>
          </a:p>
        </p:txBody>
      </p:sp>
      <p:sp>
        <p:nvSpPr>
          <p:cNvPr id="384" name="Google Shape;384;g3140084030e_1_52"/>
          <p:cNvSpPr txBox="1"/>
          <p:nvPr/>
        </p:nvSpPr>
        <p:spPr>
          <a:xfrm>
            <a:off x="5136667" y="3815984"/>
            <a:ext cx="1680000" cy="670000"/>
          </a:xfrm>
          <a:prstGeom prst="rect">
            <a:avLst/>
          </a:prstGeom>
          <a:noFill/>
          <a:ln>
            <a:noFill/>
          </a:ln>
        </p:spPr>
        <p:txBody>
          <a:bodyPr spcFirstLastPara="1" wrap="square" lIns="121900" tIns="121900" rIns="121900" bIns="121900" anchor="t" anchorCtr="0">
            <a:noAutofit/>
          </a:bodyPr>
          <a:lstStyle/>
          <a:p>
            <a:pPr algn="ctr"/>
            <a:r>
              <a:rPr lang="en" sz="1467" b="1" dirty="0">
                <a:solidFill>
                  <a:schemeClr val="dk1"/>
                </a:solidFill>
                <a:latin typeface="Arial (Headings)"/>
              </a:rPr>
              <a:t>Farshore fixed bottom</a:t>
            </a:r>
            <a:endParaRPr sz="1467" b="1" dirty="0">
              <a:solidFill>
                <a:schemeClr val="dk1"/>
              </a:solidFill>
              <a:latin typeface="Arial (Headings)"/>
            </a:endParaRPr>
          </a:p>
        </p:txBody>
      </p:sp>
      <p:sp>
        <p:nvSpPr>
          <p:cNvPr id="385" name="Google Shape;385;g3140084030e_1_52"/>
          <p:cNvSpPr txBox="1"/>
          <p:nvPr/>
        </p:nvSpPr>
        <p:spPr>
          <a:xfrm>
            <a:off x="8032867" y="3815984"/>
            <a:ext cx="1680000" cy="670000"/>
          </a:xfrm>
          <a:prstGeom prst="rect">
            <a:avLst/>
          </a:prstGeom>
          <a:noFill/>
          <a:ln>
            <a:noFill/>
          </a:ln>
        </p:spPr>
        <p:txBody>
          <a:bodyPr spcFirstLastPara="1" wrap="square" lIns="121900" tIns="121900" rIns="121900" bIns="121900" anchor="t" anchorCtr="0">
            <a:noAutofit/>
          </a:bodyPr>
          <a:lstStyle/>
          <a:p>
            <a:pPr algn="ctr"/>
            <a:r>
              <a:rPr lang="en" sz="1467" b="1" dirty="0">
                <a:solidFill>
                  <a:schemeClr val="dk1"/>
                </a:solidFill>
                <a:latin typeface="Arial (Headings)"/>
              </a:rPr>
              <a:t>West Coast floating site</a:t>
            </a:r>
            <a:endParaRPr sz="1467" b="1" dirty="0">
              <a:solidFill>
                <a:schemeClr val="dk1"/>
              </a:solidFill>
              <a:latin typeface="Arial (Headings)"/>
            </a:endParaRPr>
          </a:p>
        </p:txBody>
      </p:sp>
      <p:pic>
        <p:nvPicPr>
          <p:cNvPr id="386" name="Google Shape;386;g3140084030e_1_52"/>
          <p:cNvPicPr preferRelativeResize="0"/>
          <p:nvPr/>
        </p:nvPicPr>
        <p:blipFill>
          <a:blip r:embed="rId5">
            <a:alphaModFix/>
          </a:blip>
          <a:stretch>
            <a:fillRect/>
          </a:stretch>
        </p:blipFill>
        <p:spPr>
          <a:xfrm>
            <a:off x="2379052" y="2466272"/>
            <a:ext cx="1402848" cy="1498933"/>
          </a:xfrm>
          <a:prstGeom prst="rect">
            <a:avLst/>
          </a:prstGeom>
          <a:noFill/>
          <a:ln>
            <a:noFill/>
          </a:ln>
        </p:spPr>
      </p:pic>
      <p:pic>
        <p:nvPicPr>
          <p:cNvPr id="387" name="Google Shape;387;g3140084030e_1_52"/>
          <p:cNvPicPr preferRelativeResize="0"/>
          <p:nvPr/>
        </p:nvPicPr>
        <p:blipFill>
          <a:blip r:embed="rId6">
            <a:alphaModFix/>
          </a:blip>
          <a:stretch>
            <a:fillRect/>
          </a:stretch>
        </p:blipFill>
        <p:spPr>
          <a:xfrm>
            <a:off x="8096634" y="2475952"/>
            <a:ext cx="1402833" cy="1394761"/>
          </a:xfrm>
          <a:prstGeom prst="rect">
            <a:avLst/>
          </a:prstGeom>
          <a:noFill/>
          <a:ln>
            <a:noFill/>
          </a:ln>
        </p:spPr>
      </p:pic>
      <p:pic>
        <p:nvPicPr>
          <p:cNvPr id="388" name="Google Shape;388;g3140084030e_1_52"/>
          <p:cNvPicPr preferRelativeResize="0"/>
          <p:nvPr/>
        </p:nvPicPr>
        <p:blipFill>
          <a:blip r:embed="rId7">
            <a:alphaModFix/>
          </a:blip>
          <a:stretch>
            <a:fillRect/>
          </a:stretch>
        </p:blipFill>
        <p:spPr>
          <a:xfrm>
            <a:off x="5159534" y="2496759"/>
            <a:ext cx="1455119" cy="137356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3a9e515f66_0_143"/>
          <p:cNvSpPr txBox="1">
            <a:spLocks noGrp="1"/>
          </p:cNvSpPr>
          <p:nvPr>
            <p:ph type="sldNum" idx="12"/>
          </p:nvPr>
        </p:nvSpPr>
        <p:spPr>
          <a:xfrm>
            <a:off x="10826751" y="6446839"/>
            <a:ext cx="1312800" cy="365200"/>
          </a:xfrm>
          <a:prstGeom prst="rect">
            <a:avLst/>
          </a:prstGeom>
          <a:noFill/>
          <a:ln>
            <a:noFill/>
          </a:ln>
        </p:spPr>
        <p:txBody>
          <a:bodyPr spcFirstLastPara="1" wrap="square" lIns="121900" tIns="60933" rIns="121900" bIns="60933" anchor="ctr" anchorCtr="0">
            <a:noAutofit/>
          </a:bodyPr>
          <a:lstStyle/>
          <a:p>
            <a:pPr>
              <a:buSzPts val="750"/>
            </a:pPr>
            <a:fld id="{00000000-1234-1234-1234-123412341234}" type="slidenum">
              <a:rPr lang="en"/>
              <a:pPr>
                <a:buSzPts val="750"/>
              </a:pPr>
              <a:t>44</a:t>
            </a:fld>
            <a:endParaRPr/>
          </a:p>
        </p:txBody>
      </p:sp>
      <p:sp>
        <p:nvSpPr>
          <p:cNvPr id="329" name="Google Shape;329;g33a9e515f66_0_143"/>
          <p:cNvSpPr txBox="1"/>
          <p:nvPr/>
        </p:nvSpPr>
        <p:spPr>
          <a:xfrm>
            <a:off x="106300" y="932967"/>
            <a:ext cx="5848067" cy="4413600"/>
          </a:xfrm>
          <a:prstGeom prst="rect">
            <a:avLst/>
          </a:prstGeom>
          <a:noFill/>
          <a:ln>
            <a:noFill/>
          </a:ln>
        </p:spPr>
        <p:txBody>
          <a:bodyPr spcFirstLastPara="1" wrap="square" lIns="121900" tIns="121900" rIns="121900" bIns="121900" anchor="t" anchorCtr="0">
            <a:noAutofit/>
          </a:bodyPr>
          <a:lstStyle/>
          <a:p>
            <a:pPr marL="609585" indent="-423323">
              <a:lnSpc>
                <a:spcPct val="115000"/>
              </a:lnSpc>
              <a:buClr>
                <a:schemeClr val="dk1"/>
              </a:buClr>
              <a:buSzPts val="1400"/>
              <a:buChar char="●"/>
            </a:pPr>
            <a:r>
              <a:rPr lang="en" sz="1867" dirty="0">
                <a:solidFill>
                  <a:schemeClr val="dk1"/>
                </a:solidFill>
                <a:latin typeface="Arial (Headings)"/>
              </a:rPr>
              <a:t>Lower cost - reduce capex and/or </a:t>
            </a:r>
            <a:r>
              <a:rPr lang="en" sz="1867" dirty="0" err="1">
                <a:solidFill>
                  <a:schemeClr val="dk1"/>
                </a:solidFill>
                <a:latin typeface="Arial (Headings)"/>
              </a:rPr>
              <a:t>opex</a:t>
            </a:r>
            <a:endParaRPr sz="1867" dirty="0">
              <a:solidFill>
                <a:schemeClr val="dk1"/>
              </a:solidFill>
              <a:latin typeface="Arial (Headings)"/>
            </a:endParaRPr>
          </a:p>
          <a:p>
            <a:pPr marL="609585" indent="-423323">
              <a:lnSpc>
                <a:spcPct val="115000"/>
              </a:lnSpc>
              <a:buClr>
                <a:schemeClr val="dk1"/>
              </a:buClr>
              <a:buSzPts val="1400"/>
              <a:buChar char="●"/>
            </a:pPr>
            <a:r>
              <a:rPr lang="en" sz="1867" dirty="0">
                <a:solidFill>
                  <a:schemeClr val="dk1"/>
                </a:solidFill>
                <a:latin typeface="Arial (Headings)"/>
              </a:rPr>
              <a:t>Reduce risk, and associated risk premiums with project finance and insurance entities</a:t>
            </a:r>
            <a:endParaRPr sz="1867" dirty="0">
              <a:solidFill>
                <a:schemeClr val="dk1"/>
              </a:solidFill>
              <a:latin typeface="Arial (Headings)"/>
            </a:endParaRPr>
          </a:p>
          <a:p>
            <a:pPr marL="609585" indent="-423323">
              <a:lnSpc>
                <a:spcPct val="115000"/>
              </a:lnSpc>
              <a:buClr>
                <a:schemeClr val="dk1"/>
              </a:buClr>
              <a:buSzPts val="1400"/>
              <a:buChar char="●"/>
            </a:pPr>
            <a:r>
              <a:rPr lang="en" sz="1867" dirty="0">
                <a:solidFill>
                  <a:schemeClr val="dk1"/>
                </a:solidFill>
                <a:latin typeface="Arial (Headings)"/>
              </a:rPr>
              <a:t>Improve performance - AEP - annual energy production</a:t>
            </a:r>
            <a:endParaRPr sz="1867" dirty="0">
              <a:solidFill>
                <a:schemeClr val="dk1"/>
              </a:solidFill>
              <a:latin typeface="Arial (Headings)"/>
            </a:endParaRPr>
          </a:p>
          <a:p>
            <a:pPr marL="609585" indent="-423323">
              <a:lnSpc>
                <a:spcPct val="115000"/>
              </a:lnSpc>
              <a:buClr>
                <a:schemeClr val="dk1"/>
              </a:buClr>
              <a:buSzPts val="1400"/>
              <a:buChar char="●"/>
            </a:pPr>
            <a:r>
              <a:rPr lang="en" sz="1867" dirty="0">
                <a:solidFill>
                  <a:schemeClr val="dk1"/>
                </a:solidFill>
                <a:latin typeface="Arial (Headings)"/>
              </a:rPr>
              <a:t>Reduce environmental impacts and streamline permitting</a:t>
            </a:r>
            <a:endParaRPr sz="1867" dirty="0">
              <a:solidFill>
                <a:schemeClr val="dk1"/>
              </a:solidFill>
              <a:latin typeface="Arial (Headings)"/>
            </a:endParaRPr>
          </a:p>
          <a:p>
            <a:pPr marL="609585" indent="-423323">
              <a:lnSpc>
                <a:spcPct val="115000"/>
              </a:lnSpc>
              <a:buClr>
                <a:schemeClr val="dk1"/>
              </a:buClr>
              <a:buSzPts val="1400"/>
              <a:buChar char="●"/>
            </a:pPr>
            <a:r>
              <a:rPr lang="en" sz="1867" dirty="0">
                <a:solidFill>
                  <a:schemeClr val="dk1"/>
                </a:solidFill>
                <a:latin typeface="Arial (Headings)"/>
              </a:rPr>
              <a:t>Accelerate the development of floating offshore wind technology that will be needed for projects slated for 2030s - focus on driving commercialization and scalability</a:t>
            </a:r>
          </a:p>
          <a:p>
            <a:pPr marL="609585" indent="-423323">
              <a:lnSpc>
                <a:spcPct val="115000"/>
              </a:lnSpc>
              <a:buClr>
                <a:schemeClr val="dk1"/>
              </a:buClr>
              <a:buSzPts val="1400"/>
              <a:buChar char="●"/>
            </a:pPr>
            <a:r>
              <a:rPr lang="en" sz="1867" dirty="0">
                <a:solidFill>
                  <a:schemeClr val="dk1"/>
                </a:solidFill>
                <a:latin typeface="Arial (Headings)"/>
              </a:rPr>
              <a:t>Continued investment </a:t>
            </a:r>
            <a:r>
              <a:rPr lang="en-US" sz="1867" dirty="0">
                <a:solidFill>
                  <a:schemeClr val="dk1"/>
                </a:solidFill>
                <a:latin typeface="Arial (Headings)"/>
              </a:rPr>
              <a:t>in US workforce and supply chain </a:t>
            </a:r>
          </a:p>
          <a:p>
            <a:pPr marL="609585" indent="-423323">
              <a:lnSpc>
                <a:spcPct val="115000"/>
              </a:lnSpc>
              <a:buClr>
                <a:schemeClr val="dk1"/>
              </a:buClr>
              <a:buSzPts val="1400"/>
              <a:buChar char="●"/>
            </a:pPr>
            <a:endParaRPr lang="en-US" sz="1867" dirty="0">
              <a:solidFill>
                <a:schemeClr val="dk1"/>
              </a:solidFill>
              <a:latin typeface="Arial (Headings)"/>
            </a:endParaRPr>
          </a:p>
          <a:p>
            <a:pPr marL="186262">
              <a:lnSpc>
                <a:spcPct val="115000"/>
              </a:lnSpc>
              <a:buClr>
                <a:schemeClr val="dk1"/>
              </a:buClr>
              <a:buSzPts val="1400"/>
            </a:pPr>
            <a:r>
              <a:rPr lang="en-US" sz="1200" dirty="0">
                <a:solidFill>
                  <a:schemeClr val="dk1"/>
                </a:solidFill>
                <a:highlight>
                  <a:srgbClr val="FFFFFF"/>
                </a:highlight>
                <a:latin typeface="Arial (Headings)"/>
                <a:ea typeface="Roboto"/>
                <a:cs typeface="Roboto"/>
                <a:sym typeface="Roboto"/>
              </a:rPr>
              <a:t>NOWRDC’s project with Crowley, "</a:t>
            </a:r>
            <a:r>
              <a:rPr lang="en-US" sz="1200" u="sng" dirty="0">
                <a:solidFill>
                  <a:schemeClr val="hlink"/>
                </a:solidFill>
                <a:highlight>
                  <a:srgbClr val="FFFFFF"/>
                </a:highlight>
                <a:latin typeface="Arial (Headings)"/>
                <a:ea typeface="Roboto"/>
                <a:cs typeface="Roboto"/>
                <a:sym typeface="Roboto"/>
                <a:hlinkClick r:id="rId3"/>
              </a:rPr>
              <a:t>Technical Validation of Existing U.S. Flagged Barges as a 'Feeder' Solution for the U.S. Offshore Wind Industry</a:t>
            </a:r>
            <a:r>
              <a:rPr lang="en-US" sz="1200" dirty="0">
                <a:solidFill>
                  <a:schemeClr val="dk1"/>
                </a:solidFill>
                <a:highlight>
                  <a:srgbClr val="FFFFFF"/>
                </a:highlight>
                <a:latin typeface="Arial (Headings)"/>
                <a:ea typeface="Roboto"/>
                <a:cs typeface="Roboto"/>
                <a:sym typeface="Roboto"/>
              </a:rPr>
              <a:t>,"</a:t>
            </a:r>
            <a:endParaRPr sz="1200" dirty="0">
              <a:solidFill>
                <a:schemeClr val="dk1"/>
              </a:solidFill>
              <a:latin typeface="Arial (Headings)"/>
            </a:endParaRPr>
          </a:p>
        </p:txBody>
      </p:sp>
      <p:sp>
        <p:nvSpPr>
          <p:cNvPr id="330" name="Google Shape;330;g33a9e515f66_0_143"/>
          <p:cNvSpPr txBox="1">
            <a:spLocks noGrp="1"/>
          </p:cNvSpPr>
          <p:nvPr>
            <p:ph type="title"/>
          </p:nvPr>
        </p:nvSpPr>
        <p:spPr>
          <a:xfrm>
            <a:off x="319501" y="193367"/>
            <a:ext cx="11135200" cy="739600"/>
          </a:xfrm>
          <a:prstGeom prst="rect">
            <a:avLst/>
          </a:prstGeom>
          <a:noFill/>
          <a:ln>
            <a:noFill/>
          </a:ln>
        </p:spPr>
        <p:txBody>
          <a:bodyPr spcFirstLastPara="1" wrap="square" lIns="121900" tIns="60933" rIns="121900" bIns="60933" anchor="b" anchorCtr="0">
            <a:noAutofit/>
          </a:bodyPr>
          <a:lstStyle/>
          <a:p>
            <a:pPr algn="ctr">
              <a:lnSpc>
                <a:spcPct val="85000"/>
              </a:lnSpc>
              <a:buSzPts val="1400"/>
            </a:pPr>
            <a:r>
              <a:rPr lang="en" sz="3467" b="1" dirty="0">
                <a:solidFill>
                  <a:schemeClr val="accent2"/>
                </a:solidFill>
                <a:latin typeface="Arial (Headings)"/>
                <a:ea typeface="Arial"/>
                <a:cs typeface="Arial"/>
                <a:sym typeface="Arial"/>
              </a:rPr>
              <a:t>Goals of Offshore Wind Innovation</a:t>
            </a:r>
            <a:endParaRPr sz="3467" b="1" dirty="0">
              <a:solidFill>
                <a:schemeClr val="accent2"/>
              </a:solidFill>
              <a:latin typeface="Arial (Headings)"/>
              <a:ea typeface="Arial"/>
              <a:cs typeface="Arial"/>
              <a:sym typeface="Arial"/>
            </a:endParaRPr>
          </a:p>
        </p:txBody>
      </p:sp>
      <p:pic>
        <p:nvPicPr>
          <p:cNvPr id="2" name="Google Shape;222;g26fe5ba9913_0_105">
            <a:extLst>
              <a:ext uri="{FF2B5EF4-FFF2-40B4-BE49-F238E27FC236}">
                <a16:creationId xmlns:a16="http://schemas.microsoft.com/office/drawing/2014/main" id="{382A6672-24EB-D15A-8B18-FDD73CD25970}"/>
              </a:ext>
            </a:extLst>
          </p:cNvPr>
          <p:cNvPicPr preferRelativeResize="0"/>
          <p:nvPr/>
        </p:nvPicPr>
        <p:blipFill rotWithShape="1">
          <a:blip r:embed="rId4">
            <a:alphaModFix/>
          </a:blip>
          <a:srcRect/>
          <a:stretch/>
        </p:blipFill>
        <p:spPr>
          <a:xfrm>
            <a:off x="5954367" y="1106167"/>
            <a:ext cx="5737501" cy="50347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0010-D5C0-7345-4CA0-38084A278F9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C3C7DE-D572-FB02-07A2-A6D89CFD7D84}"/>
              </a:ext>
            </a:extLst>
          </p:cNvPr>
          <p:cNvSpPr>
            <a:spLocks noGrp="1"/>
          </p:cNvSpPr>
          <p:nvPr>
            <p:ph type="ftr" idx="11"/>
          </p:nvPr>
        </p:nvSpPr>
        <p:spPr/>
        <p:txBody>
          <a:bodyPr/>
          <a:lstStyle/>
          <a:p>
            <a:endParaRPr lang="en-US" dirty="0"/>
          </a:p>
        </p:txBody>
      </p:sp>
      <p:sp>
        <p:nvSpPr>
          <p:cNvPr id="6" name="Slide Number Placeholder 5">
            <a:extLst>
              <a:ext uri="{FF2B5EF4-FFF2-40B4-BE49-F238E27FC236}">
                <a16:creationId xmlns:a16="http://schemas.microsoft.com/office/drawing/2014/main" id="{891B9E1C-B5D6-E5B9-3E25-E3C0DA1BFE96}"/>
              </a:ext>
            </a:extLst>
          </p:cNvPr>
          <p:cNvSpPr>
            <a:spLocks noGrp="1"/>
          </p:cNvSpPr>
          <p:nvPr>
            <p:ph type="sldNum" idx="12"/>
          </p:nvPr>
        </p:nvSpPr>
        <p:spPr/>
        <p:txBody>
          <a:bodyPr/>
          <a:lstStyle/>
          <a:p>
            <a:fld id="{00000000-1234-1234-1234-123412341234}" type="slidenum">
              <a:rPr lang="en" smtClean="0"/>
              <a:pPr/>
              <a:t>45</a:t>
            </a:fld>
            <a:endParaRPr lang="en" dirty="0"/>
          </a:p>
        </p:txBody>
      </p:sp>
      <p:sp>
        <p:nvSpPr>
          <p:cNvPr id="7" name="Text Placeholder 3">
            <a:extLst>
              <a:ext uri="{FF2B5EF4-FFF2-40B4-BE49-F238E27FC236}">
                <a16:creationId xmlns:a16="http://schemas.microsoft.com/office/drawing/2014/main" id="{BE398940-0C78-AC52-BD53-B02957FAEAA3}"/>
              </a:ext>
            </a:extLst>
          </p:cNvPr>
          <p:cNvSpPr>
            <a:spLocks noGrp="1"/>
          </p:cNvSpPr>
          <p:nvPr>
            <p:ph type="body" idx="2"/>
          </p:nvPr>
        </p:nvSpPr>
        <p:spPr>
          <a:xfrm>
            <a:off x="4513385" y="1135828"/>
            <a:ext cx="6969767" cy="4977667"/>
          </a:xfrm>
        </p:spPr>
        <p:txBody>
          <a:bodyPr>
            <a:noAutofit/>
          </a:bodyPr>
          <a:lstStyle/>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Despite recent policy shifts, US OSW is essential to meet </a:t>
            </a:r>
            <a:r>
              <a:rPr lang="en-US" sz="2133" b="1" dirty="0">
                <a:solidFill>
                  <a:schemeClr val="accent2"/>
                </a:solidFill>
                <a:latin typeface="Arial (Headings)"/>
                <a:ea typeface="Roboto" panose="02000000000000000000" pitchFamily="2" charset="0"/>
                <a:cs typeface="Roboto" panose="02000000000000000000" pitchFamily="2" charset="0"/>
              </a:rPr>
              <a:t>increased energy demands</a:t>
            </a:r>
          </a:p>
          <a:p>
            <a:pPr marL="621776" lvl="1" indent="-164588">
              <a:lnSpc>
                <a:spcPct val="100000"/>
              </a:lnSpc>
              <a:spcBef>
                <a:spcPts val="0"/>
              </a:spcBef>
              <a:spcAft>
                <a:spcPts val="600"/>
              </a:spcAft>
            </a:pPr>
            <a:endParaRPr lang="en-US" sz="2133"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OSW should continue to be considered as part of the </a:t>
            </a:r>
            <a:r>
              <a:rPr lang="en-US" sz="2133" b="1" dirty="0">
                <a:solidFill>
                  <a:schemeClr val="accent2"/>
                </a:solidFill>
                <a:latin typeface="Arial (Headings)"/>
                <a:ea typeface="Roboto" panose="02000000000000000000" pitchFamily="2" charset="0"/>
                <a:cs typeface="Roboto" panose="02000000000000000000" pitchFamily="2" charset="0"/>
              </a:rPr>
              <a:t>“all of the above” </a:t>
            </a:r>
            <a:r>
              <a:rPr lang="en-US" sz="2133" dirty="0">
                <a:solidFill>
                  <a:schemeClr val="tx1"/>
                </a:solidFill>
                <a:latin typeface="Arial (Headings)"/>
                <a:ea typeface="Roboto" panose="02000000000000000000" pitchFamily="2" charset="0"/>
                <a:cs typeface="Roboto" panose="02000000000000000000" pitchFamily="2" charset="0"/>
              </a:rPr>
              <a:t>energy approach</a:t>
            </a:r>
          </a:p>
          <a:p>
            <a:pPr marL="621776" lvl="1" indent="-164588">
              <a:lnSpc>
                <a:spcPct val="100000"/>
              </a:lnSpc>
              <a:spcBef>
                <a:spcPts val="0"/>
              </a:spcBef>
              <a:spcAft>
                <a:spcPts val="600"/>
              </a:spcAft>
            </a:pPr>
            <a:endParaRPr lang="en-US" sz="2133" b="1"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solidFill>
                  <a:schemeClr val="tx1"/>
                </a:solidFill>
                <a:latin typeface="Arial (Headings)"/>
                <a:ea typeface="Roboto" panose="02000000000000000000" pitchFamily="2" charset="0"/>
                <a:cs typeface="Roboto" panose="02000000000000000000" pitchFamily="2" charset="0"/>
              </a:rPr>
              <a:t>Significant investments have been made in </a:t>
            </a:r>
            <a:r>
              <a:rPr lang="en-US" sz="2133" b="1" dirty="0">
                <a:solidFill>
                  <a:schemeClr val="accent2"/>
                </a:solidFill>
                <a:latin typeface="Arial (Headings)"/>
                <a:ea typeface="Roboto" panose="02000000000000000000" pitchFamily="2" charset="0"/>
                <a:cs typeface="Roboto" panose="02000000000000000000" pitchFamily="2" charset="0"/>
              </a:rPr>
              <a:t>US supply chain and workforce</a:t>
            </a:r>
            <a:r>
              <a:rPr lang="en-US" sz="2133" b="1" dirty="0">
                <a:solidFill>
                  <a:schemeClr val="tx1"/>
                </a:solidFill>
                <a:latin typeface="Arial (Headings)"/>
                <a:ea typeface="Roboto" panose="02000000000000000000" pitchFamily="2" charset="0"/>
                <a:cs typeface="Roboto" panose="02000000000000000000" pitchFamily="2" charset="0"/>
              </a:rPr>
              <a:t> </a:t>
            </a:r>
            <a:r>
              <a:rPr lang="en-US" sz="2133" dirty="0">
                <a:solidFill>
                  <a:schemeClr val="tx1"/>
                </a:solidFill>
                <a:latin typeface="Arial (Headings)"/>
                <a:ea typeface="Roboto" panose="02000000000000000000" pitchFamily="2" charset="0"/>
                <a:cs typeface="Roboto" panose="02000000000000000000" pitchFamily="2" charset="0"/>
              </a:rPr>
              <a:t>that are critical to support both the US and global OSW pipeline</a:t>
            </a:r>
          </a:p>
          <a:p>
            <a:pPr marL="621776" lvl="1" indent="-164588">
              <a:lnSpc>
                <a:spcPct val="100000"/>
              </a:lnSpc>
              <a:spcBef>
                <a:spcPts val="0"/>
              </a:spcBef>
              <a:spcAft>
                <a:spcPts val="600"/>
              </a:spcAft>
            </a:pPr>
            <a:endParaRPr lang="en-US" sz="2133" dirty="0">
              <a:solidFill>
                <a:schemeClr val="accent2"/>
              </a:solidFill>
              <a:latin typeface="Arial (Headings)"/>
              <a:ea typeface="Roboto" panose="02000000000000000000" pitchFamily="2" charset="0"/>
              <a:cs typeface="Roboto" panose="02000000000000000000" pitchFamily="2" charset="0"/>
            </a:endParaRPr>
          </a:p>
          <a:p>
            <a:pPr marL="621776" lvl="1" indent="-164588">
              <a:lnSpc>
                <a:spcPct val="100000"/>
              </a:lnSpc>
              <a:spcBef>
                <a:spcPts val="0"/>
              </a:spcBef>
              <a:spcAft>
                <a:spcPts val="600"/>
              </a:spcAft>
            </a:pPr>
            <a:r>
              <a:rPr lang="en-US" sz="2133" dirty="0">
                <a:latin typeface="Arial (Headings)"/>
                <a:ea typeface="Roboto" panose="02000000000000000000" pitchFamily="2" charset="0"/>
                <a:cs typeface="Roboto" panose="02000000000000000000" pitchFamily="2" charset="0"/>
              </a:rPr>
              <a:t>Continued need to support </a:t>
            </a:r>
            <a:r>
              <a:rPr lang="en-US" sz="2133" b="1" dirty="0">
                <a:solidFill>
                  <a:schemeClr val="accent2"/>
                </a:solidFill>
                <a:latin typeface="Arial (Headings)"/>
                <a:ea typeface="Roboto" panose="02000000000000000000" pitchFamily="2" charset="0"/>
                <a:cs typeface="Roboto" panose="02000000000000000000" pitchFamily="2" charset="0"/>
              </a:rPr>
              <a:t>research and technology innovation </a:t>
            </a:r>
            <a:r>
              <a:rPr lang="en-US" sz="2133" dirty="0">
                <a:solidFill>
                  <a:schemeClr val="tx1"/>
                </a:solidFill>
                <a:latin typeface="Arial (Headings)"/>
                <a:ea typeface="Roboto" panose="02000000000000000000" pitchFamily="2" charset="0"/>
                <a:cs typeface="Roboto" panose="02000000000000000000" pitchFamily="2" charset="0"/>
              </a:rPr>
              <a:t>to reduce costs and increase economic and social benefits. </a:t>
            </a:r>
          </a:p>
          <a:p>
            <a:pPr marL="1078965" lvl="2" indent="-164588">
              <a:lnSpc>
                <a:spcPct val="100000"/>
              </a:lnSpc>
              <a:spcBef>
                <a:spcPts val="0"/>
              </a:spcBef>
              <a:spcAft>
                <a:spcPts val="600"/>
              </a:spcAft>
            </a:pPr>
            <a:endParaRPr lang="en-US" dirty="0">
              <a:latin typeface="Arial (Headings)"/>
              <a:cs typeface="Arial" panose="020B0604020202020204" pitchFamily="34" charset="0"/>
            </a:endParaRPr>
          </a:p>
        </p:txBody>
      </p:sp>
      <p:pic>
        <p:nvPicPr>
          <p:cNvPr id="4" name="Picture 3" descr="A large body of water&#10;&#10;Description automatically generated">
            <a:extLst>
              <a:ext uri="{FF2B5EF4-FFF2-40B4-BE49-F238E27FC236}">
                <a16:creationId xmlns:a16="http://schemas.microsoft.com/office/drawing/2014/main" id="{BE924649-FF88-C921-7278-69929B53D6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179" t="555" r="16673" b="-555"/>
          <a:stretch/>
        </p:blipFill>
        <p:spPr>
          <a:xfrm>
            <a:off x="128953" y="1013311"/>
            <a:ext cx="4268211" cy="5260488"/>
          </a:xfrm>
          <a:prstGeom prst="rect">
            <a:avLst/>
          </a:prstGeom>
        </p:spPr>
      </p:pic>
      <p:sp>
        <p:nvSpPr>
          <p:cNvPr id="10" name="Google Shape;284;g33a9e515f66_0_107">
            <a:extLst>
              <a:ext uri="{FF2B5EF4-FFF2-40B4-BE49-F238E27FC236}">
                <a16:creationId xmlns:a16="http://schemas.microsoft.com/office/drawing/2014/main" id="{2480593A-CCD7-1E96-349B-C790D3ECE1D3}"/>
              </a:ext>
            </a:extLst>
          </p:cNvPr>
          <p:cNvSpPr txBox="1">
            <a:spLocks/>
          </p:cNvSpPr>
          <p:nvPr/>
        </p:nvSpPr>
        <p:spPr>
          <a:xfrm>
            <a:off x="347951" y="75584"/>
            <a:ext cx="11135200" cy="7396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1pPr>
            <a:lvl2pPr marR="0" lvl="1"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2pPr>
            <a:lvl3pPr marR="0" lvl="2"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3pPr>
            <a:lvl4pPr marR="0" lvl="3"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4pPr>
            <a:lvl5pPr marR="0" lvl="4"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5pPr>
            <a:lvl6pPr marR="0" lvl="5"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6pPr>
            <a:lvl7pPr marR="0" lvl="6"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7pPr>
            <a:lvl8pPr marR="0" lvl="7"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8pPr>
            <a:lvl9pPr marR="0" lvl="8" algn="l" rtl="0">
              <a:lnSpc>
                <a:spcPct val="85000"/>
              </a:lnSpc>
              <a:spcBef>
                <a:spcPts val="0"/>
              </a:spcBef>
              <a:spcAft>
                <a:spcPts val="0"/>
              </a:spcAft>
              <a:buClr>
                <a:srgbClr val="000000"/>
              </a:buClr>
              <a:buSzPts val="1400"/>
              <a:buFont typeface="Arial"/>
              <a:buNone/>
              <a:defRPr sz="3600" b="0" i="0" u="none" strike="noStrike" cap="none">
                <a:solidFill>
                  <a:srgbClr val="404040"/>
                </a:solidFill>
                <a:latin typeface="Calibri"/>
                <a:ea typeface="Calibri"/>
                <a:cs typeface="Calibri"/>
                <a:sym typeface="Calibri"/>
              </a:defRPr>
            </a:lvl9pPr>
          </a:lstStyle>
          <a:p>
            <a:pPr algn="ctr"/>
            <a:r>
              <a:rPr lang="en-US" sz="3200" b="1" dirty="0">
                <a:solidFill>
                  <a:schemeClr val="accent2"/>
                </a:solidFill>
                <a:latin typeface="Arial (Headings)"/>
                <a:ea typeface="Arial"/>
                <a:cs typeface="Arial"/>
                <a:sym typeface="Arial"/>
              </a:rPr>
              <a:t>US Offshore Wind</a:t>
            </a:r>
          </a:p>
        </p:txBody>
      </p:sp>
    </p:spTree>
    <p:extLst>
      <p:ext uri="{BB962C8B-B14F-4D97-AF65-F5344CB8AC3E}">
        <p14:creationId xmlns:p14="http://schemas.microsoft.com/office/powerpoint/2010/main" val="124654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4"/>
          <p:cNvSpPr txBox="1">
            <a:spLocks noGrp="1"/>
          </p:cNvSpPr>
          <p:nvPr>
            <p:ph type="title"/>
          </p:nvPr>
        </p:nvSpPr>
        <p:spPr>
          <a:xfrm>
            <a:off x="-79229" y="256184"/>
            <a:ext cx="7315199" cy="752000"/>
          </a:xfrm>
          <a:prstGeom prst="rect">
            <a:avLst/>
          </a:prstGeom>
          <a:noFill/>
          <a:ln>
            <a:noFill/>
          </a:ln>
        </p:spPr>
        <p:txBody>
          <a:bodyPr spcFirstLastPara="1" wrap="square" lIns="121900" tIns="60933" rIns="121900" bIns="60933" anchor="ctr" anchorCtr="0">
            <a:noAutofit/>
          </a:bodyPr>
          <a:lstStyle/>
          <a:p>
            <a:pPr>
              <a:buClr>
                <a:schemeClr val="dk2"/>
              </a:buClr>
              <a:buSzPts val="2800"/>
            </a:pPr>
            <a:r>
              <a:rPr lang="en" sz="3733" b="1" dirty="0">
                <a:solidFill>
                  <a:schemeClr val="accent2"/>
                </a:solidFill>
                <a:latin typeface="Arial (Headings)"/>
                <a:ea typeface="Arial"/>
                <a:cs typeface="Arial"/>
                <a:sym typeface="Arial"/>
              </a:rPr>
              <a:t>T</a:t>
            </a:r>
            <a:r>
              <a:rPr lang="en-US" sz="3733" b="1" dirty="0">
                <a:solidFill>
                  <a:schemeClr val="accent2"/>
                </a:solidFill>
                <a:latin typeface="Arial (Headings)"/>
                <a:ea typeface="Arial"/>
                <a:cs typeface="Arial"/>
                <a:sym typeface="Arial"/>
              </a:rPr>
              <a:t>h</a:t>
            </a:r>
            <a:r>
              <a:rPr lang="en" sz="3733" b="1" dirty="0" err="1">
                <a:solidFill>
                  <a:schemeClr val="accent2"/>
                </a:solidFill>
                <a:latin typeface="Arial (Headings)"/>
                <a:ea typeface="Arial"/>
                <a:cs typeface="Arial"/>
                <a:sym typeface="Arial"/>
              </a:rPr>
              <a:t>ank</a:t>
            </a:r>
            <a:r>
              <a:rPr lang="en" sz="3733" b="1" dirty="0">
                <a:solidFill>
                  <a:schemeClr val="accent2"/>
                </a:solidFill>
                <a:latin typeface="Arial (Headings)"/>
                <a:ea typeface="Arial"/>
                <a:cs typeface="Arial"/>
                <a:sym typeface="Arial"/>
              </a:rPr>
              <a:t> you!</a:t>
            </a:r>
            <a:endParaRPr sz="3733" dirty="0">
              <a:solidFill>
                <a:schemeClr val="accent2"/>
              </a:solidFill>
              <a:latin typeface="Arial (Headings)"/>
            </a:endParaRPr>
          </a:p>
        </p:txBody>
      </p:sp>
      <p:sp>
        <p:nvSpPr>
          <p:cNvPr id="282" name="Google Shape;282;p24"/>
          <p:cNvSpPr txBox="1">
            <a:spLocks noGrp="1"/>
          </p:cNvSpPr>
          <p:nvPr>
            <p:ph type="body" idx="1"/>
          </p:nvPr>
        </p:nvSpPr>
        <p:spPr>
          <a:xfrm>
            <a:off x="392399" y="1188221"/>
            <a:ext cx="6371941" cy="4956400"/>
          </a:xfrm>
          <a:prstGeom prst="rect">
            <a:avLst/>
          </a:prstGeom>
          <a:noFill/>
          <a:ln>
            <a:noFill/>
          </a:ln>
        </p:spPr>
        <p:txBody>
          <a:bodyPr spcFirstLastPara="1" wrap="square" lIns="121900" tIns="60933" rIns="121900" bIns="60933" anchor="t" anchorCtr="0">
            <a:noAutofit/>
          </a:bodyPr>
          <a:lstStyle/>
          <a:p>
            <a:pPr marL="0" indent="0" algn="ctr">
              <a:buNone/>
            </a:pPr>
            <a:endParaRPr lang="en-US" sz="1867" b="1" i="1" dirty="0">
              <a:latin typeface="Arial (Headings)"/>
            </a:endParaRPr>
          </a:p>
          <a:p>
            <a:pPr marL="0" indent="0" algn="ctr">
              <a:buNone/>
            </a:pPr>
            <a:r>
              <a:rPr lang="en-US" sz="1867" b="1" i="1" dirty="0" err="1">
                <a:latin typeface="Arial (Headings)"/>
              </a:rPr>
              <a:t>Lyndie.Hice-Dunton@nationaloffshorewind.org</a:t>
            </a:r>
            <a:endParaRPr lang="en-US" sz="1867" b="1" i="1" dirty="0">
              <a:latin typeface="Arial (Headings)"/>
            </a:endParaRPr>
          </a:p>
          <a:p>
            <a:pPr marL="0" indent="0">
              <a:buNone/>
            </a:pPr>
            <a:endParaRPr lang="en-US" sz="1867" b="1" dirty="0">
              <a:latin typeface="Arial (Headings)"/>
            </a:endParaRPr>
          </a:p>
          <a:p>
            <a:pPr marL="0" indent="0">
              <a:buNone/>
            </a:pPr>
            <a:endParaRPr lang="en-US" sz="1867" b="1" dirty="0">
              <a:latin typeface="Arial (Headings)"/>
            </a:endParaRPr>
          </a:p>
          <a:p>
            <a:pPr marL="380990" indent="-380990">
              <a:buFont typeface="Wingdings" pitchFamily="2" charset="2"/>
              <a:buChar char="§"/>
            </a:pPr>
            <a:r>
              <a:rPr lang="en-US" sz="1867" b="1" dirty="0">
                <a:latin typeface="Arial (Headings)"/>
              </a:rPr>
              <a:t>Visit our website</a:t>
            </a:r>
          </a:p>
          <a:p>
            <a:pPr marL="990575" lvl="1" indent="-380990">
              <a:buFont typeface="Wingdings" pitchFamily="2" charset="2"/>
              <a:buChar char="§"/>
            </a:pPr>
            <a:r>
              <a:rPr lang="en-US" sz="1867" dirty="0">
                <a:latin typeface="Arial (Headings)"/>
              </a:rPr>
              <a:t>Project database</a:t>
            </a:r>
          </a:p>
          <a:p>
            <a:pPr marL="990575" lvl="1" indent="-380990">
              <a:buFont typeface="Wingdings" pitchFamily="2" charset="2"/>
              <a:buChar char="§"/>
            </a:pPr>
            <a:r>
              <a:rPr lang="en-US" sz="1867" dirty="0">
                <a:latin typeface="Arial (Headings)"/>
              </a:rPr>
              <a:t>R&amp;D Roadmap 4.0</a:t>
            </a:r>
          </a:p>
          <a:p>
            <a:pPr marL="990575" lvl="1" indent="-380990">
              <a:buFont typeface="Wingdings" pitchFamily="2" charset="2"/>
              <a:buChar char="§"/>
            </a:pPr>
            <a:r>
              <a:rPr lang="en-US" sz="1867" dirty="0">
                <a:latin typeface="Arial (Headings)"/>
              </a:rPr>
              <a:t>Impact Metrics</a:t>
            </a:r>
          </a:p>
          <a:p>
            <a:pPr marL="609585" lvl="1" indent="0">
              <a:buNone/>
            </a:pPr>
            <a:endParaRPr sz="1867" dirty="0">
              <a:latin typeface="Arial (Headings)"/>
            </a:endParaRPr>
          </a:p>
          <a:p>
            <a:pPr marL="380990" indent="-380990">
              <a:buFont typeface="Wingdings" pitchFamily="2" charset="2"/>
              <a:buChar char="§"/>
            </a:pPr>
            <a:r>
              <a:rPr lang="en-US" sz="1867" b="1" dirty="0">
                <a:latin typeface="Arial (Headings)"/>
              </a:rPr>
              <a:t>Stay informed</a:t>
            </a:r>
          </a:p>
          <a:p>
            <a:pPr marL="990575" lvl="1" indent="-380990">
              <a:buFont typeface="Wingdings" pitchFamily="2" charset="2"/>
              <a:buChar char="§"/>
            </a:pPr>
            <a:r>
              <a:rPr lang="en-US" sz="1867" dirty="0">
                <a:latin typeface="Arial (Headings)"/>
              </a:rPr>
              <a:t>Sign up for our mailing list</a:t>
            </a:r>
          </a:p>
          <a:p>
            <a:pPr marL="990575" lvl="1" indent="-380990">
              <a:buFont typeface="Wingdings" pitchFamily="2" charset="2"/>
              <a:buChar char="§"/>
            </a:pPr>
            <a:r>
              <a:rPr lang="en-US" sz="1867" dirty="0">
                <a:latin typeface="Arial (Headings)"/>
              </a:rPr>
              <a:t>Follow us on LinkedIn </a:t>
            </a:r>
            <a:endParaRPr sz="1867" dirty="0">
              <a:latin typeface="Arial (Headings)"/>
            </a:endParaRPr>
          </a:p>
        </p:txBody>
      </p:sp>
      <p:sp>
        <p:nvSpPr>
          <p:cNvPr id="283" name="Google Shape;283;p24"/>
          <p:cNvSpPr txBox="1"/>
          <p:nvPr/>
        </p:nvSpPr>
        <p:spPr>
          <a:xfrm>
            <a:off x="6644524" y="4487443"/>
            <a:ext cx="3811424" cy="615499"/>
          </a:xfrm>
          <a:prstGeom prst="rect">
            <a:avLst/>
          </a:prstGeom>
          <a:noFill/>
          <a:ln>
            <a:noFill/>
          </a:ln>
        </p:spPr>
        <p:txBody>
          <a:bodyPr spcFirstLastPara="1" wrap="square" lIns="121900" tIns="60933" rIns="121900" bIns="60933" anchor="t" anchorCtr="0">
            <a:spAutoFit/>
          </a:bodyPr>
          <a:lstStyle/>
          <a:p>
            <a:pPr algn="ctr" defTabSz="1219170">
              <a:defRPr/>
            </a:pPr>
            <a:r>
              <a:rPr lang="en" sz="1600">
                <a:solidFill>
                  <a:srgbClr val="FFFFFF"/>
                </a:solidFill>
              </a:rPr>
              <a:t>Increase U.S. content and job opportunities</a:t>
            </a:r>
            <a:endParaRPr sz="1867"/>
          </a:p>
        </p:txBody>
      </p:sp>
      <p:pic>
        <p:nvPicPr>
          <p:cNvPr id="5" name="Picture 4" descr="Qr code&#10;&#10;Description automatically generated">
            <a:extLst>
              <a:ext uri="{FF2B5EF4-FFF2-40B4-BE49-F238E27FC236}">
                <a16:creationId xmlns:a16="http://schemas.microsoft.com/office/drawing/2014/main" id="{363A5668-3993-7B7E-7F28-253A5AEE4DE7}"/>
              </a:ext>
            </a:extLst>
          </p:cNvPr>
          <p:cNvPicPr>
            <a:picLocks noChangeAspect="1"/>
          </p:cNvPicPr>
          <p:nvPr/>
        </p:nvPicPr>
        <p:blipFill>
          <a:blip r:embed="rId3"/>
          <a:stretch>
            <a:fillRect/>
          </a:stretch>
        </p:blipFill>
        <p:spPr>
          <a:xfrm>
            <a:off x="4431324" y="2435595"/>
            <a:ext cx="1242645" cy="1242645"/>
          </a:xfrm>
          <a:prstGeom prst="rect">
            <a:avLst/>
          </a:prstGeom>
        </p:spPr>
      </p:pic>
      <p:pic>
        <p:nvPicPr>
          <p:cNvPr id="7" name="Picture 6" descr="Qr code&#10;&#10;Description automatically generated">
            <a:extLst>
              <a:ext uri="{FF2B5EF4-FFF2-40B4-BE49-F238E27FC236}">
                <a16:creationId xmlns:a16="http://schemas.microsoft.com/office/drawing/2014/main" id="{BD0FAD71-9159-BE75-DFC4-0CB4DF9A1D0E}"/>
              </a:ext>
            </a:extLst>
          </p:cNvPr>
          <p:cNvPicPr>
            <a:picLocks noChangeAspect="1"/>
          </p:cNvPicPr>
          <p:nvPr/>
        </p:nvPicPr>
        <p:blipFill>
          <a:blip r:embed="rId4"/>
          <a:stretch>
            <a:fillRect/>
          </a:stretch>
        </p:blipFill>
        <p:spPr>
          <a:xfrm>
            <a:off x="4431324" y="4173896"/>
            <a:ext cx="1242645" cy="1242645"/>
          </a:xfrm>
          <a:prstGeom prst="rect">
            <a:avLst/>
          </a:prstGeom>
        </p:spPr>
      </p:pic>
      <p:pic>
        <p:nvPicPr>
          <p:cNvPr id="3" name="Picture 2" descr="A cover of a magazine&#10;&#10;Description automatically generated">
            <a:extLst>
              <a:ext uri="{FF2B5EF4-FFF2-40B4-BE49-F238E27FC236}">
                <a16:creationId xmlns:a16="http://schemas.microsoft.com/office/drawing/2014/main" id="{E24FC123-47D4-A2DF-8485-02CEF50B945B}"/>
              </a:ext>
            </a:extLst>
          </p:cNvPr>
          <p:cNvPicPr>
            <a:picLocks noChangeAspect="1"/>
          </p:cNvPicPr>
          <p:nvPr/>
        </p:nvPicPr>
        <p:blipFill>
          <a:blip r:embed="rId5"/>
          <a:stretch>
            <a:fillRect/>
          </a:stretch>
        </p:blipFill>
        <p:spPr>
          <a:xfrm>
            <a:off x="7063601" y="1"/>
            <a:ext cx="4818059" cy="620277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2"/>
          <p:cNvSpPr txBox="1">
            <a:spLocks noGrp="1"/>
          </p:cNvSpPr>
          <p:nvPr>
            <p:ph type="title"/>
          </p:nvPr>
        </p:nvSpPr>
        <p:spPr>
          <a:xfrm>
            <a:off x="3593805" y="-2445487"/>
            <a:ext cx="7894906" cy="806419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5400" b="1">
                <a:latin typeface="Times New Roman"/>
                <a:ea typeface="Times New Roman"/>
                <a:cs typeface="Times New Roman"/>
                <a:sym typeface="Times New Roman"/>
              </a:rPr>
              <a:t>      </a:t>
            </a: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br>
              <a:rPr lang="en-US" sz="5400" b="1">
                <a:latin typeface="Times New Roman"/>
                <a:ea typeface="Times New Roman"/>
                <a:cs typeface="Times New Roman"/>
                <a:sym typeface="Times New Roman"/>
              </a:rPr>
            </a:br>
            <a:r>
              <a:rPr lang="en-US" sz="6000" b="1">
                <a:latin typeface="Arial Rounded"/>
                <a:ea typeface="Arial Rounded"/>
                <a:cs typeface="Arial Rounded"/>
                <a:sym typeface="Arial Rounded"/>
              </a:rPr>
              <a:t>   </a:t>
            </a: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r>
              <a:rPr lang="en-US" sz="6000" b="1">
                <a:latin typeface="Arial Rounded"/>
                <a:ea typeface="Arial Rounded"/>
                <a:cs typeface="Arial Rounded"/>
                <a:sym typeface="Arial Rounded"/>
              </a:rPr>
              <a:t>MARGUERITE WELLS </a:t>
            </a:r>
            <a:br>
              <a:rPr lang="en-US" sz="6000" b="1">
                <a:latin typeface="Arial Rounded"/>
                <a:ea typeface="Arial Rounded"/>
                <a:cs typeface="Arial Rounded"/>
                <a:sym typeface="Arial Rounded"/>
              </a:rPr>
            </a:br>
            <a:r>
              <a:rPr lang="en-US" sz="4800" b="1">
                <a:latin typeface="Arial Rounded"/>
                <a:ea typeface="Arial Rounded"/>
                <a:cs typeface="Arial Rounded"/>
                <a:sym typeface="Arial Rounded"/>
              </a:rPr>
              <a:t>Executive Director, ACE NY</a:t>
            </a:r>
            <a:br>
              <a:rPr lang="en-US" sz="6000" b="1">
                <a:latin typeface="Arial Rounded"/>
                <a:ea typeface="Arial Rounded"/>
                <a:cs typeface="Arial Rounded"/>
                <a:sym typeface="Arial Rounded"/>
              </a:rPr>
            </a:br>
            <a:br>
              <a:rPr lang="en-US" sz="6000" b="1">
                <a:latin typeface="Arial Rounded"/>
                <a:ea typeface="Arial Rounded"/>
                <a:cs typeface="Arial Rounded"/>
                <a:sym typeface="Arial Rounded"/>
              </a:rPr>
            </a:b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6000" b="1">
                <a:latin typeface="Times New Roman"/>
                <a:ea typeface="Times New Roman"/>
                <a:cs typeface="Times New Roman"/>
                <a:sym typeface="Times New Roman"/>
              </a:rPr>
            </a:br>
            <a:r>
              <a:rPr lang="en-US" sz="6000" b="1">
                <a:latin typeface="Times New Roman"/>
                <a:ea typeface="Times New Roman"/>
                <a:cs typeface="Times New Roman"/>
                <a:sym typeface="Times New Roman"/>
              </a:rPr>
              <a:t>     </a:t>
            </a:r>
            <a:br>
              <a:rPr lang="en-US" sz="6000" b="1">
                <a:latin typeface="Times New Roman"/>
                <a:ea typeface="Times New Roman"/>
                <a:cs typeface="Times New Roman"/>
                <a:sym typeface="Times New Roman"/>
              </a:rPr>
            </a:br>
            <a:br>
              <a:rPr lang="en-US" sz="5300" b="1">
                <a:latin typeface="Times New Roman"/>
                <a:ea typeface="Times New Roman"/>
                <a:cs typeface="Times New Roman"/>
                <a:sym typeface="Times New Roman"/>
              </a:rPr>
            </a:br>
            <a:r>
              <a:rPr lang="en-US" sz="5300" b="1">
                <a:latin typeface="Times New Roman"/>
                <a:ea typeface="Times New Roman"/>
                <a:cs typeface="Times New Roman"/>
                <a:sym typeface="Times New Roman"/>
              </a:rPr>
              <a:t>        </a:t>
            </a:r>
            <a:br>
              <a:rPr lang="en-US" sz="4000" b="1">
                <a:latin typeface="Arial Rounded"/>
                <a:ea typeface="Arial Rounded"/>
                <a:cs typeface="Arial Rounded"/>
                <a:sym typeface="Arial Rounded"/>
              </a:rPr>
            </a:br>
            <a:r>
              <a:rPr lang="en-US" sz="4000" b="1">
                <a:latin typeface="Arial Rounded"/>
                <a:ea typeface="Arial Rounded"/>
                <a:cs typeface="Arial Rounded"/>
                <a:sym typeface="Arial Rounded"/>
              </a:rPr>
              <a:t>              </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Arial Rounded"/>
                <a:ea typeface="Arial Rounded"/>
                <a:cs typeface="Arial Rounded"/>
                <a:sym typeface="Arial Rounded"/>
              </a:rPr>
              <a:t>                </a:t>
            </a:r>
            <a:br>
              <a:rPr lang="en-US" sz="4000" b="1">
                <a:latin typeface="Arial Rounded"/>
                <a:ea typeface="Arial Rounded"/>
                <a:cs typeface="Arial Rounded"/>
                <a:sym typeface="Arial Rounded"/>
              </a:rPr>
            </a:br>
            <a:br>
              <a:rPr lang="en-US" sz="4000" b="1">
                <a:latin typeface="Arial Rounded"/>
                <a:ea typeface="Arial Rounded"/>
                <a:cs typeface="Arial Rounded"/>
                <a:sym typeface="Arial Rounded"/>
              </a:rPr>
            </a:br>
            <a:r>
              <a:rPr lang="en-US" sz="4900" b="1">
                <a:latin typeface="Times New Roman"/>
                <a:ea typeface="Times New Roman"/>
                <a:cs typeface="Times New Roman"/>
                <a:sym typeface="Times New Roman"/>
              </a:rPr>
              <a:t>               </a:t>
            </a:r>
            <a:endParaRPr/>
          </a:p>
        </p:txBody>
      </p:sp>
      <p:pic>
        <p:nvPicPr>
          <p:cNvPr id="553" name="Google Shape;553;p32" descr="A close up of a sign&#10;&#10;Description automatically generated"/>
          <p:cNvPicPr preferRelativeResize="0"/>
          <p:nvPr/>
        </p:nvPicPr>
        <p:blipFill rotWithShape="1">
          <a:blip r:embed="rId3">
            <a:alphaModFix/>
          </a:blip>
          <a:srcRect/>
          <a:stretch/>
        </p:blipFill>
        <p:spPr>
          <a:xfrm>
            <a:off x="9649444" y="-16271"/>
            <a:ext cx="2580067" cy="1881704"/>
          </a:xfrm>
          <a:prstGeom prst="rect">
            <a:avLst/>
          </a:prstGeom>
          <a:noFill/>
          <a:ln>
            <a:noFill/>
          </a:ln>
        </p:spPr>
      </p:pic>
      <p:pic>
        <p:nvPicPr>
          <p:cNvPr id="554" name="Google Shape;554;p32"/>
          <p:cNvPicPr preferRelativeResize="0">
            <a:picLocks noGrp="1"/>
          </p:cNvPicPr>
          <p:nvPr>
            <p:ph type="body" idx="1"/>
          </p:nvPr>
        </p:nvPicPr>
        <p:blipFill rotWithShape="1">
          <a:blip r:embed="rId4">
            <a:alphaModFix/>
          </a:blip>
          <a:srcRect/>
          <a:stretch/>
        </p:blipFill>
        <p:spPr>
          <a:xfrm>
            <a:off x="8009823" y="4055143"/>
            <a:ext cx="4297062" cy="2802857"/>
          </a:xfrm>
          <a:prstGeom prst="rect">
            <a:avLst/>
          </a:prstGeom>
          <a:noFill/>
          <a:ln>
            <a:noFill/>
          </a:ln>
        </p:spPr>
      </p:pic>
      <p:pic>
        <p:nvPicPr>
          <p:cNvPr id="555" name="Google Shape;555;p32" descr="A person smiling for a picture&#10;&#10;AI-generated content may be incorrect."/>
          <p:cNvPicPr preferRelativeResize="0"/>
          <p:nvPr/>
        </p:nvPicPr>
        <p:blipFill rotWithShape="1">
          <a:blip r:embed="rId5">
            <a:alphaModFix/>
          </a:blip>
          <a:srcRect/>
          <a:stretch/>
        </p:blipFill>
        <p:spPr>
          <a:xfrm>
            <a:off x="111822" y="155263"/>
            <a:ext cx="3273737" cy="3273737"/>
          </a:xfrm>
          <a:prstGeom prst="rect">
            <a:avLst/>
          </a:prstGeom>
          <a:noFill/>
          <a:ln>
            <a:noFill/>
          </a:ln>
        </p:spPr>
      </p:pic>
      <p:pic>
        <p:nvPicPr>
          <p:cNvPr id="556" name="Google Shape;556;p32" descr="A blue and green logo&#10;&#10;AI-generated content may be incorrect."/>
          <p:cNvPicPr preferRelativeResize="0"/>
          <p:nvPr/>
        </p:nvPicPr>
        <p:blipFill rotWithShape="1">
          <a:blip r:embed="rId6">
            <a:alphaModFix/>
          </a:blip>
          <a:srcRect/>
          <a:stretch/>
        </p:blipFill>
        <p:spPr>
          <a:xfrm>
            <a:off x="9069824" y="5456571"/>
            <a:ext cx="3237061" cy="10574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3"/>
          <p:cNvSpPr txBox="1">
            <a:spLocks noGrp="1"/>
          </p:cNvSpPr>
          <p:nvPr>
            <p:ph type="ctrTitle"/>
          </p:nvPr>
        </p:nvSpPr>
        <p:spPr>
          <a:xfrm>
            <a:off x="318052" y="2464901"/>
            <a:ext cx="10020368" cy="158036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500"/>
              <a:buFont typeface="Calibri"/>
              <a:buNone/>
            </a:pPr>
            <a:r>
              <a:rPr lang="en-US" sz="4267"/>
              <a:t>Wind Development in NY:</a:t>
            </a:r>
            <a:br>
              <a:rPr lang="en-US" sz="4267"/>
            </a:br>
            <a:r>
              <a:rPr lang="en-US" sz="4267"/>
              <a:t>Status and Challenges</a:t>
            </a:r>
            <a:endParaRPr sz="4267"/>
          </a:p>
        </p:txBody>
      </p:sp>
      <p:sp>
        <p:nvSpPr>
          <p:cNvPr id="562" name="Google Shape;562;p33"/>
          <p:cNvSpPr txBox="1">
            <a:spLocks noGrp="1"/>
          </p:cNvSpPr>
          <p:nvPr>
            <p:ph type="subTitle" idx="1"/>
          </p:nvPr>
        </p:nvSpPr>
        <p:spPr>
          <a:xfrm>
            <a:off x="318052" y="4045271"/>
            <a:ext cx="9144000" cy="7652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67"/>
              </a:spcBef>
              <a:spcAft>
                <a:spcPts val="0"/>
              </a:spcAft>
              <a:buSzPct val="107142"/>
              <a:buNone/>
            </a:pPr>
            <a:r>
              <a:rPr lang="en-US"/>
              <a:t>April 4, 2025</a:t>
            </a:r>
            <a:endParaRPr/>
          </a:p>
          <a:p>
            <a:pPr marL="0" lvl="0" indent="0" algn="l" rtl="0">
              <a:lnSpc>
                <a:spcPct val="90000"/>
              </a:lnSpc>
              <a:spcBef>
                <a:spcPts val="1067"/>
              </a:spcBef>
              <a:spcAft>
                <a:spcPts val="0"/>
              </a:spcAft>
              <a:buSzPct val="107142"/>
              <a:buNone/>
            </a:pPr>
            <a:r>
              <a:rPr lang="en-US"/>
              <a:t>Marguerite Wells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4"/>
          <p:cNvSpPr txBox="1">
            <a:spLocks noGrp="1"/>
          </p:cNvSpPr>
          <p:nvPr>
            <p:ph type="body" idx="1"/>
          </p:nvPr>
        </p:nvSpPr>
        <p:spPr>
          <a:xfrm>
            <a:off x="318052" y="1315844"/>
            <a:ext cx="10381600" cy="4523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67"/>
              </a:spcBef>
              <a:spcAft>
                <a:spcPts val="0"/>
              </a:spcAft>
              <a:buSzPts val="1400"/>
              <a:buNone/>
            </a:pPr>
            <a:endParaRPr sz="2400"/>
          </a:p>
          <a:p>
            <a:pPr marL="0" lvl="0" indent="0" algn="l" rtl="0">
              <a:lnSpc>
                <a:spcPct val="115000"/>
              </a:lnSpc>
              <a:spcBef>
                <a:spcPts val="1067"/>
              </a:spcBef>
              <a:spcAft>
                <a:spcPts val="0"/>
              </a:spcAft>
              <a:buSzPts val="1400"/>
              <a:buNone/>
            </a:pPr>
            <a:endParaRPr/>
          </a:p>
        </p:txBody>
      </p:sp>
      <p:sp>
        <p:nvSpPr>
          <p:cNvPr id="568" name="Google Shape;568;p34"/>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559"/>
              <a:t>Outline of Topics</a:t>
            </a:r>
            <a:endParaRPr sz="3559"/>
          </a:p>
        </p:txBody>
      </p:sp>
      <p:sp>
        <p:nvSpPr>
          <p:cNvPr id="569" name="Google Shape;569;p34"/>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49</a:t>
            </a:fld>
            <a:endParaRPr>
              <a:solidFill>
                <a:srgbClr val="FFFFFF"/>
              </a:solidFill>
            </a:endParaRPr>
          </a:p>
        </p:txBody>
      </p:sp>
      <p:sp>
        <p:nvSpPr>
          <p:cNvPr id="570" name="Google Shape;570;p34"/>
          <p:cNvSpPr txBox="1"/>
          <p:nvPr/>
        </p:nvSpPr>
        <p:spPr>
          <a:xfrm>
            <a:off x="665019" y="1084774"/>
            <a:ext cx="10621781" cy="5264133"/>
          </a:xfrm>
          <a:prstGeom prst="rect">
            <a:avLst/>
          </a:prstGeom>
          <a:noFill/>
          <a:ln>
            <a:noFill/>
          </a:ln>
        </p:spPr>
        <p:txBody>
          <a:bodyPr spcFirstLastPara="1" wrap="square" lIns="91425" tIns="45700" rIns="91425" bIns="45700" anchor="t" anchorCtr="0">
            <a:spAutoFit/>
          </a:bodyPr>
          <a:lstStyle/>
          <a:p>
            <a:pPr marL="457189" marR="0" lvl="0" indent="-457189" algn="l" rtl="0">
              <a:lnSpc>
                <a:spcPct val="300000"/>
              </a:lnSpc>
              <a:spcBef>
                <a:spcPts val="0"/>
              </a:spcBef>
              <a:spcAft>
                <a:spcPts val="0"/>
              </a:spcAft>
              <a:buClr>
                <a:srgbClr val="000000"/>
              </a:buClr>
              <a:buSzPts val="1867"/>
              <a:buFont typeface="Arial"/>
              <a:buAutoNum type="arabicPeriod"/>
            </a:pPr>
            <a:r>
              <a:rPr lang="en-US" sz="1867">
                <a:solidFill>
                  <a:srgbClr val="000000"/>
                </a:solidFill>
                <a:latin typeface="Arial"/>
                <a:ea typeface="Arial"/>
                <a:cs typeface="Arial"/>
                <a:sym typeface="Arial"/>
              </a:rPr>
              <a:t>Introduction</a:t>
            </a:r>
            <a:endParaRPr/>
          </a:p>
          <a:p>
            <a:pPr marL="457189" marR="0" lvl="0" indent="-457189" algn="l" rtl="0">
              <a:lnSpc>
                <a:spcPct val="300000"/>
              </a:lnSpc>
              <a:spcBef>
                <a:spcPts val="0"/>
              </a:spcBef>
              <a:spcAft>
                <a:spcPts val="0"/>
              </a:spcAft>
              <a:buClr>
                <a:srgbClr val="000000"/>
              </a:buClr>
              <a:buSzPts val="1867"/>
              <a:buFont typeface="Arial"/>
              <a:buAutoNum type="arabicPeriod"/>
            </a:pPr>
            <a:r>
              <a:rPr lang="en-US" sz="1867">
                <a:solidFill>
                  <a:srgbClr val="000000"/>
                </a:solidFill>
                <a:latin typeface="Arial"/>
                <a:ea typeface="Arial"/>
                <a:cs typeface="Arial"/>
                <a:sym typeface="Arial"/>
              </a:rPr>
              <a:t>Status of Wind Projects in NY</a:t>
            </a:r>
            <a:endParaRPr/>
          </a:p>
          <a:p>
            <a:pPr marL="457189" marR="0" lvl="0" indent="-457189" algn="l" rtl="0">
              <a:lnSpc>
                <a:spcPct val="300000"/>
              </a:lnSpc>
              <a:spcBef>
                <a:spcPts val="0"/>
              </a:spcBef>
              <a:spcAft>
                <a:spcPts val="0"/>
              </a:spcAft>
              <a:buClr>
                <a:srgbClr val="000000"/>
              </a:buClr>
              <a:buSzPts val="1867"/>
              <a:buFont typeface="Arial"/>
              <a:buAutoNum type="arabicPeriod"/>
            </a:pPr>
            <a:r>
              <a:rPr lang="en-US" sz="1867">
                <a:solidFill>
                  <a:srgbClr val="000000"/>
                </a:solidFill>
                <a:latin typeface="Arial"/>
                <a:ea typeface="Arial"/>
                <a:cs typeface="Arial"/>
                <a:sym typeface="Arial"/>
              </a:rPr>
              <a:t>Stages of Development</a:t>
            </a:r>
            <a:endParaRPr/>
          </a:p>
          <a:p>
            <a:pPr marL="457189" marR="0" lvl="0" indent="-457189" algn="l" rtl="0">
              <a:lnSpc>
                <a:spcPct val="300000"/>
              </a:lnSpc>
              <a:spcBef>
                <a:spcPts val="0"/>
              </a:spcBef>
              <a:spcAft>
                <a:spcPts val="0"/>
              </a:spcAft>
              <a:buClr>
                <a:srgbClr val="000000"/>
              </a:buClr>
              <a:buSzPts val="1867"/>
              <a:buFont typeface="Arial"/>
              <a:buAutoNum type="arabicPeriod"/>
            </a:pPr>
            <a:r>
              <a:rPr lang="en-US" sz="1867">
                <a:solidFill>
                  <a:srgbClr val="000000"/>
                </a:solidFill>
                <a:latin typeface="Arial"/>
                <a:ea typeface="Arial"/>
                <a:cs typeface="Arial"/>
                <a:sym typeface="Arial"/>
              </a:rPr>
              <a:t>Challenges</a:t>
            </a:r>
            <a:endParaRPr/>
          </a:p>
          <a:p>
            <a:pPr marL="457189" marR="0" lvl="0" indent="-457189" algn="l" rtl="0">
              <a:lnSpc>
                <a:spcPct val="300000"/>
              </a:lnSpc>
              <a:spcBef>
                <a:spcPts val="0"/>
              </a:spcBef>
              <a:spcAft>
                <a:spcPts val="0"/>
              </a:spcAft>
              <a:buClr>
                <a:srgbClr val="000000"/>
              </a:buClr>
              <a:buSzPts val="1867"/>
              <a:buFont typeface="Arial"/>
              <a:buAutoNum type="arabicPeriod"/>
            </a:pPr>
            <a:r>
              <a:rPr lang="en-US" sz="1867">
                <a:solidFill>
                  <a:srgbClr val="000000"/>
                </a:solidFill>
                <a:latin typeface="Arial"/>
                <a:ea typeface="Arial"/>
                <a:cs typeface="Arial"/>
                <a:sym typeface="Arial"/>
              </a:rPr>
              <a:t>Questions?</a:t>
            </a:r>
            <a:endParaRPr/>
          </a:p>
          <a:p>
            <a:pPr marL="0" marR="0" lvl="0" indent="0" algn="l" rtl="0">
              <a:spcBef>
                <a:spcPts val="0"/>
              </a:spcBef>
              <a:spcAft>
                <a:spcPts val="0"/>
              </a:spcAft>
              <a:buNone/>
            </a:pPr>
            <a:endParaRPr sz="1867">
              <a:solidFill>
                <a:srgbClr val="000000"/>
              </a:solidFill>
              <a:latin typeface="Arial"/>
              <a:ea typeface="Arial"/>
              <a:cs typeface="Arial"/>
              <a:sym typeface="Arial"/>
            </a:endParaRPr>
          </a:p>
          <a:p>
            <a:pPr marL="0" marR="0" lvl="2" indent="0" algn="l" rtl="0">
              <a:spcBef>
                <a:spcPts val="0"/>
              </a:spcBef>
              <a:spcAft>
                <a:spcPts val="0"/>
              </a:spcAft>
              <a:buNone/>
            </a:pPr>
            <a:endParaRPr sz="1867" b="0" i="0" u="none" strike="noStrike" cap="none">
              <a:solidFill>
                <a:srgbClr val="000000"/>
              </a:solidFill>
              <a:latin typeface="Arial"/>
              <a:ea typeface="Arial"/>
              <a:cs typeface="Arial"/>
              <a:sym typeface="Arial"/>
            </a:endParaRPr>
          </a:p>
          <a:p>
            <a:pPr marL="457189" marR="0" lvl="0" indent="-338634" algn="l" rtl="0">
              <a:spcBef>
                <a:spcPts val="0"/>
              </a:spcBef>
              <a:spcAft>
                <a:spcPts val="0"/>
              </a:spcAft>
              <a:buClr>
                <a:srgbClr val="000000"/>
              </a:buClr>
              <a:buSzPts val="1867"/>
              <a:buFont typeface="Arial"/>
              <a:buNone/>
            </a:pPr>
            <a:endParaRPr sz="1867">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7"/>
          <p:cNvSpPr txBox="1"/>
          <p:nvPr/>
        </p:nvSpPr>
        <p:spPr>
          <a:xfrm>
            <a:off x="188073" y="898424"/>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249" name="Google Shape;249;p7" descr="A close up of a sign&#10;&#10;Description automatically generated"/>
          <p:cNvPicPr preferRelativeResize="0"/>
          <p:nvPr/>
        </p:nvPicPr>
        <p:blipFill rotWithShape="1">
          <a:blip r:embed="rId3">
            <a:alphaModFix/>
          </a:blip>
          <a:srcRect/>
          <a:stretch/>
        </p:blipFill>
        <p:spPr>
          <a:xfrm>
            <a:off x="8191307" y="-9071"/>
            <a:ext cx="4052346" cy="2955471"/>
          </a:xfrm>
          <a:prstGeom prst="rect">
            <a:avLst/>
          </a:prstGeom>
          <a:noFill/>
          <a:ln>
            <a:noFill/>
          </a:ln>
        </p:spPr>
      </p:pic>
      <p:pic>
        <p:nvPicPr>
          <p:cNvPr id="250" name="Google Shape;250;p7"/>
          <p:cNvPicPr preferRelativeResize="0"/>
          <p:nvPr/>
        </p:nvPicPr>
        <p:blipFill rotWithShape="1">
          <a:blip r:embed="rId4">
            <a:alphaModFix/>
          </a:blip>
          <a:srcRect/>
          <a:stretch/>
        </p:blipFill>
        <p:spPr>
          <a:xfrm>
            <a:off x="8723747" y="4665048"/>
            <a:ext cx="3519906" cy="2295939"/>
          </a:xfrm>
          <a:prstGeom prst="rect">
            <a:avLst/>
          </a:prstGeom>
          <a:noFill/>
          <a:ln>
            <a:noFill/>
          </a:ln>
        </p:spPr>
      </p:pic>
      <p:sp>
        <p:nvSpPr>
          <p:cNvPr id="251" name="Google Shape;251;p7"/>
          <p:cNvSpPr txBox="1"/>
          <p:nvPr/>
        </p:nvSpPr>
        <p:spPr>
          <a:xfrm>
            <a:off x="1509822" y="2946400"/>
            <a:ext cx="8973879"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DONOVAN GORDON</a:t>
            </a:r>
            <a:endParaRPr sz="54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Director Community Thermal Networks  </a:t>
            </a:r>
            <a:endParaRPr/>
          </a:p>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                         NYSERDA </a:t>
            </a:r>
            <a:endParaRPr sz="3200" b="1">
              <a:solidFill>
                <a:schemeClr val="dk1"/>
              </a:solidFill>
              <a:latin typeface="Arial Rounded"/>
              <a:ea typeface="Arial Rounded"/>
              <a:cs typeface="Arial Rounded"/>
              <a:sym typeface="Arial Rounded"/>
            </a:endParaRPr>
          </a:p>
        </p:txBody>
      </p:sp>
      <p:pic>
        <p:nvPicPr>
          <p:cNvPr id="252" name="Google Shape;252;p7" descr="A person in a suit and tie&#10;&#10;AI-generated content may be incorrect."/>
          <p:cNvPicPr preferRelativeResize="0"/>
          <p:nvPr/>
        </p:nvPicPr>
        <p:blipFill rotWithShape="1">
          <a:blip r:embed="rId5">
            <a:alphaModFix/>
          </a:blip>
          <a:srcRect/>
          <a:stretch/>
        </p:blipFill>
        <p:spPr>
          <a:xfrm>
            <a:off x="104502" y="79782"/>
            <a:ext cx="3168299" cy="2554545"/>
          </a:xfrm>
          <a:prstGeom prst="rect">
            <a:avLst/>
          </a:prstGeom>
          <a:noFill/>
          <a:ln>
            <a:noFill/>
          </a:ln>
        </p:spPr>
      </p:pic>
      <p:pic>
        <p:nvPicPr>
          <p:cNvPr id="253" name="Google Shape;253;p7" descr="A close-up of blue text&#10;&#10;AI-generated content may be incorrect."/>
          <p:cNvPicPr preferRelativeResize="0"/>
          <p:nvPr/>
        </p:nvPicPr>
        <p:blipFill rotWithShape="1">
          <a:blip r:embed="rId6">
            <a:alphaModFix/>
          </a:blip>
          <a:srcRect/>
          <a:stretch/>
        </p:blipFill>
        <p:spPr>
          <a:xfrm>
            <a:off x="9705070" y="5875462"/>
            <a:ext cx="2236529" cy="61805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5"/>
          <p:cNvSpPr txBox="1">
            <a:spLocks noGrp="1"/>
          </p:cNvSpPr>
          <p:nvPr>
            <p:ph type="body" idx="1"/>
          </p:nvPr>
        </p:nvSpPr>
        <p:spPr>
          <a:xfrm>
            <a:off x="781249" y="1202299"/>
            <a:ext cx="6146025" cy="452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67"/>
              </a:spcBef>
              <a:spcAft>
                <a:spcPts val="0"/>
              </a:spcAft>
              <a:buSzPts val="1100"/>
              <a:buNone/>
            </a:pPr>
            <a:r>
              <a:rPr lang="en-US" sz="1333" b="1"/>
              <a:t>I am the Executive Director of Alliance for Clean Energy New York, </a:t>
            </a:r>
            <a:endParaRPr/>
          </a:p>
          <a:p>
            <a:pPr marL="0" lvl="0" indent="0" algn="l" rtl="0">
              <a:lnSpc>
                <a:spcPct val="100000"/>
              </a:lnSpc>
              <a:spcBef>
                <a:spcPts val="1067"/>
              </a:spcBef>
              <a:spcAft>
                <a:spcPts val="0"/>
              </a:spcAft>
              <a:buSzPts val="1100"/>
              <a:buNone/>
            </a:pPr>
            <a:r>
              <a:rPr lang="en-US" sz="1333" b="1"/>
              <a:t>Advocating for all clean energy technologies: onshore and offshore wind, distributed and utility-scale solar, energy storage, transmission, EVs and charging, and energy efficiency.  Board members are half environmental NGOs, half industry.</a:t>
            </a:r>
            <a:endParaRPr sz="1333"/>
          </a:p>
          <a:p>
            <a:pPr marL="0" lvl="0" indent="0" algn="l" rtl="0">
              <a:lnSpc>
                <a:spcPct val="100000"/>
              </a:lnSpc>
              <a:spcBef>
                <a:spcPts val="1067"/>
              </a:spcBef>
              <a:spcAft>
                <a:spcPts val="0"/>
              </a:spcAft>
              <a:buSzPts val="1100"/>
              <a:buNone/>
            </a:pPr>
            <a:r>
              <a:rPr lang="en-US" sz="1333"/>
              <a:t>8 Years as developer at Invenergy in NY, led development from beginning to end on:</a:t>
            </a:r>
            <a:endParaRPr/>
          </a:p>
          <a:p>
            <a:pPr marL="380990" lvl="0" indent="-380990" algn="l" rtl="0">
              <a:lnSpc>
                <a:spcPct val="100000"/>
              </a:lnSpc>
              <a:spcBef>
                <a:spcPts val="1067"/>
              </a:spcBef>
              <a:spcAft>
                <a:spcPts val="0"/>
              </a:spcAft>
              <a:buSzPts val="1100"/>
              <a:buChar char="•"/>
            </a:pPr>
            <a:r>
              <a:rPr lang="en-US" sz="1333"/>
              <a:t> ~1000MW of wind, ~1000 MW of solar</a:t>
            </a:r>
            <a:endParaRPr/>
          </a:p>
          <a:p>
            <a:pPr marL="380990" lvl="0" indent="-380990" algn="l" rtl="0">
              <a:lnSpc>
                <a:spcPct val="100000"/>
              </a:lnSpc>
              <a:spcBef>
                <a:spcPts val="1067"/>
              </a:spcBef>
              <a:spcAft>
                <a:spcPts val="0"/>
              </a:spcAft>
              <a:buSzPts val="1100"/>
              <a:buChar char="•"/>
            </a:pPr>
            <a:r>
              <a:rPr lang="en-US" sz="1333"/>
              <a:t>Have worked through Article 10, Article 7, SEQRA, and 94-C</a:t>
            </a:r>
            <a:endParaRPr/>
          </a:p>
          <a:p>
            <a:pPr marL="380990" lvl="0" indent="-380990" algn="l" rtl="0">
              <a:lnSpc>
                <a:spcPct val="100000"/>
              </a:lnSpc>
              <a:spcBef>
                <a:spcPts val="1067"/>
              </a:spcBef>
              <a:spcAft>
                <a:spcPts val="0"/>
              </a:spcAft>
              <a:buSzPts val="1100"/>
              <a:buChar char="•"/>
            </a:pPr>
            <a:r>
              <a:rPr lang="en-US" sz="1333"/>
              <a:t>9 years in community wind with Black Oak Wind Farm</a:t>
            </a:r>
            <a:endParaRPr/>
          </a:p>
          <a:p>
            <a:pPr marL="0" lvl="0" indent="0" algn="l" rtl="0">
              <a:lnSpc>
                <a:spcPct val="100000"/>
              </a:lnSpc>
              <a:spcBef>
                <a:spcPts val="1067"/>
              </a:spcBef>
              <a:spcAft>
                <a:spcPts val="0"/>
              </a:spcAft>
              <a:buSzPts val="1100"/>
              <a:buNone/>
            </a:pPr>
            <a:r>
              <a:rPr lang="en-US" sz="1333" b="1"/>
              <a:t>And also a farmer…</a:t>
            </a:r>
            <a:endParaRPr/>
          </a:p>
          <a:p>
            <a:pPr marL="0" lvl="0" indent="0" algn="l" rtl="0">
              <a:lnSpc>
                <a:spcPct val="100000"/>
              </a:lnSpc>
              <a:spcBef>
                <a:spcPts val="1067"/>
              </a:spcBef>
              <a:spcAft>
                <a:spcPts val="0"/>
              </a:spcAft>
              <a:buSzPts val="1100"/>
              <a:buNone/>
            </a:pPr>
            <a:endParaRPr sz="1333"/>
          </a:p>
          <a:p>
            <a:pPr marL="609585" lvl="0" indent="-423323" algn="l" rtl="0">
              <a:lnSpc>
                <a:spcPct val="100000"/>
              </a:lnSpc>
              <a:spcBef>
                <a:spcPts val="0"/>
              </a:spcBef>
              <a:spcAft>
                <a:spcPts val="0"/>
              </a:spcAft>
              <a:buSzPts val="1400"/>
              <a:buFont typeface="Arial"/>
              <a:buChar char="•"/>
            </a:pPr>
            <a:r>
              <a:rPr lang="en-US" sz="1333"/>
              <a:t>Hay, livestock and solar grazing business currently</a:t>
            </a:r>
            <a:endParaRPr/>
          </a:p>
          <a:p>
            <a:pPr marL="609585" lvl="0" indent="-334423" algn="l" rtl="0">
              <a:lnSpc>
                <a:spcPct val="100000"/>
              </a:lnSpc>
              <a:spcBef>
                <a:spcPts val="0"/>
              </a:spcBef>
              <a:spcAft>
                <a:spcPts val="0"/>
              </a:spcAft>
              <a:buSzPts val="1400"/>
              <a:buFont typeface="Arial"/>
              <a:buNone/>
            </a:pPr>
            <a:endParaRPr sz="1333"/>
          </a:p>
          <a:p>
            <a:pPr marL="609585" lvl="0" indent="-423323" algn="l" rtl="0">
              <a:lnSpc>
                <a:spcPct val="100000"/>
              </a:lnSpc>
              <a:spcBef>
                <a:spcPts val="0"/>
              </a:spcBef>
              <a:spcAft>
                <a:spcPts val="0"/>
              </a:spcAft>
              <a:buSzPts val="1400"/>
              <a:buFont typeface="Arial"/>
              <a:buChar char="•"/>
            </a:pPr>
            <a:r>
              <a:rPr lang="en-US" sz="1333"/>
              <a:t>Host 2.3 MW of community solar on our farm</a:t>
            </a:r>
            <a:endParaRPr/>
          </a:p>
          <a:p>
            <a:pPr marL="609585" lvl="0" indent="-334423" algn="l" rtl="0">
              <a:lnSpc>
                <a:spcPct val="100000"/>
              </a:lnSpc>
              <a:spcBef>
                <a:spcPts val="0"/>
              </a:spcBef>
              <a:spcAft>
                <a:spcPts val="0"/>
              </a:spcAft>
              <a:buSzPts val="1400"/>
              <a:buFont typeface="Arial"/>
              <a:buNone/>
            </a:pPr>
            <a:endParaRPr sz="1333"/>
          </a:p>
          <a:p>
            <a:pPr marL="609585" lvl="0" indent="-423323" algn="l" rtl="0">
              <a:lnSpc>
                <a:spcPct val="100000"/>
              </a:lnSpc>
              <a:spcBef>
                <a:spcPts val="0"/>
              </a:spcBef>
              <a:spcAft>
                <a:spcPts val="0"/>
              </a:spcAft>
              <a:buSzPts val="1400"/>
              <a:buFont typeface="Arial"/>
              <a:buChar char="•"/>
            </a:pPr>
            <a:r>
              <a:rPr lang="en-US" sz="1333"/>
              <a:t>Farm Bureau Member- Northeast Farm Dog of the Year!</a:t>
            </a:r>
            <a:endParaRPr/>
          </a:p>
        </p:txBody>
      </p:sp>
      <p:sp>
        <p:nvSpPr>
          <p:cNvPr id="576" name="Google Shape;576;p35"/>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559"/>
              <a:t>Introduction</a:t>
            </a:r>
            <a:endParaRPr sz="3559"/>
          </a:p>
        </p:txBody>
      </p:sp>
      <p:sp>
        <p:nvSpPr>
          <p:cNvPr id="577" name="Google Shape;577;p35"/>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50</a:t>
            </a:fld>
            <a:endParaRPr>
              <a:solidFill>
                <a:srgbClr val="FFFFFF"/>
              </a:solidFill>
            </a:endParaRPr>
          </a:p>
        </p:txBody>
      </p:sp>
      <p:pic>
        <p:nvPicPr>
          <p:cNvPr id="578" name="Google Shape;578;p35"/>
          <p:cNvPicPr preferRelativeResize="0"/>
          <p:nvPr/>
        </p:nvPicPr>
        <p:blipFill rotWithShape="1">
          <a:blip r:embed="rId3">
            <a:alphaModFix/>
          </a:blip>
          <a:srcRect/>
          <a:stretch/>
        </p:blipFill>
        <p:spPr>
          <a:xfrm>
            <a:off x="7989222" y="918164"/>
            <a:ext cx="4033445" cy="49205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36"/>
          <p:cNvPicPr preferRelativeResize="0"/>
          <p:nvPr/>
        </p:nvPicPr>
        <p:blipFill rotWithShape="1">
          <a:blip r:embed="rId3">
            <a:alphaModFix/>
          </a:blip>
          <a:srcRect/>
          <a:stretch/>
        </p:blipFill>
        <p:spPr>
          <a:xfrm>
            <a:off x="5824537" y="892193"/>
            <a:ext cx="6290865" cy="4947252"/>
          </a:xfrm>
          <a:prstGeom prst="rect">
            <a:avLst/>
          </a:prstGeom>
          <a:noFill/>
          <a:ln>
            <a:noFill/>
          </a:ln>
        </p:spPr>
      </p:pic>
      <p:sp>
        <p:nvSpPr>
          <p:cNvPr id="584" name="Google Shape;584;p36"/>
          <p:cNvSpPr txBox="1">
            <a:spLocks noGrp="1"/>
          </p:cNvSpPr>
          <p:nvPr>
            <p:ph type="body" idx="1"/>
          </p:nvPr>
        </p:nvSpPr>
        <p:spPr>
          <a:xfrm>
            <a:off x="182672" y="734969"/>
            <a:ext cx="10381600" cy="4523600"/>
          </a:xfrm>
          <a:prstGeom prst="rect">
            <a:avLst/>
          </a:prstGeom>
          <a:noFill/>
          <a:ln>
            <a:noFill/>
          </a:ln>
        </p:spPr>
        <p:txBody>
          <a:bodyPr spcFirstLastPara="1" wrap="square" lIns="68575" tIns="34275" rIns="68575" bIns="34275" anchor="t" anchorCtr="0">
            <a:normAutofit/>
          </a:bodyPr>
          <a:lstStyle/>
          <a:p>
            <a:pPr marL="609585" lvl="0" indent="-334423" algn="l" rtl="0">
              <a:lnSpc>
                <a:spcPct val="110000"/>
              </a:lnSpc>
              <a:spcBef>
                <a:spcPts val="1067"/>
              </a:spcBef>
              <a:spcAft>
                <a:spcPts val="0"/>
              </a:spcAft>
              <a:buSzPts val="1400"/>
              <a:buNone/>
            </a:pPr>
            <a:endParaRPr/>
          </a:p>
          <a:p>
            <a:pPr marL="609585" lvl="0" indent="-334423" algn="l" rtl="0">
              <a:lnSpc>
                <a:spcPct val="110000"/>
              </a:lnSpc>
              <a:spcBef>
                <a:spcPts val="1067"/>
              </a:spcBef>
              <a:spcAft>
                <a:spcPts val="0"/>
              </a:spcAft>
              <a:buSzPts val="1400"/>
              <a:buNone/>
            </a:pPr>
            <a:endParaRPr/>
          </a:p>
          <a:p>
            <a:pPr marL="609585" lvl="0" indent="-423323" algn="l" rtl="0">
              <a:lnSpc>
                <a:spcPct val="110000"/>
              </a:lnSpc>
              <a:spcBef>
                <a:spcPts val="1067"/>
              </a:spcBef>
              <a:spcAft>
                <a:spcPts val="0"/>
              </a:spcAft>
              <a:buSzPts val="1400"/>
              <a:buChar char="•"/>
            </a:pPr>
            <a:r>
              <a:rPr lang="en-US"/>
              <a:t>33 Operating projects</a:t>
            </a:r>
            <a:br>
              <a:rPr lang="en-US"/>
            </a:br>
            <a:r>
              <a:rPr lang="en-US"/>
              <a:t> representing 2,944 MW</a:t>
            </a:r>
            <a:endParaRPr/>
          </a:p>
          <a:p>
            <a:pPr marL="609585" lvl="0" indent="-334423" algn="l" rtl="0">
              <a:lnSpc>
                <a:spcPct val="110000"/>
              </a:lnSpc>
              <a:spcBef>
                <a:spcPts val="1067"/>
              </a:spcBef>
              <a:spcAft>
                <a:spcPts val="0"/>
              </a:spcAft>
              <a:buSzPts val="1400"/>
              <a:buNone/>
            </a:pPr>
            <a:endParaRPr/>
          </a:p>
          <a:p>
            <a:pPr marL="609585" lvl="0" indent="-423323" algn="l" rtl="0">
              <a:lnSpc>
                <a:spcPct val="110000"/>
              </a:lnSpc>
              <a:spcBef>
                <a:spcPts val="1067"/>
              </a:spcBef>
              <a:spcAft>
                <a:spcPts val="0"/>
              </a:spcAft>
              <a:buSzPts val="1400"/>
              <a:buChar char="•"/>
            </a:pPr>
            <a:r>
              <a:rPr lang="en-US"/>
              <a:t>5 main areas- Wyoming, Steuben,</a:t>
            </a:r>
            <a:br>
              <a:rPr lang="en-US"/>
            </a:br>
            <a:r>
              <a:rPr lang="en-US"/>
              <a:t>Madison, Lewis, and Clinton Counties </a:t>
            </a:r>
            <a:endParaRPr/>
          </a:p>
          <a:p>
            <a:pPr marL="609585" lvl="0" indent="-334423" algn="l" rtl="0">
              <a:lnSpc>
                <a:spcPct val="250000"/>
              </a:lnSpc>
              <a:spcBef>
                <a:spcPts val="1067"/>
              </a:spcBef>
              <a:spcAft>
                <a:spcPts val="0"/>
              </a:spcAft>
              <a:buSzPts val="1400"/>
              <a:buNone/>
            </a:pPr>
            <a:endParaRPr/>
          </a:p>
        </p:txBody>
      </p:sp>
      <p:sp>
        <p:nvSpPr>
          <p:cNvPr id="585" name="Google Shape;585;p36"/>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51</a:t>
            </a:fld>
            <a:endParaRPr>
              <a:solidFill>
                <a:srgbClr val="FFFFFF"/>
              </a:solidFill>
            </a:endParaRPr>
          </a:p>
        </p:txBody>
      </p:sp>
      <p:sp>
        <p:nvSpPr>
          <p:cNvPr id="586" name="Google Shape;586;p36"/>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Operating Onshore Wind Portfolio in NYS</a:t>
            </a:r>
            <a:endParaRPr/>
          </a:p>
        </p:txBody>
      </p:sp>
      <p:sp>
        <p:nvSpPr>
          <p:cNvPr id="587" name="Google Shape;587;p36"/>
          <p:cNvSpPr/>
          <p:nvPr/>
        </p:nvSpPr>
        <p:spPr>
          <a:xfrm>
            <a:off x="7034337" y="3204390"/>
            <a:ext cx="517043" cy="485127"/>
          </a:xfrm>
          <a:prstGeom prst="ellipse">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588" name="Google Shape;588;p36"/>
          <p:cNvSpPr/>
          <p:nvPr/>
        </p:nvSpPr>
        <p:spPr>
          <a:xfrm>
            <a:off x="7449248" y="3759734"/>
            <a:ext cx="517043" cy="434061"/>
          </a:xfrm>
          <a:prstGeom prst="ellipse">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589" name="Google Shape;589;p36"/>
          <p:cNvSpPr/>
          <p:nvPr/>
        </p:nvSpPr>
        <p:spPr>
          <a:xfrm>
            <a:off x="8987612" y="3127791"/>
            <a:ext cx="395761" cy="351079"/>
          </a:xfrm>
          <a:prstGeom prst="ellipse">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590" name="Google Shape;590;p36"/>
          <p:cNvSpPr/>
          <p:nvPr/>
        </p:nvSpPr>
        <p:spPr>
          <a:xfrm>
            <a:off x="9140688" y="2004339"/>
            <a:ext cx="395761" cy="351079"/>
          </a:xfrm>
          <a:prstGeom prst="ellipse">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
        <p:nvSpPr>
          <p:cNvPr id="591" name="Google Shape;591;p36"/>
          <p:cNvSpPr/>
          <p:nvPr/>
        </p:nvSpPr>
        <p:spPr>
          <a:xfrm>
            <a:off x="10232344" y="1168135"/>
            <a:ext cx="331928" cy="274479"/>
          </a:xfrm>
          <a:prstGeom prst="ellipse">
            <a:avLst/>
          </a:prstGeom>
          <a:solidFill>
            <a:schemeClr val="accent1"/>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37"/>
          <p:cNvSpPr txBox="1">
            <a:spLocks noGrp="1"/>
          </p:cNvSpPr>
          <p:nvPr>
            <p:ph type="body" idx="1"/>
          </p:nvPr>
        </p:nvSpPr>
        <p:spPr>
          <a:xfrm>
            <a:off x="318052" y="1315844"/>
            <a:ext cx="10381600" cy="4523600"/>
          </a:xfrm>
          <a:prstGeom prst="rect">
            <a:avLst/>
          </a:prstGeom>
          <a:noFill/>
          <a:ln>
            <a:noFill/>
          </a:ln>
        </p:spPr>
        <p:txBody>
          <a:bodyPr spcFirstLastPara="1" wrap="square" lIns="68575" tIns="34275" rIns="68575" bIns="34275" anchor="t" anchorCtr="0">
            <a:normAutofit/>
          </a:bodyPr>
          <a:lstStyle/>
          <a:p>
            <a:pPr marL="609585" lvl="0" indent="-423323" algn="l" rtl="0">
              <a:lnSpc>
                <a:spcPct val="90000"/>
              </a:lnSpc>
              <a:spcBef>
                <a:spcPts val="1067"/>
              </a:spcBef>
              <a:spcAft>
                <a:spcPts val="0"/>
              </a:spcAft>
              <a:buClr>
                <a:schemeClr val="dk1"/>
              </a:buClr>
              <a:buSzPts val="1400"/>
              <a:buChar char="•"/>
            </a:pPr>
            <a:r>
              <a:rPr lang="en-US"/>
              <a:t>Or, why we </a:t>
            </a:r>
            <a:br>
              <a:rPr lang="en-US"/>
            </a:br>
            <a:r>
              <a:rPr lang="en-US"/>
              <a:t>need wind AND</a:t>
            </a:r>
            <a:br>
              <a:rPr lang="en-US"/>
            </a:br>
            <a:r>
              <a:rPr lang="en-US"/>
              <a:t>solar…</a:t>
            </a:r>
            <a:endParaRPr/>
          </a:p>
          <a:p>
            <a:pPr marL="609585" lvl="0" indent="-423323" algn="l" rtl="0">
              <a:lnSpc>
                <a:spcPct val="90000"/>
              </a:lnSpc>
              <a:spcBef>
                <a:spcPts val="1067"/>
              </a:spcBef>
              <a:spcAft>
                <a:spcPts val="0"/>
              </a:spcAft>
              <a:buClr>
                <a:schemeClr val="dk1"/>
              </a:buClr>
              <a:buSzPts val="1400"/>
              <a:buChar char="•"/>
            </a:pPr>
            <a:r>
              <a:rPr lang="en-US"/>
              <a:t>and storage</a:t>
            </a:r>
            <a:endParaRPr/>
          </a:p>
        </p:txBody>
      </p:sp>
      <p:sp>
        <p:nvSpPr>
          <p:cNvPr id="597" name="Google Shape;597;p37"/>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52</a:t>
            </a:fld>
            <a:endParaRPr>
              <a:solidFill>
                <a:srgbClr val="FFFFFF"/>
              </a:solidFill>
            </a:endParaRPr>
          </a:p>
        </p:txBody>
      </p:sp>
      <p:sp>
        <p:nvSpPr>
          <p:cNvPr id="598" name="Google Shape;598;p37"/>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Generation Profiles of Wind and Solar</a:t>
            </a:r>
            <a:endParaRPr/>
          </a:p>
        </p:txBody>
      </p:sp>
      <p:pic>
        <p:nvPicPr>
          <p:cNvPr id="599" name="Google Shape;599;p37"/>
          <p:cNvPicPr preferRelativeResize="0"/>
          <p:nvPr/>
        </p:nvPicPr>
        <p:blipFill rotWithShape="1">
          <a:blip r:embed="rId3">
            <a:alphaModFix/>
          </a:blip>
          <a:srcRect/>
          <a:stretch/>
        </p:blipFill>
        <p:spPr>
          <a:xfrm>
            <a:off x="3332056" y="1125163"/>
            <a:ext cx="7479833" cy="46076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8"/>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Wind Map of NYS @50m above surface:</a:t>
            </a:r>
            <a:endParaRPr/>
          </a:p>
        </p:txBody>
      </p:sp>
      <p:sp>
        <p:nvSpPr>
          <p:cNvPr id="605" name="Google Shape;605;p38"/>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53</a:t>
            </a:fld>
            <a:endParaRPr>
              <a:solidFill>
                <a:srgbClr val="FFFFFF"/>
              </a:solidFill>
            </a:endParaRPr>
          </a:p>
        </p:txBody>
      </p:sp>
      <p:pic>
        <p:nvPicPr>
          <p:cNvPr id="606" name="Google Shape;606;p38"/>
          <p:cNvPicPr preferRelativeResize="0"/>
          <p:nvPr/>
        </p:nvPicPr>
        <p:blipFill rotWithShape="1">
          <a:blip r:embed="rId3">
            <a:alphaModFix/>
          </a:blip>
          <a:srcRect/>
          <a:stretch/>
        </p:blipFill>
        <p:spPr>
          <a:xfrm>
            <a:off x="3051316" y="845672"/>
            <a:ext cx="8515153" cy="579232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9"/>
          <p:cNvSpPr txBox="1">
            <a:spLocks noGrp="1"/>
          </p:cNvSpPr>
          <p:nvPr>
            <p:ph type="body" idx="1"/>
          </p:nvPr>
        </p:nvSpPr>
        <p:spPr>
          <a:xfrm>
            <a:off x="318052" y="1315844"/>
            <a:ext cx="10381600" cy="4523600"/>
          </a:xfrm>
          <a:prstGeom prst="rect">
            <a:avLst/>
          </a:prstGeom>
          <a:noFill/>
          <a:ln>
            <a:noFill/>
          </a:ln>
        </p:spPr>
        <p:txBody>
          <a:bodyPr spcFirstLastPara="1" wrap="square" lIns="91425" tIns="45700" rIns="91425" bIns="45700" anchor="t" anchorCtr="0">
            <a:normAutofit/>
          </a:bodyPr>
          <a:lstStyle/>
          <a:p>
            <a:pPr marL="609585" lvl="0" indent="-396229" algn="l" rtl="0">
              <a:lnSpc>
                <a:spcPct val="90000"/>
              </a:lnSpc>
              <a:spcBef>
                <a:spcPts val="1067"/>
              </a:spcBef>
              <a:spcAft>
                <a:spcPts val="0"/>
              </a:spcAft>
              <a:buSzPts val="2056"/>
              <a:buChar char="●"/>
            </a:pPr>
            <a:r>
              <a:rPr lang="en-US" sz="2989"/>
              <a:t>Commercially viable amount of wind on less than 5% of the state</a:t>
            </a:r>
            <a:endParaRPr/>
          </a:p>
          <a:p>
            <a:pPr marL="609585" lvl="0" indent="-396229" algn="l" rtl="0">
              <a:lnSpc>
                <a:spcPct val="90000"/>
              </a:lnSpc>
              <a:spcBef>
                <a:spcPts val="1067"/>
              </a:spcBef>
              <a:spcAft>
                <a:spcPts val="0"/>
              </a:spcAft>
              <a:buSzPts val="2056"/>
              <a:buChar char="●"/>
            </a:pPr>
            <a:r>
              <a:rPr lang="en-US" sz="2989"/>
              <a:t>Within ~15 miles of transmission line, hopefully one with capacity available/reasonable upgrade costs</a:t>
            </a:r>
            <a:endParaRPr/>
          </a:p>
          <a:p>
            <a:pPr marL="609585" lvl="0" indent="-396229" algn="l" rtl="0">
              <a:lnSpc>
                <a:spcPct val="90000"/>
              </a:lnSpc>
              <a:spcBef>
                <a:spcPts val="1067"/>
              </a:spcBef>
              <a:spcAft>
                <a:spcPts val="0"/>
              </a:spcAft>
              <a:buSzPts val="2056"/>
              <a:buChar char="●"/>
            </a:pPr>
            <a:r>
              <a:rPr lang="en-US" sz="2989"/>
              <a:t>Willing landowner(s)- no eminent domain</a:t>
            </a:r>
            <a:endParaRPr/>
          </a:p>
          <a:p>
            <a:pPr marL="0" lvl="0" indent="0" algn="l" rtl="0">
              <a:lnSpc>
                <a:spcPct val="90000"/>
              </a:lnSpc>
              <a:spcBef>
                <a:spcPts val="1067"/>
              </a:spcBef>
              <a:spcAft>
                <a:spcPts val="0"/>
              </a:spcAft>
              <a:buSzPts val="1100"/>
              <a:buNone/>
            </a:pPr>
            <a:endParaRPr/>
          </a:p>
          <a:p>
            <a:pPr marL="0" lvl="0" indent="0" algn="l" rtl="0">
              <a:lnSpc>
                <a:spcPct val="90000"/>
              </a:lnSpc>
              <a:spcBef>
                <a:spcPts val="1067"/>
              </a:spcBef>
              <a:spcAft>
                <a:spcPts val="0"/>
              </a:spcAft>
              <a:buSzPts val="1400"/>
              <a:buNone/>
            </a:pPr>
            <a:endParaRPr/>
          </a:p>
        </p:txBody>
      </p:sp>
      <p:sp>
        <p:nvSpPr>
          <p:cNvPr id="612" name="Google Shape;612;p39"/>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Basic Utility-scale Wind Site Selection Criteria:</a:t>
            </a:r>
            <a:endParaRPr/>
          </a:p>
        </p:txBody>
      </p:sp>
      <p:sp>
        <p:nvSpPr>
          <p:cNvPr id="613" name="Google Shape;613;p39"/>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54</a:t>
            </a:fld>
            <a:endParaRPr>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0"/>
          <p:cNvSpPr txBox="1">
            <a:spLocks noGrp="1"/>
          </p:cNvSpPr>
          <p:nvPr>
            <p:ph type="body" idx="1"/>
          </p:nvPr>
        </p:nvSpPr>
        <p:spPr>
          <a:xfrm>
            <a:off x="318052" y="1315844"/>
            <a:ext cx="10381600" cy="4523600"/>
          </a:xfrm>
          <a:prstGeom prst="rect">
            <a:avLst/>
          </a:prstGeom>
          <a:noFill/>
          <a:ln>
            <a:noFill/>
          </a:ln>
        </p:spPr>
        <p:txBody>
          <a:bodyPr spcFirstLastPara="1" wrap="square" lIns="68575" tIns="34275" rIns="68575" bIns="34275" anchor="t" anchorCtr="0">
            <a:normAutofit/>
          </a:bodyPr>
          <a:lstStyle/>
          <a:p>
            <a:pPr marL="609585" lvl="0" indent="-423323" algn="l" rtl="0">
              <a:lnSpc>
                <a:spcPct val="150000"/>
              </a:lnSpc>
              <a:spcBef>
                <a:spcPts val="1067"/>
              </a:spcBef>
              <a:spcAft>
                <a:spcPts val="0"/>
              </a:spcAft>
              <a:buSzPts val="1400"/>
              <a:buChar char="•"/>
            </a:pPr>
            <a:r>
              <a:rPr lang="en-US"/>
              <a:t>The NYISO Transitional Cluster Queue: Represents the near-term pipeline of projects</a:t>
            </a:r>
            <a:endParaRPr/>
          </a:p>
          <a:p>
            <a:pPr marL="609585" lvl="0" indent="-423323" algn="l" rtl="0">
              <a:lnSpc>
                <a:spcPct val="150000"/>
              </a:lnSpc>
              <a:spcBef>
                <a:spcPts val="1067"/>
              </a:spcBef>
              <a:spcAft>
                <a:spcPts val="0"/>
              </a:spcAft>
              <a:buSzPts val="1400"/>
              <a:buChar char="•"/>
            </a:pPr>
            <a:r>
              <a:rPr lang="en-US" b="1"/>
              <a:t>300</a:t>
            </a:r>
            <a:r>
              <a:rPr lang="en-US"/>
              <a:t> projects: </a:t>
            </a:r>
            <a:endParaRPr/>
          </a:p>
          <a:p>
            <a:pPr marL="1219170" lvl="1" indent="-423323" algn="l" rtl="0">
              <a:lnSpc>
                <a:spcPct val="150000"/>
              </a:lnSpc>
              <a:spcBef>
                <a:spcPts val="533"/>
              </a:spcBef>
              <a:spcAft>
                <a:spcPts val="0"/>
              </a:spcAft>
              <a:buSzPts val="1400"/>
              <a:buChar char="•"/>
            </a:pPr>
            <a:r>
              <a:rPr lang="en-US"/>
              <a:t>19 wind projects representing 2,519 MW of wind</a:t>
            </a:r>
            <a:endParaRPr/>
          </a:p>
          <a:p>
            <a:pPr marL="1219170" lvl="1" indent="-423323" algn="l" rtl="0">
              <a:lnSpc>
                <a:spcPct val="150000"/>
              </a:lnSpc>
              <a:spcBef>
                <a:spcPts val="533"/>
              </a:spcBef>
              <a:spcAft>
                <a:spcPts val="0"/>
              </a:spcAft>
              <a:buSzPts val="1400"/>
              <a:buChar char="•"/>
            </a:pPr>
            <a:r>
              <a:rPr lang="en-US"/>
              <a:t>61 solar projects representing 6,980 MW</a:t>
            </a:r>
            <a:endParaRPr/>
          </a:p>
          <a:p>
            <a:pPr marL="1219170" lvl="1" indent="-423323" algn="l" rtl="0">
              <a:lnSpc>
                <a:spcPct val="150000"/>
              </a:lnSpc>
              <a:spcBef>
                <a:spcPts val="533"/>
              </a:spcBef>
              <a:spcAft>
                <a:spcPts val="0"/>
              </a:spcAft>
              <a:buSzPts val="1400"/>
              <a:buChar char="•"/>
            </a:pPr>
            <a:r>
              <a:rPr lang="en-US"/>
              <a:t>183 storage projects representing 29,956 MW</a:t>
            </a:r>
            <a:endParaRPr/>
          </a:p>
        </p:txBody>
      </p:sp>
      <p:sp>
        <p:nvSpPr>
          <p:cNvPr id="619" name="Google Shape;619;p40"/>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55</a:t>
            </a:fld>
            <a:endParaRPr>
              <a:solidFill>
                <a:srgbClr val="FFFFFF"/>
              </a:solidFill>
            </a:endParaRPr>
          </a:p>
        </p:txBody>
      </p:sp>
      <p:sp>
        <p:nvSpPr>
          <p:cNvPr id="620" name="Google Shape;620;p40"/>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Pipeline of Projects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1"/>
          <p:cNvSpPr txBox="1">
            <a:spLocks noGrp="1"/>
          </p:cNvSpPr>
          <p:nvPr>
            <p:ph type="body" idx="1"/>
          </p:nvPr>
        </p:nvSpPr>
        <p:spPr>
          <a:xfrm>
            <a:off x="318052" y="1315844"/>
            <a:ext cx="10381600" cy="4523600"/>
          </a:xfrm>
          <a:prstGeom prst="rect">
            <a:avLst/>
          </a:prstGeom>
          <a:noFill/>
          <a:ln>
            <a:noFill/>
          </a:ln>
        </p:spPr>
        <p:txBody>
          <a:bodyPr spcFirstLastPara="1" wrap="square" lIns="68575" tIns="34275" rIns="68575" bIns="34275" anchor="t" anchorCtr="0">
            <a:normAutofit/>
          </a:bodyPr>
          <a:lstStyle/>
          <a:p>
            <a:pPr marL="609585" lvl="0" indent="-423323" algn="l" rtl="0">
              <a:lnSpc>
                <a:spcPct val="250000"/>
              </a:lnSpc>
              <a:spcBef>
                <a:spcPts val="1067"/>
              </a:spcBef>
              <a:spcAft>
                <a:spcPts val="0"/>
              </a:spcAft>
              <a:buSzPts val="1400"/>
              <a:buChar char="•"/>
            </a:pPr>
            <a:r>
              <a:rPr lang="en-US"/>
              <a:t>The new NYISO Interconnection Process:</a:t>
            </a:r>
            <a:endParaRPr/>
          </a:p>
          <a:p>
            <a:pPr marL="609585" lvl="0" indent="-423323" algn="l" rtl="0">
              <a:lnSpc>
                <a:spcPct val="250000"/>
              </a:lnSpc>
              <a:spcBef>
                <a:spcPts val="1067"/>
              </a:spcBef>
              <a:spcAft>
                <a:spcPts val="0"/>
              </a:spcAft>
              <a:buSzPts val="1400"/>
              <a:buChar char="•"/>
            </a:pPr>
            <a:r>
              <a:rPr lang="en-US"/>
              <a:t> ORES replaced Article 10 and scaled up operations</a:t>
            </a:r>
            <a:endParaRPr/>
          </a:p>
          <a:p>
            <a:pPr marL="609585" lvl="0" indent="-423323" algn="l" rtl="0">
              <a:lnSpc>
                <a:spcPct val="250000"/>
              </a:lnSpc>
              <a:spcBef>
                <a:spcPts val="1067"/>
              </a:spcBef>
              <a:spcAft>
                <a:spcPts val="0"/>
              </a:spcAft>
              <a:buSzPts val="1400"/>
              <a:buChar char="•"/>
            </a:pPr>
            <a:r>
              <a:rPr lang="en-US"/>
              <a:t>NYSERDA procurement improvements through CES review??</a:t>
            </a:r>
            <a:endParaRPr/>
          </a:p>
          <a:p>
            <a:pPr marL="1828754" lvl="2" indent="-423323" algn="l" rtl="0">
              <a:lnSpc>
                <a:spcPct val="250000"/>
              </a:lnSpc>
              <a:spcBef>
                <a:spcPts val="533"/>
              </a:spcBef>
              <a:spcAft>
                <a:spcPts val="0"/>
              </a:spcAft>
              <a:buSzPts val="1400"/>
              <a:buChar char="•"/>
            </a:pPr>
            <a:r>
              <a:rPr lang="en-US"/>
              <a:t>Note: a canceled NYSERDA contract is NOT a terminated project</a:t>
            </a:r>
            <a:endParaRPr/>
          </a:p>
        </p:txBody>
      </p:sp>
      <p:sp>
        <p:nvSpPr>
          <p:cNvPr id="626" name="Google Shape;626;p41"/>
          <p:cNvSpPr txBox="1">
            <a:spLocks noGrp="1"/>
          </p:cNvSpPr>
          <p:nvPr>
            <p:ph type="sldNum" idx="12"/>
          </p:nvPr>
        </p:nvSpPr>
        <p:spPr>
          <a:xfrm>
            <a:off x="9140687" y="6343099"/>
            <a:ext cx="2743200" cy="3652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56</a:t>
            </a:fld>
            <a:endParaRPr>
              <a:solidFill>
                <a:srgbClr val="FFFFFF"/>
              </a:solidFill>
            </a:endParaRPr>
          </a:p>
        </p:txBody>
      </p:sp>
      <p:sp>
        <p:nvSpPr>
          <p:cNvPr id="627" name="Google Shape;627;p41"/>
          <p:cNvSpPr txBox="1">
            <a:spLocks noGrp="1"/>
          </p:cNvSpPr>
          <p:nvPr>
            <p:ph type="title"/>
          </p:nvPr>
        </p:nvSpPr>
        <p:spPr>
          <a:xfrm>
            <a:off x="318052" y="-12073"/>
            <a:ext cx="10381600" cy="99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a:t>Recent Major Process Improvements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2"/>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2667"/>
              <a:t>In a best-case scenario: 5-7 years to operations</a:t>
            </a:r>
            <a:endParaRPr sz="2667"/>
          </a:p>
        </p:txBody>
      </p:sp>
      <p:sp>
        <p:nvSpPr>
          <p:cNvPr id="633" name="Google Shape;633;p42"/>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57</a:t>
            </a:fld>
            <a:endParaRPr>
              <a:solidFill>
                <a:srgbClr val="FFFFFF"/>
              </a:solidFill>
            </a:endParaRPr>
          </a:p>
        </p:txBody>
      </p:sp>
      <p:pic>
        <p:nvPicPr>
          <p:cNvPr id="634" name="Google Shape;634;p42"/>
          <p:cNvPicPr preferRelativeResize="0"/>
          <p:nvPr/>
        </p:nvPicPr>
        <p:blipFill rotWithShape="1">
          <a:blip r:embed="rId3">
            <a:alphaModFix/>
          </a:blip>
          <a:srcRect/>
          <a:stretch/>
        </p:blipFill>
        <p:spPr>
          <a:xfrm>
            <a:off x="0" y="815856"/>
            <a:ext cx="12192000" cy="50601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3"/>
          <p:cNvSpPr txBox="1">
            <a:spLocks noGrp="1"/>
          </p:cNvSpPr>
          <p:nvPr>
            <p:ph type="body" idx="1"/>
          </p:nvPr>
        </p:nvSpPr>
        <p:spPr>
          <a:xfrm>
            <a:off x="318052" y="1167211"/>
            <a:ext cx="10381600" cy="4523600"/>
          </a:xfrm>
          <a:prstGeom prst="rect">
            <a:avLst/>
          </a:prstGeom>
          <a:noFill/>
          <a:ln>
            <a:noFill/>
          </a:ln>
        </p:spPr>
        <p:txBody>
          <a:bodyPr spcFirstLastPara="1" wrap="square" lIns="91425" tIns="45700" rIns="91425" bIns="45700" anchor="t" anchorCtr="0">
            <a:normAutofit/>
          </a:bodyPr>
          <a:lstStyle/>
          <a:p>
            <a:pPr marL="609585" lvl="0" indent="-423323" algn="l" rtl="0">
              <a:lnSpc>
                <a:spcPct val="250000"/>
              </a:lnSpc>
              <a:spcBef>
                <a:spcPts val="1067"/>
              </a:spcBef>
              <a:spcAft>
                <a:spcPts val="0"/>
              </a:spcAft>
              <a:buSzPts val="1400"/>
              <a:buChar char="●"/>
            </a:pPr>
            <a:r>
              <a:rPr lang="en-US" sz="1600"/>
              <a:t>Executive Order as of January 25, barring federal leasing of offshore areas for wind</a:t>
            </a:r>
            <a:endParaRPr/>
          </a:p>
          <a:p>
            <a:pPr marL="609585" lvl="0" indent="-423323" algn="l" rtl="0">
              <a:lnSpc>
                <a:spcPct val="250000"/>
              </a:lnSpc>
              <a:spcBef>
                <a:spcPts val="1067"/>
              </a:spcBef>
              <a:spcAft>
                <a:spcPts val="0"/>
              </a:spcAft>
              <a:buSzPts val="1400"/>
              <a:buChar char="●"/>
            </a:pPr>
            <a:r>
              <a:rPr lang="en-US" sz="1600"/>
              <a:t>Bars federal agencies from permitting ANY wind including onshore wind on private land</a:t>
            </a:r>
            <a:endParaRPr/>
          </a:p>
          <a:p>
            <a:pPr marL="609585" lvl="0" indent="-423323" algn="l" rtl="0">
              <a:lnSpc>
                <a:spcPct val="250000"/>
              </a:lnSpc>
              <a:spcBef>
                <a:spcPts val="1067"/>
              </a:spcBef>
              <a:spcAft>
                <a:spcPts val="0"/>
              </a:spcAft>
              <a:buSzPts val="1400"/>
              <a:buChar char="●"/>
            </a:pPr>
            <a:r>
              <a:rPr lang="en-US" sz="1600"/>
              <a:t>Army Corps of Engineers permits required on virtually every project east of the Mississippi</a:t>
            </a:r>
            <a:endParaRPr/>
          </a:p>
          <a:p>
            <a:pPr marL="609585" lvl="0" indent="-423323" algn="l" rtl="0">
              <a:lnSpc>
                <a:spcPct val="250000"/>
              </a:lnSpc>
              <a:spcBef>
                <a:spcPts val="1067"/>
              </a:spcBef>
              <a:spcAft>
                <a:spcPts val="0"/>
              </a:spcAft>
              <a:buSzPts val="1400"/>
              <a:buChar char="●"/>
            </a:pPr>
            <a:r>
              <a:rPr lang="en-US" sz="1600"/>
              <a:t>Tariffs impact all equipment, even that manufactured in the US of imported materials</a:t>
            </a: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p:txBody>
      </p:sp>
      <p:sp>
        <p:nvSpPr>
          <p:cNvPr id="640" name="Google Shape;640;p43"/>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559"/>
              <a:t>Federal Headwinds</a:t>
            </a:r>
            <a:endParaRPr sz="3559"/>
          </a:p>
        </p:txBody>
      </p:sp>
      <p:sp>
        <p:nvSpPr>
          <p:cNvPr id="641" name="Google Shape;641;p43"/>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58</a:t>
            </a:fld>
            <a:endParaRPr>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4"/>
          <p:cNvSpPr txBox="1">
            <a:spLocks noGrp="1"/>
          </p:cNvSpPr>
          <p:nvPr>
            <p:ph type="body" idx="1"/>
          </p:nvPr>
        </p:nvSpPr>
        <p:spPr>
          <a:xfrm>
            <a:off x="318052" y="1167211"/>
            <a:ext cx="10381600" cy="4523600"/>
          </a:xfrm>
          <a:prstGeom prst="rect">
            <a:avLst/>
          </a:prstGeom>
          <a:noFill/>
          <a:ln>
            <a:noFill/>
          </a:ln>
        </p:spPr>
        <p:txBody>
          <a:bodyPr spcFirstLastPara="1" wrap="square" lIns="91425" tIns="45700" rIns="91425" bIns="45700" anchor="t" anchorCtr="0">
            <a:normAutofit/>
          </a:bodyPr>
          <a:lstStyle/>
          <a:p>
            <a:pPr marL="609585" lvl="0" indent="-423323" algn="l" rtl="0">
              <a:lnSpc>
                <a:spcPct val="250000"/>
              </a:lnSpc>
              <a:spcBef>
                <a:spcPts val="1067"/>
              </a:spcBef>
              <a:spcAft>
                <a:spcPts val="0"/>
              </a:spcAft>
              <a:buSzPts val="1400"/>
              <a:buChar char="●"/>
            </a:pPr>
            <a:r>
              <a:rPr lang="en-US" sz="1600"/>
              <a:t>Opposition is highly organized, both sides of political spectrum</a:t>
            </a:r>
            <a:endParaRPr/>
          </a:p>
          <a:p>
            <a:pPr marL="609585" lvl="0" indent="-423323" algn="l" rtl="0">
              <a:lnSpc>
                <a:spcPct val="250000"/>
              </a:lnSpc>
              <a:spcBef>
                <a:spcPts val="1067"/>
              </a:spcBef>
              <a:spcAft>
                <a:spcPts val="0"/>
              </a:spcAft>
              <a:buSzPts val="1400"/>
              <a:buChar char="●"/>
            </a:pPr>
            <a:r>
              <a:rPr lang="en-US" sz="1600"/>
              <a:t>Second homeowners and retirees vs long-time locals</a:t>
            </a:r>
            <a:endParaRPr/>
          </a:p>
          <a:p>
            <a:pPr marL="609585" lvl="0" indent="-423323" algn="l" rtl="0">
              <a:lnSpc>
                <a:spcPct val="250000"/>
              </a:lnSpc>
              <a:spcBef>
                <a:spcPts val="1067"/>
              </a:spcBef>
              <a:spcAft>
                <a:spcPts val="0"/>
              </a:spcAft>
              <a:buSzPts val="1400"/>
              <a:buChar char="●"/>
            </a:pPr>
            <a:r>
              <a:rPr lang="en-US" sz="1600"/>
              <a:t>Cost of electric bills blamed on renewables, actually just needed grid investments</a:t>
            </a:r>
            <a:endParaRPr/>
          </a:p>
          <a:p>
            <a:pPr marL="609585" lvl="0" indent="-423323" algn="l" rtl="0">
              <a:lnSpc>
                <a:spcPct val="250000"/>
              </a:lnSpc>
              <a:spcBef>
                <a:spcPts val="1067"/>
              </a:spcBef>
              <a:spcAft>
                <a:spcPts val="0"/>
              </a:spcAft>
              <a:buSzPts val="1400"/>
              <a:buChar char="●"/>
            </a:pPr>
            <a:r>
              <a:rPr lang="en-US" sz="1600"/>
              <a:t>Limited viable land base compared to energy demand of the state overall</a:t>
            </a:r>
            <a:endParaRPr/>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a:p>
            <a:pPr marL="609585" lvl="0" indent="-334423" algn="l" rtl="0">
              <a:lnSpc>
                <a:spcPct val="150000"/>
              </a:lnSpc>
              <a:spcBef>
                <a:spcPts val="1067"/>
              </a:spcBef>
              <a:spcAft>
                <a:spcPts val="0"/>
              </a:spcAft>
              <a:buSzPts val="1400"/>
              <a:buNone/>
            </a:pPr>
            <a:endParaRPr sz="1600"/>
          </a:p>
        </p:txBody>
      </p:sp>
      <p:sp>
        <p:nvSpPr>
          <p:cNvPr id="647" name="Google Shape;647;p44"/>
          <p:cNvSpPr txBox="1">
            <a:spLocks noGrp="1"/>
          </p:cNvSpPr>
          <p:nvPr>
            <p:ph type="title"/>
          </p:nvPr>
        </p:nvSpPr>
        <p:spPr>
          <a:xfrm>
            <a:off x="318052" y="-12073"/>
            <a:ext cx="10381600" cy="99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3559"/>
              <a:t>Major Obstacles to NY Renewable Development</a:t>
            </a:r>
            <a:endParaRPr sz="3559"/>
          </a:p>
        </p:txBody>
      </p:sp>
      <p:sp>
        <p:nvSpPr>
          <p:cNvPr id="648" name="Google Shape;648;p44"/>
          <p:cNvSpPr txBox="1">
            <a:spLocks noGrp="1"/>
          </p:cNvSpPr>
          <p:nvPr>
            <p:ph type="sldNum" idx="12"/>
          </p:nvPr>
        </p:nvSpPr>
        <p:spPr>
          <a:xfrm>
            <a:off x="9140687" y="6343099"/>
            <a:ext cx="2743200" cy="365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Calibri"/>
              <a:buNone/>
            </a:pPr>
            <a:fld id="{00000000-1234-1234-1234-123412341234}" type="slidenum">
              <a:rPr lang="en-US">
                <a:solidFill>
                  <a:srgbClr val="FFFFFF"/>
                </a:solidFill>
              </a:rPr>
              <a:t>59</a:t>
            </a:fld>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8"/>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259" name="Google Shape;259;p8"/>
          <p:cNvSpPr txBox="1">
            <a:spLocks noGrp="1"/>
          </p:cNvSpPr>
          <p:nvPr>
            <p:ph type="body" idx="1"/>
          </p:nvPr>
        </p:nvSpPr>
        <p:spPr>
          <a:xfrm>
            <a:off x="348571" y="6035675"/>
            <a:ext cx="8092042" cy="656527"/>
          </a:xfrm>
          <a:prstGeom prst="rect">
            <a:avLst/>
          </a:prstGeom>
          <a:noFill/>
          <a:ln>
            <a:noFill/>
          </a:ln>
        </p:spPr>
        <p:txBody>
          <a:bodyPr spcFirstLastPara="1" wrap="square" lIns="0" tIns="0" rIns="0" bIns="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endParaRPr sz="5500">
              <a:latin typeface="Roboto"/>
              <a:ea typeface="Roboto"/>
              <a:cs typeface="Roboto"/>
              <a:sym typeface="Roboto"/>
            </a:endParaRPr>
          </a:p>
          <a:p>
            <a:pPr marL="0" lvl="0" indent="0" algn="ctr" rtl="0">
              <a:lnSpc>
                <a:spcPct val="90000"/>
              </a:lnSpc>
              <a:spcBef>
                <a:spcPts val="1000"/>
              </a:spcBef>
              <a:spcAft>
                <a:spcPts val="0"/>
              </a:spcAft>
              <a:buClr>
                <a:schemeClr val="lt1"/>
              </a:buClr>
              <a:buSzPct val="100000"/>
              <a:buNone/>
            </a:pPr>
            <a:endParaRPr sz="4400">
              <a:latin typeface="Roboto"/>
              <a:ea typeface="Roboto"/>
              <a:cs typeface="Roboto"/>
              <a:sym typeface="Roboto"/>
            </a:endParaRPr>
          </a:p>
          <a:p>
            <a:pPr marL="0" lvl="0" indent="0" algn="ctr" rtl="0">
              <a:lnSpc>
                <a:spcPct val="90000"/>
              </a:lnSpc>
              <a:spcBef>
                <a:spcPts val="1000"/>
              </a:spcBef>
              <a:spcAft>
                <a:spcPts val="0"/>
              </a:spcAft>
              <a:buClr>
                <a:schemeClr val="lt1"/>
              </a:buClr>
              <a:buSzPct val="100000"/>
              <a:buNone/>
            </a:pPr>
            <a:endParaRPr sz="3300" i="1">
              <a:latin typeface="Roboto"/>
              <a:ea typeface="Roboto"/>
              <a:cs typeface="Roboto"/>
              <a:sym typeface="Roboto"/>
            </a:endParaRPr>
          </a:p>
          <a:p>
            <a:pPr marL="0" lvl="0" indent="0" algn="ctr" rtl="0">
              <a:lnSpc>
                <a:spcPct val="90000"/>
              </a:lnSpc>
              <a:spcBef>
                <a:spcPts val="1000"/>
              </a:spcBef>
              <a:spcAft>
                <a:spcPts val="0"/>
              </a:spcAft>
              <a:buClr>
                <a:schemeClr val="lt1"/>
              </a:buClr>
              <a:buSzPct val="100000"/>
              <a:buNone/>
            </a:pPr>
            <a:endParaRPr sz="3200" b="0">
              <a:latin typeface="Roboto"/>
              <a:ea typeface="Roboto"/>
              <a:cs typeface="Roboto"/>
              <a:sym typeface="Roboto"/>
            </a:endParaRPr>
          </a:p>
          <a:p>
            <a:pPr marL="0" lvl="0" indent="0" algn="ctr" rtl="0">
              <a:lnSpc>
                <a:spcPct val="90000"/>
              </a:lnSpc>
              <a:spcBef>
                <a:spcPts val="1000"/>
              </a:spcBef>
              <a:spcAft>
                <a:spcPts val="0"/>
              </a:spcAft>
              <a:buClr>
                <a:schemeClr val="lt1"/>
              </a:buClr>
              <a:buSzPct val="100000"/>
              <a:buNone/>
            </a:pPr>
            <a:endParaRPr/>
          </a:p>
          <a:p>
            <a:pPr marL="0" lvl="0" indent="0" algn="ctr" rtl="0">
              <a:lnSpc>
                <a:spcPct val="90000"/>
              </a:lnSpc>
              <a:spcBef>
                <a:spcPts val="1000"/>
              </a:spcBef>
              <a:spcAft>
                <a:spcPts val="0"/>
              </a:spcAft>
              <a:buClr>
                <a:schemeClr val="lt1"/>
              </a:buClr>
              <a:buSzPct val="100000"/>
              <a:buNone/>
            </a:pPr>
            <a:endParaRPr/>
          </a:p>
        </p:txBody>
      </p:sp>
      <p:sp>
        <p:nvSpPr>
          <p:cNvPr id="260" name="Google Shape;260;p8"/>
          <p:cNvSpPr txBox="1">
            <a:spLocks noGrp="1"/>
          </p:cNvSpPr>
          <p:nvPr>
            <p:ph type="title"/>
          </p:nvPr>
        </p:nvSpPr>
        <p:spPr>
          <a:xfrm>
            <a:off x="248308" y="5294997"/>
            <a:ext cx="8092043" cy="123196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Font typeface="Roboto"/>
              <a:buNone/>
            </a:pPr>
            <a:r>
              <a:rPr lang="en-US" sz="2200" b="0">
                <a:latin typeface="Roboto"/>
                <a:ea typeface="Roboto"/>
                <a:cs typeface="Roboto"/>
                <a:sym typeface="Roboto"/>
              </a:rPr>
              <a:t>Donovan Gordon</a:t>
            </a:r>
            <a:endParaRPr/>
          </a:p>
          <a:p>
            <a:pPr marL="0" lvl="0" indent="0" algn="l" rtl="0">
              <a:lnSpc>
                <a:spcPct val="90000"/>
              </a:lnSpc>
              <a:spcBef>
                <a:spcPts val="1000"/>
              </a:spcBef>
              <a:spcAft>
                <a:spcPts val="0"/>
              </a:spcAft>
              <a:buClr>
                <a:schemeClr val="lt1"/>
              </a:buClr>
              <a:buSzPts val="2200"/>
              <a:buFont typeface="Roboto"/>
              <a:buNone/>
            </a:pPr>
            <a:r>
              <a:rPr lang="en-US" sz="2200" b="0">
                <a:latin typeface="Roboto"/>
                <a:ea typeface="Roboto"/>
                <a:cs typeface="Roboto"/>
                <a:sym typeface="Roboto"/>
              </a:rPr>
              <a:t>Director, Community Thermal Networks</a:t>
            </a:r>
            <a:endParaRPr/>
          </a:p>
          <a:p>
            <a:pPr marL="0" lvl="0" indent="0" algn="l" rtl="0">
              <a:lnSpc>
                <a:spcPct val="90000"/>
              </a:lnSpc>
              <a:spcBef>
                <a:spcPts val="1000"/>
              </a:spcBef>
              <a:spcAft>
                <a:spcPts val="0"/>
              </a:spcAft>
              <a:buClr>
                <a:schemeClr val="lt1"/>
              </a:buClr>
              <a:buSzPts val="2200"/>
              <a:buFont typeface="Roboto"/>
              <a:buNone/>
            </a:pPr>
            <a:r>
              <a:rPr lang="en-US" sz="2200" b="0">
                <a:latin typeface="Roboto"/>
                <a:ea typeface="Roboto"/>
                <a:cs typeface="Roboto"/>
                <a:sym typeface="Roboto"/>
              </a:rPr>
              <a:t>April 4, 2025</a:t>
            </a:r>
            <a:endParaRPr/>
          </a:p>
          <a:p>
            <a:pPr marL="457200" lvl="0" indent="-234950" algn="l" rtl="0">
              <a:lnSpc>
                <a:spcPct val="90000"/>
              </a:lnSpc>
              <a:spcBef>
                <a:spcPts val="0"/>
              </a:spcBef>
              <a:spcAft>
                <a:spcPts val="0"/>
              </a:spcAft>
              <a:buClr>
                <a:schemeClr val="lt1"/>
              </a:buClr>
              <a:buSzPts val="3500"/>
              <a:buFont typeface="Arial"/>
              <a:buNone/>
            </a:pPr>
            <a:endParaRPr/>
          </a:p>
        </p:txBody>
      </p:sp>
      <p:sp>
        <p:nvSpPr>
          <p:cNvPr id="261" name="Google Shape;261;p8"/>
          <p:cNvSpPr txBox="1">
            <a:spLocks noGrp="1"/>
          </p:cNvSpPr>
          <p:nvPr>
            <p:ph type="body" idx="4294967295"/>
          </p:nvPr>
        </p:nvSpPr>
        <p:spPr>
          <a:xfrm>
            <a:off x="0" y="5216526"/>
            <a:ext cx="7743825" cy="1628189"/>
          </a:xfrm>
          <a:prstGeom prst="rect">
            <a:avLst/>
          </a:prstGeom>
          <a:noFill/>
          <a:ln>
            <a:noFill/>
          </a:ln>
        </p:spPr>
        <p:txBody>
          <a:bodyPr spcFirstLastPara="1" wrap="square" lIns="0" tIns="0" rIns="0" bIns="0" anchor="t" anchorCtr="0">
            <a:normAutofit/>
          </a:bodyPr>
          <a:lstStyle/>
          <a:p>
            <a:pPr marL="228600" lvl="0" indent="-57150" algn="l" rtl="0">
              <a:lnSpc>
                <a:spcPct val="90000"/>
              </a:lnSpc>
              <a:spcBef>
                <a:spcPts val="0"/>
              </a:spcBef>
              <a:spcAft>
                <a:spcPts val="0"/>
              </a:spcAft>
              <a:buClr>
                <a:schemeClr val="dk1"/>
              </a:buClr>
              <a:buSzPts val="2700"/>
              <a:buNone/>
            </a:pPr>
            <a:endParaRPr sz="270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a:latin typeface="Roboto"/>
              <a:ea typeface="Roboto"/>
              <a:cs typeface="Roboto"/>
              <a:sym typeface="Roboto"/>
            </a:endParaRPr>
          </a:p>
        </p:txBody>
      </p:sp>
      <p:sp>
        <p:nvSpPr>
          <p:cNvPr id="262" name="Google Shape;262;p8"/>
          <p:cNvSpPr txBox="1"/>
          <p:nvPr/>
        </p:nvSpPr>
        <p:spPr>
          <a:xfrm>
            <a:off x="3554254" y="884321"/>
            <a:ext cx="5070383" cy="2695610"/>
          </a:xfrm>
          <a:prstGeom prst="rect">
            <a:avLst/>
          </a:prstGeom>
          <a:noFill/>
          <a:ln>
            <a:noFill/>
          </a:ln>
        </p:spPr>
        <p:txBody>
          <a:bodyPr spcFirstLastPara="1" wrap="square" lIns="91425" tIns="45700" rIns="91425" bIns="45700" anchor="t" anchorCtr="0">
            <a:spAutoFit/>
          </a:bodyPr>
          <a:lstStyle/>
          <a:p>
            <a:pPr marL="0" marR="0" lvl="0" indent="0" algn="ctr" rtl="0">
              <a:lnSpc>
                <a:spcPct val="127840"/>
              </a:lnSpc>
              <a:spcBef>
                <a:spcPts val="0"/>
              </a:spcBef>
              <a:spcAft>
                <a:spcPts val="0"/>
              </a:spcAft>
              <a:buNone/>
            </a:pPr>
            <a:r>
              <a:rPr lang="en-US" sz="4400" b="1">
                <a:solidFill>
                  <a:schemeClr val="accent1"/>
                </a:solidFill>
                <a:latin typeface="Roboto"/>
                <a:ea typeface="Roboto"/>
                <a:cs typeface="Roboto"/>
                <a:sym typeface="Roboto"/>
              </a:rPr>
              <a:t>Geothermal Energy​</a:t>
            </a:r>
            <a:endParaRPr sz="4400" b="1">
              <a:solidFill>
                <a:schemeClr val="accent1"/>
              </a:solidFill>
              <a:latin typeface="Roboto"/>
              <a:ea typeface="Roboto"/>
              <a:cs typeface="Roboto"/>
              <a:sym typeface="Roboto"/>
            </a:endParaRPr>
          </a:p>
          <a:p>
            <a:pPr marL="0" marR="0" lvl="0" indent="0" algn="ctr" rtl="0">
              <a:lnSpc>
                <a:spcPct val="153409"/>
              </a:lnSpc>
              <a:spcBef>
                <a:spcPts val="0"/>
              </a:spcBef>
              <a:spcAft>
                <a:spcPts val="0"/>
              </a:spcAft>
              <a:buNone/>
            </a:pPr>
            <a:r>
              <a:rPr lang="en-US" sz="2200" b="1" i="1">
                <a:solidFill>
                  <a:schemeClr val="accent1"/>
                </a:solidFill>
                <a:latin typeface="Roboto"/>
                <a:ea typeface="Roboto"/>
                <a:cs typeface="Roboto"/>
                <a:sym typeface="Roboto"/>
              </a:rPr>
              <a:t>"From the Ground Up"</a:t>
            </a:r>
            <a:r>
              <a:rPr lang="en-US" sz="2200" b="1">
                <a:solidFill>
                  <a:schemeClr val="accent1"/>
                </a:solidFill>
                <a:latin typeface="Roboto"/>
                <a:ea typeface="Roboto"/>
                <a:cs typeface="Roboto"/>
                <a:sym typeface="Roboto"/>
              </a:rPr>
              <a:t>​</a:t>
            </a:r>
            <a:endParaRPr sz="2200" b="1">
              <a:solidFill>
                <a:schemeClr val="accent1"/>
              </a:solidFill>
              <a:latin typeface="Roboto"/>
              <a:ea typeface="Roboto"/>
              <a:cs typeface="Roboto"/>
              <a:sym typeface="Roboto"/>
            </a:endParaRPr>
          </a:p>
          <a:p>
            <a:pPr marL="0" marR="0" lvl="0" indent="0" algn="ctr" rtl="0">
              <a:lnSpc>
                <a:spcPct val="105468"/>
              </a:lnSpc>
              <a:spcBef>
                <a:spcPts val="0"/>
              </a:spcBef>
              <a:spcAft>
                <a:spcPts val="0"/>
              </a:spcAft>
              <a:buNone/>
            </a:pPr>
            <a:endParaRPr sz="3200" b="1">
              <a:solidFill>
                <a:schemeClr val="accent1"/>
              </a:solidFill>
              <a:latin typeface="Roboto"/>
              <a:ea typeface="Roboto"/>
              <a:cs typeface="Roboto"/>
              <a:sym typeface="Roboto"/>
            </a:endParaRPr>
          </a:p>
          <a:p>
            <a:pPr marL="0" marR="0" lvl="0" indent="0" algn="ctr" rtl="0">
              <a:lnSpc>
                <a:spcPct val="102272"/>
              </a:lnSpc>
              <a:spcBef>
                <a:spcPts val="0"/>
              </a:spcBef>
              <a:spcAft>
                <a:spcPts val="0"/>
              </a:spcAft>
              <a:buNone/>
            </a:pPr>
            <a:endParaRPr sz="2200" b="1" i="1">
              <a:solidFill>
                <a:schemeClr val="accent1"/>
              </a:solidFill>
              <a:latin typeface="Roboto"/>
              <a:ea typeface="Roboto"/>
              <a:cs typeface="Roboto"/>
              <a:sym typeface="Roboto"/>
            </a:endParaRPr>
          </a:p>
        </p:txBody>
      </p:sp>
      <p:pic>
        <p:nvPicPr>
          <p:cNvPr id="263" name="Google Shape;263;p8"/>
          <p:cNvPicPr preferRelativeResize="0"/>
          <p:nvPr/>
        </p:nvPicPr>
        <p:blipFill rotWithShape="1">
          <a:blip r:embed="rId3">
            <a:alphaModFix/>
          </a:blip>
          <a:srcRect/>
          <a:stretch/>
        </p:blipFill>
        <p:spPr>
          <a:xfrm>
            <a:off x="0" y="0"/>
            <a:ext cx="3539289" cy="2446423"/>
          </a:xfrm>
          <a:prstGeom prst="rect">
            <a:avLst/>
          </a:prstGeom>
          <a:noFill/>
          <a:ln>
            <a:noFill/>
          </a:ln>
        </p:spPr>
      </p:pic>
      <p:pic>
        <p:nvPicPr>
          <p:cNvPr id="264" name="Google Shape;264;p8"/>
          <p:cNvPicPr preferRelativeResize="0">
            <a:picLocks noGrp="1"/>
          </p:cNvPicPr>
          <p:nvPr>
            <p:ph type="pic" idx="2"/>
          </p:nvPr>
        </p:nvPicPr>
        <p:blipFill rotWithShape="1">
          <a:blip r:embed="rId4">
            <a:alphaModFix/>
          </a:blip>
          <a:srcRect t="7351" b="7351"/>
          <a:stretch/>
        </p:blipFill>
        <p:spPr>
          <a:xfrm>
            <a:off x="8627566" y="0"/>
            <a:ext cx="3564434" cy="2436837"/>
          </a:xfrm>
          <a:prstGeom prst="rect">
            <a:avLst/>
          </a:prstGeom>
          <a:noFill/>
          <a:ln>
            <a:noFill/>
          </a:ln>
        </p:spPr>
      </p:pic>
      <p:pic>
        <p:nvPicPr>
          <p:cNvPr id="265" name="Google Shape;265;p8"/>
          <p:cNvPicPr preferRelativeResize="0"/>
          <p:nvPr/>
        </p:nvPicPr>
        <p:blipFill rotWithShape="1">
          <a:blip r:embed="rId5">
            <a:alphaModFix/>
          </a:blip>
          <a:srcRect/>
          <a:stretch/>
        </p:blipFill>
        <p:spPr>
          <a:xfrm>
            <a:off x="4824778" y="3332653"/>
            <a:ext cx="2120411" cy="1540851"/>
          </a:xfrm>
          <a:prstGeom prst="rect">
            <a:avLst/>
          </a:prstGeom>
          <a:noFill/>
          <a:ln>
            <a:noFill/>
          </a:ln>
        </p:spPr>
      </p:pic>
      <p:sp>
        <p:nvSpPr>
          <p:cNvPr id="266" name="Google Shape;266;p8"/>
          <p:cNvSpPr txBox="1"/>
          <p:nvPr/>
        </p:nvSpPr>
        <p:spPr>
          <a:xfrm>
            <a:off x="9465276" y="658615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E</a:t>
            </a:r>
            <a:endParaRPr/>
          </a:p>
        </p:txBody>
      </p:sp>
      <p:sp>
        <p:nvSpPr>
          <p:cNvPr id="654" name="Google Shape;654;p46"/>
          <p:cNvSpPr txBox="1">
            <a:spLocks noGrp="1"/>
          </p:cNvSpPr>
          <p:nvPr>
            <p:ph type="body" idx="1"/>
          </p:nvPr>
        </p:nvSpPr>
        <p:spPr>
          <a:xfrm>
            <a:off x="-310116" y="3810396"/>
            <a:ext cx="10515600" cy="26824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b="1"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endParaRPr>
          </a:p>
          <a:p>
            <a:pPr marL="0" lvl="0" indent="0" algn="l" rtl="0">
              <a:lnSpc>
                <a:spcPct val="90000"/>
              </a:lnSpc>
              <a:spcBef>
                <a:spcPts val="1000"/>
              </a:spcBef>
              <a:spcAft>
                <a:spcPts val="0"/>
              </a:spcAft>
              <a:buClr>
                <a:srgbClr val="0000FF"/>
              </a:buClr>
              <a:buSzPts val="1800"/>
              <a:buNone/>
            </a:pPr>
            <a:r>
              <a:rPr lang="en-US" sz="1800" b="1"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a:t>
            </a:r>
            <a:endParaRPr/>
          </a:p>
          <a:p>
            <a:pPr marL="0" lvl="0" indent="0" algn="l" rtl="0">
              <a:lnSpc>
                <a:spcPct val="90000"/>
              </a:lnSpc>
              <a:spcBef>
                <a:spcPts val="1000"/>
              </a:spcBef>
              <a:spcAft>
                <a:spcPts val="0"/>
              </a:spcAft>
              <a:buClr>
                <a:schemeClr val="dk1"/>
              </a:buClr>
              <a:buSzPts val="1800"/>
              <a:buNone/>
            </a:pPr>
            <a:endParaRPr sz="1800" b="1"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endParaRPr>
          </a:p>
        </p:txBody>
      </p:sp>
      <p:pic>
        <p:nvPicPr>
          <p:cNvPr id="655" name="Google Shape;655;p46" descr="A close up of a sign&#10;&#10;Description automatically generated"/>
          <p:cNvPicPr preferRelativeResize="0"/>
          <p:nvPr/>
        </p:nvPicPr>
        <p:blipFill rotWithShape="1">
          <a:blip r:embed="rId4">
            <a:alphaModFix/>
          </a:blip>
          <a:srcRect/>
          <a:stretch/>
        </p:blipFill>
        <p:spPr>
          <a:xfrm>
            <a:off x="8716726" y="-16271"/>
            <a:ext cx="3512785" cy="2561956"/>
          </a:xfrm>
          <a:prstGeom prst="rect">
            <a:avLst/>
          </a:prstGeom>
          <a:noFill/>
          <a:ln>
            <a:noFill/>
          </a:ln>
        </p:spPr>
      </p:pic>
      <p:sp>
        <p:nvSpPr>
          <p:cNvPr id="656" name="Google Shape;656;p46"/>
          <p:cNvSpPr txBox="1"/>
          <p:nvPr/>
        </p:nvSpPr>
        <p:spPr>
          <a:xfrm>
            <a:off x="1594884" y="3572540"/>
            <a:ext cx="931677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Arial Rounded"/>
                <a:ea typeface="Arial Rounded"/>
                <a:cs typeface="Arial Rounded"/>
                <a:sym typeface="Arial Rounded"/>
              </a:rPr>
              <a:t> </a:t>
            </a:r>
            <a:r>
              <a:rPr lang="en-US" sz="3600" b="1">
                <a:solidFill>
                  <a:schemeClr val="dk1"/>
                </a:solidFill>
                <a:latin typeface="Times New Roman"/>
                <a:ea typeface="Times New Roman"/>
                <a:cs typeface="Times New Roman"/>
                <a:sym typeface="Times New Roman"/>
              </a:rPr>
              <a:t>Business Manager Steamfitters Local 7</a:t>
            </a:r>
            <a:endParaRPr/>
          </a:p>
          <a:p>
            <a:pPr marL="0" marR="0" lvl="0" indent="0" algn="l" rtl="0">
              <a:spcBef>
                <a:spcPts val="0"/>
              </a:spcBef>
              <a:spcAft>
                <a:spcPts val="0"/>
              </a:spcAft>
              <a:buNone/>
            </a:pPr>
            <a:endParaRPr sz="3600" b="1">
              <a:solidFill>
                <a:schemeClr val="dk1"/>
              </a:solidFill>
              <a:latin typeface="Times New Roman"/>
              <a:ea typeface="Times New Roman"/>
              <a:cs typeface="Times New Roman"/>
              <a:sym typeface="Times New Roman"/>
            </a:endParaRPr>
          </a:p>
        </p:txBody>
      </p:sp>
      <p:pic>
        <p:nvPicPr>
          <p:cNvPr id="657" name="Google Shape;657;p46" descr="A logo with a statue of liberty and a flag&#10;&#10;Description automatically generated"/>
          <p:cNvPicPr preferRelativeResize="0"/>
          <p:nvPr/>
        </p:nvPicPr>
        <p:blipFill rotWithShape="1">
          <a:blip r:embed="rId5">
            <a:alphaModFix/>
          </a:blip>
          <a:srcRect/>
          <a:stretch/>
        </p:blipFill>
        <p:spPr>
          <a:xfrm>
            <a:off x="9535633" y="4243312"/>
            <a:ext cx="2434856" cy="2434856"/>
          </a:xfrm>
          <a:prstGeom prst="rect">
            <a:avLst/>
          </a:prstGeom>
          <a:noFill/>
          <a:ln>
            <a:noFill/>
          </a:ln>
        </p:spPr>
      </p:pic>
      <p:pic>
        <p:nvPicPr>
          <p:cNvPr id="658" name="Google Shape;658;p46" descr="A person with short brown hair&#10;&#10;AI-generated content may be incorrect."/>
          <p:cNvPicPr preferRelativeResize="0"/>
          <p:nvPr/>
        </p:nvPicPr>
        <p:blipFill rotWithShape="1">
          <a:blip r:embed="rId6">
            <a:alphaModFix/>
          </a:blip>
          <a:srcRect/>
          <a:stretch/>
        </p:blipFill>
        <p:spPr>
          <a:xfrm>
            <a:off x="72535" y="139612"/>
            <a:ext cx="3402740" cy="3402740"/>
          </a:xfrm>
          <a:prstGeom prst="rect">
            <a:avLst/>
          </a:prstGeom>
          <a:noFill/>
          <a:ln>
            <a:noFill/>
          </a:ln>
        </p:spPr>
      </p:pic>
      <p:sp>
        <p:nvSpPr>
          <p:cNvPr id="659" name="Google Shape;659;p46"/>
          <p:cNvSpPr txBox="1"/>
          <p:nvPr/>
        </p:nvSpPr>
        <p:spPr>
          <a:xfrm>
            <a:off x="3747912" y="2619022"/>
            <a:ext cx="684525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Arial Rounded"/>
                <a:ea typeface="Arial Rounded"/>
                <a:cs typeface="Arial Rounded"/>
                <a:sym typeface="Arial Rounded"/>
              </a:rPr>
              <a:t> ED NEDEAU</a:t>
            </a:r>
            <a:endParaRPr sz="5400">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sp>
        <p:nvSpPr>
          <p:cNvPr id="664" name="Google Shape;664;p4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5" name="Google Shape;665;p47" descr="A person pointing at a machine&#10;&#10;AI-generated content may be incorrect."/>
          <p:cNvPicPr preferRelativeResize="0">
            <a:picLocks noGrp="1"/>
          </p:cNvPicPr>
          <p:nvPr>
            <p:ph type="body" idx="1"/>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9"/>
        <p:cNvGrpSpPr/>
        <p:nvPr/>
      </p:nvGrpSpPr>
      <p:grpSpPr>
        <a:xfrm>
          <a:off x="0" y="0"/>
          <a:ext cx="0" cy="0"/>
          <a:chOff x="0" y="0"/>
          <a:chExt cx="0" cy="0"/>
        </a:xfrm>
      </p:grpSpPr>
      <p:sp>
        <p:nvSpPr>
          <p:cNvPr id="670" name="Google Shape;670;p4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71" name="Google Shape;671;p48" descr="A collage of a geothermal energy&#10;&#10;AI-generated content may be incorrect."/>
          <p:cNvPicPr preferRelativeResize="0">
            <a:picLocks noGrp="1"/>
          </p:cNvPicPr>
          <p:nvPr>
            <p:ph type="body" idx="1"/>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5"/>
        <p:cNvGrpSpPr/>
        <p:nvPr/>
      </p:nvGrpSpPr>
      <p:grpSpPr>
        <a:xfrm>
          <a:off x="0" y="0"/>
          <a:ext cx="0" cy="0"/>
          <a:chOff x="0" y="0"/>
          <a:chExt cx="0" cy="0"/>
        </a:xfrm>
      </p:grpSpPr>
      <p:sp>
        <p:nvSpPr>
          <p:cNvPr id="676" name="Google Shape;676;p4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77" name="Google Shape;677;p49" descr="A person working on a machine&#10;&#10;AI-generated content may be incorrect."/>
          <p:cNvPicPr preferRelativeResize="0">
            <a:picLocks noGrp="1"/>
          </p:cNvPicPr>
          <p:nvPr>
            <p:ph type="body" idx="1"/>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1"/>
        <p:cNvGrpSpPr/>
        <p:nvPr/>
      </p:nvGrpSpPr>
      <p:grpSpPr>
        <a:xfrm>
          <a:off x="0" y="0"/>
          <a:ext cx="0" cy="0"/>
          <a:chOff x="0" y="0"/>
          <a:chExt cx="0" cy="0"/>
        </a:xfrm>
      </p:grpSpPr>
      <p:sp>
        <p:nvSpPr>
          <p:cNvPr id="682" name="Google Shape;682;p5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50" descr="A person standing in front of a table&#10;&#10;AI-generated content may be incorrect."/>
          <p:cNvPicPr preferRelativeResize="0">
            <a:picLocks noGrp="1"/>
          </p:cNvPicPr>
          <p:nvPr>
            <p:ph type="body" idx="1"/>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7"/>
        <p:cNvGrpSpPr/>
        <p:nvPr/>
      </p:nvGrpSpPr>
      <p:grpSpPr>
        <a:xfrm>
          <a:off x="0" y="0"/>
          <a:ext cx="0" cy="0"/>
          <a:chOff x="0" y="0"/>
          <a:chExt cx="0" cy="0"/>
        </a:xfrm>
      </p:grpSpPr>
      <p:sp>
        <p:nvSpPr>
          <p:cNvPr id="688" name="Google Shape;688;p5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9" name="Google Shape;689;p51" descr="A person in a safety vest&#10;&#10;AI-generated content may be incorrect."/>
          <p:cNvPicPr preferRelativeResize="0">
            <a:picLocks noGrp="1"/>
          </p:cNvPicPr>
          <p:nvPr>
            <p:ph type="body" idx="1"/>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94" name="Google Shape;694;p5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5" name="Google Shape;695;p52" descr="A close-up of a construction site&#10;&#10;AI-generated content may be incorrect."/>
          <p:cNvPicPr preferRelativeResize="0">
            <a:picLocks noGrp="1"/>
          </p:cNvPicPr>
          <p:nvPr>
            <p:ph type="body" idx="1"/>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9"/>
        <p:cNvGrpSpPr/>
        <p:nvPr/>
      </p:nvGrpSpPr>
      <p:grpSpPr>
        <a:xfrm>
          <a:off x="0" y="0"/>
          <a:ext cx="0" cy="0"/>
          <a:chOff x="0" y="0"/>
          <a:chExt cx="0" cy="0"/>
        </a:xfrm>
      </p:grpSpPr>
      <p:sp>
        <p:nvSpPr>
          <p:cNvPr id="700" name="Google Shape;700;p5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01" name="Google Shape;701;p53" descr="A collage of different types of pipes&#10;&#10;AI-generated content may be incorrect."/>
          <p:cNvPicPr preferRelativeResize="0">
            <a:picLocks noGrp="1"/>
          </p:cNvPicPr>
          <p:nvPr>
            <p:ph type="body" idx="1"/>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5"/>
        <p:cNvGrpSpPr/>
        <p:nvPr/>
      </p:nvGrpSpPr>
      <p:grpSpPr>
        <a:xfrm>
          <a:off x="0" y="0"/>
          <a:ext cx="0" cy="0"/>
          <a:chOff x="0" y="0"/>
          <a:chExt cx="0" cy="0"/>
        </a:xfrm>
      </p:grpSpPr>
      <p:sp>
        <p:nvSpPr>
          <p:cNvPr id="706" name="Google Shape;706;p5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07" name="Google Shape;707;p54" descr="A map of a college dorm room&#10;&#10;AI-generated content may be incorrect."/>
          <p:cNvPicPr preferRelativeResize="0">
            <a:picLocks noGrp="1"/>
          </p:cNvPicPr>
          <p:nvPr>
            <p:ph type="body" idx="1"/>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5"/>
          <p:cNvSpPr txBox="1"/>
          <p:nvPr/>
        </p:nvSpPr>
        <p:spPr>
          <a:xfrm>
            <a:off x="188073" y="898424"/>
            <a:ext cx="12003927"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275316"/>
              </a:solidFill>
              <a:latin typeface="Arial Rounded"/>
              <a:ea typeface="Arial Rounded"/>
              <a:cs typeface="Arial Rounded"/>
              <a:sym typeface="Arial Rounded"/>
            </a:endParaRPr>
          </a:p>
          <a:p>
            <a:pPr marL="0" marR="0" lvl="0" indent="0" algn="l" rtl="0">
              <a:spcBef>
                <a:spcPts val="0"/>
              </a:spcBef>
              <a:spcAft>
                <a:spcPts val="0"/>
              </a:spcAft>
              <a:buNone/>
            </a:pPr>
            <a:endParaRPr sz="4800" b="1">
              <a:solidFill>
                <a:srgbClr val="275316"/>
              </a:solidFill>
              <a:latin typeface="Arial Rounded"/>
              <a:ea typeface="Arial Rounded"/>
              <a:cs typeface="Arial Rounded"/>
              <a:sym typeface="Arial Rounded"/>
            </a:endParaRPr>
          </a:p>
        </p:txBody>
      </p:sp>
      <p:pic>
        <p:nvPicPr>
          <p:cNvPr id="713" name="Google Shape;713;p55" descr="A close up of a sign&#10;&#10;Description automatically generated"/>
          <p:cNvPicPr preferRelativeResize="0"/>
          <p:nvPr/>
        </p:nvPicPr>
        <p:blipFill rotWithShape="1">
          <a:blip r:embed="rId3">
            <a:alphaModFix/>
          </a:blip>
          <a:srcRect/>
          <a:stretch/>
        </p:blipFill>
        <p:spPr>
          <a:xfrm>
            <a:off x="8139654" y="-9071"/>
            <a:ext cx="4052346" cy="2955471"/>
          </a:xfrm>
          <a:prstGeom prst="rect">
            <a:avLst/>
          </a:prstGeom>
          <a:noFill/>
          <a:ln>
            <a:noFill/>
          </a:ln>
        </p:spPr>
      </p:pic>
      <p:pic>
        <p:nvPicPr>
          <p:cNvPr id="714" name="Google Shape;714;p55"/>
          <p:cNvPicPr preferRelativeResize="0"/>
          <p:nvPr/>
        </p:nvPicPr>
        <p:blipFill rotWithShape="1">
          <a:blip r:embed="rId4">
            <a:alphaModFix/>
          </a:blip>
          <a:srcRect/>
          <a:stretch/>
        </p:blipFill>
        <p:spPr>
          <a:xfrm>
            <a:off x="7815049" y="4052090"/>
            <a:ext cx="4393541" cy="2865787"/>
          </a:xfrm>
          <a:prstGeom prst="rect">
            <a:avLst/>
          </a:prstGeom>
          <a:noFill/>
          <a:ln>
            <a:noFill/>
          </a:ln>
        </p:spPr>
      </p:pic>
      <p:sp>
        <p:nvSpPr>
          <p:cNvPr id="715" name="Google Shape;715;p55"/>
          <p:cNvSpPr txBox="1"/>
          <p:nvPr/>
        </p:nvSpPr>
        <p:spPr>
          <a:xfrm>
            <a:off x="2254102" y="2946400"/>
            <a:ext cx="6564746" cy="32624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Rounded"/>
                <a:ea typeface="Arial Rounded"/>
                <a:cs typeface="Arial Rounded"/>
                <a:sym typeface="Arial Rounded"/>
              </a:rPr>
              <a:t>  </a:t>
            </a:r>
            <a:r>
              <a:rPr lang="en-US" sz="5400" b="1">
                <a:solidFill>
                  <a:schemeClr val="dk1"/>
                </a:solidFill>
                <a:latin typeface="Arial Rounded"/>
                <a:ea typeface="Arial Rounded"/>
                <a:cs typeface="Arial Rounded"/>
                <a:sym typeface="Arial Rounded"/>
              </a:rPr>
              <a:t>ZERYAI HAGOS</a:t>
            </a:r>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Director, New York State</a:t>
            </a:r>
            <a:endParaRPr/>
          </a:p>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OFFICE OF RENEWABLE SITING</a:t>
            </a:r>
            <a:endParaRPr/>
          </a:p>
          <a:p>
            <a:pPr marL="0" marR="0" lvl="0" indent="0" algn="l" rtl="0">
              <a:spcBef>
                <a:spcPts val="0"/>
              </a:spcBef>
              <a:spcAft>
                <a:spcPts val="0"/>
              </a:spcAft>
              <a:buNone/>
            </a:pPr>
            <a:endParaRPr sz="4800" b="1">
              <a:solidFill>
                <a:schemeClr val="dk1"/>
              </a:solidFill>
              <a:latin typeface="Arial Rounded"/>
              <a:ea typeface="Arial Rounded"/>
              <a:cs typeface="Arial Rounded"/>
              <a:sym typeface="Arial Rounded"/>
            </a:endParaRPr>
          </a:p>
        </p:txBody>
      </p:sp>
      <p:pic>
        <p:nvPicPr>
          <p:cNvPr id="716" name="Google Shape;716;p55" descr="A person in a suit smiling&#10;&#10;AI-generated content may be incorrect."/>
          <p:cNvPicPr preferRelativeResize="0"/>
          <p:nvPr/>
        </p:nvPicPr>
        <p:blipFill rotWithShape="1">
          <a:blip r:embed="rId5">
            <a:alphaModFix/>
          </a:blip>
          <a:srcRect/>
          <a:stretch/>
        </p:blipFill>
        <p:spPr>
          <a:xfrm>
            <a:off x="188075" y="102975"/>
            <a:ext cx="2594375" cy="2778100"/>
          </a:xfrm>
          <a:prstGeom prst="rect">
            <a:avLst/>
          </a:prstGeom>
          <a:noFill/>
          <a:ln>
            <a:noFill/>
          </a:ln>
        </p:spPr>
      </p:pic>
      <p:pic>
        <p:nvPicPr>
          <p:cNvPr id="717" name="Google Shape;717;p55" descr="An orange sign with white text&#10;&#10;AI-generated content may be incorrect."/>
          <p:cNvPicPr preferRelativeResize="0"/>
          <p:nvPr/>
        </p:nvPicPr>
        <p:blipFill rotWithShape="1">
          <a:blip r:embed="rId6">
            <a:alphaModFix/>
          </a:blip>
          <a:srcRect/>
          <a:stretch/>
        </p:blipFill>
        <p:spPr>
          <a:xfrm>
            <a:off x="9648270" y="4762225"/>
            <a:ext cx="2051853" cy="20518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a:spLocks noGrp="1"/>
          </p:cNvSpPr>
          <p:nvPr>
            <p:ph type="sldNum" idx="12"/>
          </p:nvPr>
        </p:nvSpPr>
        <p:spPr>
          <a:xfrm>
            <a:off x="11649364" y="6492875"/>
            <a:ext cx="54263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73" name="Google Shape;273;p9"/>
          <p:cNvSpPr txBox="1">
            <a:spLocks noGrp="1"/>
          </p:cNvSpPr>
          <p:nvPr>
            <p:ph type="body" idx="1"/>
          </p:nvPr>
        </p:nvSpPr>
        <p:spPr>
          <a:xfrm>
            <a:off x="354066" y="615509"/>
            <a:ext cx="4413114" cy="586753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5000"/>
              <a:buNone/>
            </a:pPr>
            <a:endParaRPr/>
          </a:p>
          <a:p>
            <a:pPr marL="0" lvl="0" indent="0" algn="ctr" rtl="0">
              <a:lnSpc>
                <a:spcPct val="90000"/>
              </a:lnSpc>
              <a:spcBef>
                <a:spcPts val="1800"/>
              </a:spcBef>
              <a:spcAft>
                <a:spcPts val="0"/>
              </a:spcAft>
              <a:buClr>
                <a:schemeClr val="lt1"/>
              </a:buClr>
              <a:buSzPts val="5000"/>
              <a:buNone/>
            </a:pPr>
            <a:endParaRPr>
              <a:latin typeface="Roboto"/>
              <a:ea typeface="Roboto"/>
              <a:cs typeface="Roboto"/>
              <a:sym typeface="Roboto"/>
            </a:endParaRPr>
          </a:p>
          <a:p>
            <a:pPr marL="0" lvl="0" indent="0" algn="ctr" rtl="0">
              <a:lnSpc>
                <a:spcPct val="90000"/>
              </a:lnSpc>
              <a:spcBef>
                <a:spcPts val="1800"/>
              </a:spcBef>
              <a:spcAft>
                <a:spcPts val="0"/>
              </a:spcAft>
              <a:buClr>
                <a:schemeClr val="lt1"/>
              </a:buClr>
              <a:buSzPts val="5000"/>
              <a:buNone/>
            </a:pPr>
            <a:r>
              <a:rPr lang="en-US">
                <a:latin typeface="Roboto"/>
                <a:ea typeface="Roboto"/>
                <a:cs typeface="Roboto"/>
                <a:sym typeface="Roboto"/>
              </a:rPr>
              <a:t>Agenda </a:t>
            </a:r>
            <a:endParaRPr/>
          </a:p>
        </p:txBody>
      </p:sp>
      <p:sp>
        <p:nvSpPr>
          <p:cNvPr id="274" name="Google Shape;274;p9"/>
          <p:cNvSpPr txBox="1">
            <a:spLocks noGrp="1"/>
          </p:cNvSpPr>
          <p:nvPr>
            <p:ph type="body" idx="2"/>
          </p:nvPr>
        </p:nvSpPr>
        <p:spPr>
          <a:xfrm>
            <a:off x="5292535" y="1845593"/>
            <a:ext cx="6217095" cy="3405583"/>
          </a:xfrm>
          <a:prstGeom prst="rect">
            <a:avLst/>
          </a:prstGeom>
          <a:noFill/>
          <a:ln>
            <a:noFill/>
          </a:ln>
        </p:spPr>
        <p:txBody>
          <a:bodyPr spcFirstLastPara="1" wrap="square" lIns="0" tIns="0" rIns="0" bIns="0" anchor="t" anchorCtr="0">
            <a:noAutofit/>
          </a:bodyPr>
          <a:lstStyle/>
          <a:p>
            <a:pPr marL="342900" lvl="2" indent="-342900" algn="l" rtl="0">
              <a:lnSpc>
                <a:spcPct val="90000"/>
              </a:lnSpc>
              <a:spcBef>
                <a:spcPts val="0"/>
              </a:spcBef>
              <a:spcAft>
                <a:spcPts val="0"/>
              </a:spcAft>
              <a:buSzPts val="2200"/>
              <a:buFont typeface="Noto Sans Symbols"/>
              <a:buChar char="❑"/>
            </a:pPr>
            <a:r>
              <a:rPr lang="en-US" b="1">
                <a:solidFill>
                  <a:srgbClr val="63666A"/>
                </a:solidFill>
                <a:latin typeface="Roboto"/>
                <a:ea typeface="Roboto"/>
                <a:cs typeface="Roboto"/>
                <a:sym typeface="Roboto"/>
              </a:rPr>
              <a:t>What is Geothermal Energy</a:t>
            </a:r>
            <a:endParaRPr b="1">
              <a:latin typeface="Roboto"/>
              <a:ea typeface="Roboto"/>
              <a:cs typeface="Roboto"/>
              <a:sym typeface="Roboto"/>
            </a:endParaRPr>
          </a:p>
          <a:p>
            <a:pPr marL="571500" lvl="3" indent="-342900" algn="l" rtl="0">
              <a:lnSpc>
                <a:spcPct val="90000"/>
              </a:lnSpc>
              <a:spcBef>
                <a:spcPts val="1500"/>
              </a:spcBef>
              <a:spcAft>
                <a:spcPts val="0"/>
              </a:spcAft>
              <a:buSzPts val="2000"/>
              <a:buFont typeface="Noto Sans Symbols"/>
              <a:buChar char="❑"/>
            </a:pPr>
            <a:r>
              <a:rPr lang="en-US">
                <a:solidFill>
                  <a:srgbClr val="63666A"/>
                </a:solidFill>
                <a:latin typeface="Roboto"/>
                <a:ea typeface="Roboto"/>
                <a:cs typeface="Roboto"/>
                <a:sym typeface="Roboto"/>
              </a:rPr>
              <a:t>Power Generation</a:t>
            </a:r>
            <a:endParaRPr/>
          </a:p>
          <a:p>
            <a:pPr marL="571500" lvl="3" indent="-342900" algn="l" rtl="0">
              <a:lnSpc>
                <a:spcPct val="90000"/>
              </a:lnSpc>
              <a:spcBef>
                <a:spcPts val="1500"/>
              </a:spcBef>
              <a:spcAft>
                <a:spcPts val="0"/>
              </a:spcAft>
              <a:buSzPts val="2000"/>
              <a:buFont typeface="Noto Sans Symbols"/>
              <a:buChar char="❑"/>
            </a:pPr>
            <a:r>
              <a:rPr lang="en-US">
                <a:solidFill>
                  <a:srgbClr val="63666A"/>
                </a:solidFill>
                <a:latin typeface="Roboto"/>
                <a:ea typeface="Roboto"/>
                <a:cs typeface="Roboto"/>
                <a:sym typeface="Roboto"/>
              </a:rPr>
              <a:t>Heating &amp; Cooling</a:t>
            </a:r>
            <a:endParaRPr/>
          </a:p>
          <a:p>
            <a:pPr marL="571500" lvl="3" indent="-342900" algn="l" rtl="0">
              <a:lnSpc>
                <a:spcPct val="90000"/>
              </a:lnSpc>
              <a:spcBef>
                <a:spcPts val="1500"/>
              </a:spcBef>
              <a:spcAft>
                <a:spcPts val="0"/>
              </a:spcAft>
              <a:buSzPts val="2000"/>
              <a:buFont typeface="Noto Sans Symbols"/>
              <a:buChar char="❑"/>
            </a:pPr>
            <a:r>
              <a:rPr lang="en-US">
                <a:solidFill>
                  <a:srgbClr val="63666A"/>
                </a:solidFill>
                <a:latin typeface="Roboto"/>
                <a:ea typeface="Roboto"/>
                <a:cs typeface="Roboto"/>
                <a:sym typeface="Roboto"/>
              </a:rPr>
              <a:t>Case Studies</a:t>
            </a:r>
            <a:endParaRPr/>
          </a:p>
          <a:p>
            <a:pPr marL="571500" lvl="3" indent="-342900" algn="l" rtl="0">
              <a:lnSpc>
                <a:spcPct val="90000"/>
              </a:lnSpc>
              <a:spcBef>
                <a:spcPts val="1500"/>
              </a:spcBef>
              <a:spcAft>
                <a:spcPts val="0"/>
              </a:spcAft>
              <a:buSzPts val="2000"/>
              <a:buFont typeface="Noto Sans Symbols"/>
              <a:buChar char="❑"/>
            </a:pPr>
            <a:r>
              <a:rPr lang="en-US">
                <a:solidFill>
                  <a:srgbClr val="63666A"/>
                </a:solidFill>
                <a:latin typeface="Roboto"/>
                <a:ea typeface="Roboto"/>
                <a:cs typeface="Roboto"/>
                <a:sym typeface="Roboto"/>
              </a:rPr>
              <a:t>NYSERDA and Utility Activities to Advance Geothermal</a:t>
            </a:r>
            <a:endParaRPr/>
          </a:p>
          <a:p>
            <a:pPr marL="0" lvl="0" indent="0" algn="l" rtl="0">
              <a:lnSpc>
                <a:spcPct val="90000"/>
              </a:lnSpc>
              <a:spcBef>
                <a:spcPts val="1500"/>
              </a:spcBef>
              <a:spcAft>
                <a:spcPts val="0"/>
              </a:spcAft>
              <a:buClr>
                <a:schemeClr val="accent1"/>
              </a:buClr>
              <a:buSzPts val="2000"/>
              <a:buNone/>
            </a:pPr>
            <a:endParaRPr sz="2000" b="0">
              <a:solidFill>
                <a:srgbClr val="63666A"/>
              </a:solidFill>
              <a:latin typeface="Roboto"/>
              <a:ea typeface="Roboto"/>
              <a:cs typeface="Roboto"/>
              <a:sym typeface="Roboto"/>
            </a:endParaRPr>
          </a:p>
        </p:txBody>
      </p:sp>
      <p:sp>
        <p:nvSpPr>
          <p:cNvPr id="275" name="Google Shape;275;p9"/>
          <p:cNvSpPr/>
          <p:nvPr/>
        </p:nvSpPr>
        <p:spPr>
          <a:xfrm>
            <a:off x="6507749" y="5724525"/>
            <a:ext cx="5263041"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6"/>
          <p:cNvSpPr txBox="1"/>
          <p:nvPr/>
        </p:nvSpPr>
        <p:spPr>
          <a:xfrm>
            <a:off x="406400" y="2311401"/>
            <a:ext cx="11379200" cy="19799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1F497D"/>
                </a:solidFill>
                <a:latin typeface="Arial"/>
                <a:ea typeface="Arial"/>
                <a:cs typeface="Arial"/>
                <a:sym typeface="Arial"/>
              </a:rPr>
              <a:t>RAPID Act Proposed Regulations: </a:t>
            </a:r>
            <a:r>
              <a:rPr lang="en-US" sz="3733" b="1">
                <a:solidFill>
                  <a:srgbClr val="1F497D"/>
                </a:solidFill>
                <a:latin typeface="Arial"/>
                <a:ea typeface="Arial"/>
                <a:cs typeface="Arial"/>
                <a:sym typeface="Arial"/>
              </a:rPr>
              <a:t>Streamlining the Siting of Major Renewable Generation and Electric Transmission Projects</a:t>
            </a:r>
            <a:endParaRPr/>
          </a:p>
        </p:txBody>
      </p:sp>
      <p:sp>
        <p:nvSpPr>
          <p:cNvPr id="723" name="Google Shape;723;p56"/>
          <p:cNvSpPr txBox="1"/>
          <p:nvPr/>
        </p:nvSpPr>
        <p:spPr>
          <a:xfrm>
            <a:off x="406400" y="5156200"/>
            <a:ext cx="10871200" cy="13236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67">
                <a:solidFill>
                  <a:srgbClr val="FFFFFF"/>
                </a:solidFill>
                <a:latin typeface="Arial"/>
                <a:ea typeface="Arial"/>
                <a:cs typeface="Arial"/>
                <a:sym typeface="Arial"/>
              </a:rPr>
              <a:t>Zeryai Hagos, Executive Director </a:t>
            </a:r>
            <a:endParaRPr/>
          </a:p>
          <a:p>
            <a:pPr marL="0" marR="0" lvl="0" indent="0" algn="l" rtl="0">
              <a:spcBef>
                <a:spcPts val="0"/>
              </a:spcBef>
              <a:spcAft>
                <a:spcPts val="0"/>
              </a:spcAft>
              <a:buNone/>
            </a:pPr>
            <a:r>
              <a:rPr lang="en-US" sz="2667">
                <a:solidFill>
                  <a:srgbClr val="FFFFFF"/>
                </a:solidFill>
                <a:latin typeface="Arial"/>
                <a:ea typeface="Arial"/>
                <a:cs typeface="Arial"/>
                <a:sym typeface="Arial"/>
              </a:rPr>
              <a:t>Office of Renewable Energy Siting &amp; Electric Transmission</a:t>
            </a:r>
            <a:endParaRPr/>
          </a:p>
          <a:p>
            <a:pPr marL="0" marR="0" lvl="0" indent="0" algn="l" rtl="0">
              <a:spcBef>
                <a:spcPts val="0"/>
              </a:spcBef>
              <a:spcAft>
                <a:spcPts val="0"/>
              </a:spcAft>
              <a:buNone/>
            </a:pPr>
            <a:r>
              <a:rPr lang="en-US" sz="2667">
                <a:solidFill>
                  <a:srgbClr val="A5A5A5"/>
                </a:solidFill>
                <a:latin typeface="Arial"/>
                <a:ea typeface="Arial"/>
                <a:cs typeface="Arial"/>
                <a:sym typeface="Arial"/>
              </a:rPr>
              <a:t>April 4, 2025</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57"/>
          <p:cNvSpPr txBox="1"/>
          <p:nvPr/>
        </p:nvSpPr>
        <p:spPr>
          <a:xfrm>
            <a:off x="0" y="455137"/>
            <a:ext cx="12192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2D73"/>
                </a:solidFill>
                <a:latin typeface="Arial"/>
                <a:ea typeface="Arial"/>
                <a:cs typeface="Arial"/>
                <a:sym typeface="Arial"/>
              </a:rPr>
              <a:t>Climate Leadership &amp; Community Protection Act</a:t>
            </a:r>
            <a:endParaRPr/>
          </a:p>
        </p:txBody>
      </p:sp>
      <p:pic>
        <p:nvPicPr>
          <p:cNvPr id="729" name="Google Shape;729;p57"/>
          <p:cNvPicPr preferRelativeResize="0"/>
          <p:nvPr/>
        </p:nvPicPr>
        <p:blipFill rotWithShape="1">
          <a:blip r:embed="rId3">
            <a:alphaModFix/>
          </a:blip>
          <a:srcRect/>
          <a:stretch/>
        </p:blipFill>
        <p:spPr>
          <a:xfrm>
            <a:off x="99339" y="1397000"/>
            <a:ext cx="6257416" cy="4876800"/>
          </a:xfrm>
          <a:prstGeom prst="rect">
            <a:avLst/>
          </a:prstGeom>
          <a:noFill/>
          <a:ln>
            <a:noFill/>
          </a:ln>
        </p:spPr>
      </p:pic>
      <p:sp>
        <p:nvSpPr>
          <p:cNvPr id="730" name="Google Shape;730;p57"/>
          <p:cNvSpPr txBox="1"/>
          <p:nvPr/>
        </p:nvSpPr>
        <p:spPr>
          <a:xfrm>
            <a:off x="6770640" y="3530600"/>
            <a:ext cx="3084561" cy="6669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b="1" u="sng">
                <a:solidFill>
                  <a:srgbClr val="00823B"/>
                </a:solidFill>
                <a:latin typeface="Roboto Light"/>
                <a:ea typeface="Roboto Light"/>
                <a:cs typeface="Roboto Light"/>
                <a:sym typeface="Roboto Light"/>
              </a:rPr>
              <a:t>Develop</a:t>
            </a:r>
            <a:r>
              <a:rPr lang="en-US" sz="1867">
                <a:solidFill>
                  <a:srgbClr val="002D72"/>
                </a:solidFill>
                <a:latin typeface="Roboto Light"/>
                <a:ea typeface="Roboto Light"/>
                <a:cs typeface="Roboto Light"/>
                <a:sym typeface="Roboto Light"/>
              </a:rPr>
              <a:t>: Solar, Onshore &amp; Offshore Wind, Storage</a:t>
            </a:r>
            <a:endParaRPr sz="1867">
              <a:solidFill>
                <a:srgbClr val="000000"/>
              </a:solidFill>
              <a:latin typeface="Calibri"/>
              <a:ea typeface="Calibri"/>
              <a:cs typeface="Calibri"/>
              <a:sym typeface="Calibri"/>
            </a:endParaRPr>
          </a:p>
        </p:txBody>
      </p:sp>
      <p:sp>
        <p:nvSpPr>
          <p:cNvPr id="731" name="Google Shape;731;p57"/>
          <p:cNvSpPr txBox="1"/>
          <p:nvPr/>
        </p:nvSpPr>
        <p:spPr>
          <a:xfrm>
            <a:off x="6356755" y="4749800"/>
            <a:ext cx="5288605" cy="379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u="sng">
                <a:solidFill>
                  <a:srgbClr val="002D72"/>
                </a:solidFill>
                <a:latin typeface="Roboto Light"/>
                <a:ea typeface="Roboto Light"/>
                <a:cs typeface="Roboto Light"/>
                <a:sym typeface="Roboto Light"/>
              </a:rPr>
              <a:t>Maintain</a:t>
            </a:r>
            <a:r>
              <a:rPr lang="en-US" sz="1867">
                <a:solidFill>
                  <a:srgbClr val="002D72"/>
                </a:solidFill>
                <a:latin typeface="Roboto Light"/>
                <a:ea typeface="Roboto Light"/>
                <a:cs typeface="Roboto Light"/>
                <a:sym typeface="Roboto Light"/>
              </a:rPr>
              <a:t>: Nuclear and Hydroelectric</a:t>
            </a:r>
            <a:endParaRPr/>
          </a:p>
        </p:txBody>
      </p:sp>
      <p:sp>
        <p:nvSpPr>
          <p:cNvPr id="732" name="Google Shape;732;p57"/>
          <p:cNvSpPr txBox="1"/>
          <p:nvPr/>
        </p:nvSpPr>
        <p:spPr>
          <a:xfrm>
            <a:off x="6325192" y="5371054"/>
            <a:ext cx="5866809" cy="379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u="sng">
                <a:solidFill>
                  <a:srgbClr val="002D72"/>
                </a:solidFill>
                <a:latin typeface="Roboto Light"/>
                <a:ea typeface="Roboto Light"/>
                <a:cs typeface="Roboto Light"/>
                <a:sym typeface="Roboto Light"/>
              </a:rPr>
              <a:t>Transition</a:t>
            </a:r>
            <a:r>
              <a:rPr lang="en-US" sz="1867">
                <a:solidFill>
                  <a:srgbClr val="002D72"/>
                </a:solidFill>
                <a:latin typeface="Roboto Light"/>
                <a:ea typeface="Roboto Light"/>
                <a:cs typeface="Roboto Light"/>
                <a:sym typeface="Roboto Light"/>
              </a:rPr>
              <a:t>: Gas &amp; Oil to Zero Emission Resources</a:t>
            </a:r>
            <a:endParaRPr/>
          </a:p>
        </p:txBody>
      </p:sp>
      <p:sp>
        <p:nvSpPr>
          <p:cNvPr id="733" name="Google Shape;733;p57"/>
          <p:cNvSpPr/>
          <p:nvPr/>
        </p:nvSpPr>
        <p:spPr>
          <a:xfrm>
            <a:off x="6299200" y="1945640"/>
            <a:ext cx="396213" cy="2804160"/>
          </a:xfrm>
          <a:prstGeom prst="rightBrace">
            <a:avLst>
              <a:gd name="adj1" fmla="val 8333"/>
              <a:gd name="adj2" fmla="val 64155"/>
            </a:avLst>
          </a:prstGeom>
          <a:noFill/>
          <a:ln w="9525" cap="flat" cmpd="sng">
            <a:solidFill>
              <a:srgbClr val="008B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Calibri"/>
              <a:ea typeface="Calibri"/>
              <a:cs typeface="Calibri"/>
              <a:sym typeface="Calibri"/>
            </a:endParaRPr>
          </a:p>
        </p:txBody>
      </p:sp>
      <p:sp>
        <p:nvSpPr>
          <p:cNvPr id="734" name="Google Shape;734;p57"/>
          <p:cNvSpPr/>
          <p:nvPr/>
        </p:nvSpPr>
        <p:spPr>
          <a:xfrm>
            <a:off x="10146569" y="1803400"/>
            <a:ext cx="1828800" cy="1828800"/>
          </a:xfrm>
          <a:prstGeom prst="ellipse">
            <a:avLst/>
          </a:prstGeom>
          <a:blipFill rotWithShape="1">
            <a:blip r:embed="rId4">
              <a:alphaModFix/>
            </a:blip>
            <a:stretch>
              <a:fillRect t="-3999" b="-3999"/>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735" name="Google Shape;735;p57"/>
          <p:cNvSpPr txBox="1"/>
          <p:nvPr/>
        </p:nvSpPr>
        <p:spPr>
          <a:xfrm>
            <a:off x="5849840" y="2108200"/>
            <a:ext cx="4267200" cy="1219200"/>
          </a:xfrm>
          <a:prstGeom prst="rect">
            <a:avLst/>
          </a:prstGeom>
          <a:noFill/>
          <a:ln>
            <a:noFill/>
          </a:ln>
        </p:spPr>
        <p:txBody>
          <a:bodyPr spcFirstLastPara="1" wrap="square" lIns="915525" tIns="81275" rIns="151700" bIns="81275" anchor="ctr" anchorCtr="0">
            <a:noAutofit/>
          </a:bodyPr>
          <a:lstStyle/>
          <a:p>
            <a:pPr marL="0" marR="0" lvl="0" indent="0" algn="ctr" rtl="0">
              <a:lnSpc>
                <a:spcPct val="90000"/>
              </a:lnSpc>
              <a:spcBef>
                <a:spcPts val="0"/>
              </a:spcBef>
              <a:spcAft>
                <a:spcPts val="0"/>
              </a:spcAft>
              <a:buNone/>
            </a:pPr>
            <a:r>
              <a:rPr lang="en-US" sz="2133">
                <a:solidFill>
                  <a:srgbClr val="000000"/>
                </a:solidFill>
                <a:latin typeface="Arial"/>
                <a:ea typeface="Arial"/>
                <a:cs typeface="Arial"/>
                <a:sym typeface="Arial"/>
              </a:rPr>
              <a:t>70% renewable energy by 2030 and zero emissions electricity grid by 2040</a:t>
            </a:r>
            <a:endParaRPr sz="2133">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8"/>
          <p:cNvSpPr/>
          <p:nvPr/>
        </p:nvSpPr>
        <p:spPr>
          <a:xfrm>
            <a:off x="9448800" y="6070600"/>
            <a:ext cx="2540000" cy="677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741" name="Google Shape;741;p58"/>
          <p:cNvSpPr txBox="1"/>
          <p:nvPr/>
        </p:nvSpPr>
        <p:spPr>
          <a:xfrm>
            <a:off x="203200" y="516467"/>
            <a:ext cx="11785600"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a:solidFill>
                  <a:srgbClr val="002D73"/>
                </a:solidFill>
                <a:latin typeface="Arial"/>
                <a:ea typeface="Arial"/>
                <a:cs typeface="Arial"/>
                <a:sym typeface="Arial"/>
              </a:rPr>
              <a:t>Office of Renewable Energy Siting &amp; Electric Transmission Basics</a:t>
            </a:r>
            <a:endParaRPr/>
          </a:p>
        </p:txBody>
      </p:sp>
      <p:grpSp>
        <p:nvGrpSpPr>
          <p:cNvPr id="742" name="Google Shape;742;p58"/>
          <p:cNvGrpSpPr/>
          <p:nvPr/>
        </p:nvGrpSpPr>
        <p:grpSpPr>
          <a:xfrm>
            <a:off x="102014" y="1646277"/>
            <a:ext cx="11886370" cy="4581444"/>
            <a:chOff x="414" y="147677"/>
            <a:chExt cx="11886370" cy="4581444"/>
          </a:xfrm>
        </p:grpSpPr>
        <p:sp>
          <p:nvSpPr>
            <p:cNvPr id="743" name="Google Shape;743;p58"/>
            <p:cNvSpPr/>
            <p:nvPr/>
          </p:nvSpPr>
          <p:spPr>
            <a:xfrm>
              <a:off x="829212" y="438003"/>
              <a:ext cx="4843850" cy="1873627"/>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8"/>
            <p:cNvSpPr txBox="1"/>
            <p:nvPr/>
          </p:nvSpPr>
          <p:spPr>
            <a:xfrm>
              <a:off x="829212" y="438003"/>
              <a:ext cx="4843850" cy="1873627"/>
            </a:xfrm>
            <a:prstGeom prst="rect">
              <a:avLst/>
            </a:prstGeom>
            <a:noFill/>
            <a:ln>
              <a:noFill/>
            </a:ln>
          </p:spPr>
          <p:txBody>
            <a:bodyPr spcFirstLastPara="1" wrap="square" lIns="1269050" tIns="80000" rIns="80000" bIns="80000" anchor="ctr" anchorCtr="0">
              <a:noAutofit/>
            </a:bodyPr>
            <a:lstStyle/>
            <a:p>
              <a:pPr marL="0" marR="0" lvl="0" indent="0" algn="l" rtl="0">
                <a:lnSpc>
                  <a:spcPct val="90000"/>
                </a:lnSpc>
                <a:spcBef>
                  <a:spcPts val="0"/>
                </a:spcBef>
                <a:spcAft>
                  <a:spcPts val="0"/>
                </a:spcAft>
                <a:buClr>
                  <a:schemeClr val="dk1"/>
                </a:buClr>
                <a:buSzPts val="2100"/>
                <a:buFont typeface="Courier New"/>
                <a:buNone/>
              </a:pPr>
              <a:r>
                <a:rPr lang="en-US" sz="2100">
                  <a:solidFill>
                    <a:schemeClr val="dk1"/>
                  </a:solidFill>
                  <a:latin typeface="Arial"/>
                  <a:ea typeface="Arial"/>
                  <a:cs typeface="Arial"/>
                  <a:sym typeface="Arial"/>
                </a:rPr>
                <a:t>Originally established within Department of State pursuant to the Accelerated Renewable Energy Growth &amp; Community Benefit Act</a:t>
              </a:r>
              <a:r>
                <a:rPr lang="en-US" sz="2100" baseline="30000">
                  <a:solidFill>
                    <a:schemeClr val="dk1"/>
                  </a:solidFill>
                  <a:latin typeface="Arial"/>
                  <a:ea typeface="Arial"/>
                  <a:cs typeface="Arial"/>
                  <a:sym typeface="Arial"/>
                </a:rPr>
                <a:t>1</a:t>
              </a:r>
              <a:endParaRPr sz="2100" baseline="30000">
                <a:solidFill>
                  <a:schemeClr val="dk1"/>
                </a:solidFill>
                <a:latin typeface="Calibri"/>
                <a:ea typeface="Calibri"/>
                <a:cs typeface="Calibri"/>
                <a:sym typeface="Calibri"/>
              </a:endParaRPr>
            </a:p>
          </p:txBody>
        </p:sp>
        <p:sp>
          <p:nvSpPr>
            <p:cNvPr id="745" name="Google Shape;745;p58"/>
            <p:cNvSpPr/>
            <p:nvPr/>
          </p:nvSpPr>
          <p:spPr>
            <a:xfrm>
              <a:off x="3517" y="167368"/>
              <a:ext cx="1311538" cy="1967308"/>
            </a:xfrm>
            <a:prstGeom prst="rect">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8"/>
            <p:cNvSpPr/>
            <p:nvPr/>
          </p:nvSpPr>
          <p:spPr>
            <a:xfrm>
              <a:off x="6470129" y="378928"/>
              <a:ext cx="5413553" cy="1952394"/>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8"/>
            <p:cNvSpPr txBox="1"/>
            <p:nvPr/>
          </p:nvSpPr>
          <p:spPr>
            <a:xfrm>
              <a:off x="6470129" y="378928"/>
              <a:ext cx="5413553" cy="1952394"/>
            </a:xfrm>
            <a:prstGeom prst="rect">
              <a:avLst/>
            </a:prstGeom>
            <a:noFill/>
            <a:ln>
              <a:noFill/>
            </a:ln>
          </p:spPr>
          <p:txBody>
            <a:bodyPr spcFirstLastPara="1" wrap="square" lIns="1269050" tIns="80000" rIns="80000" bIns="80000" anchor="ctr" anchorCtr="0">
              <a:noAutofit/>
            </a:bodyPr>
            <a:lstStyle/>
            <a:p>
              <a:pPr marL="0" marR="0" lvl="0" indent="0" algn="l" rtl="0">
                <a:lnSpc>
                  <a:spcPct val="90000"/>
                </a:lnSpc>
                <a:spcBef>
                  <a:spcPts val="0"/>
                </a:spcBef>
                <a:spcAft>
                  <a:spcPts val="0"/>
                </a:spcAft>
                <a:buClr>
                  <a:schemeClr val="dk1"/>
                </a:buClr>
                <a:buSzPts val="2100"/>
                <a:buFont typeface="Courier New"/>
                <a:buNone/>
              </a:pPr>
              <a:r>
                <a:rPr lang="en-US" sz="2100">
                  <a:solidFill>
                    <a:schemeClr val="dk1"/>
                  </a:solidFill>
                  <a:latin typeface="Arial"/>
                  <a:ea typeface="Arial"/>
                  <a:cs typeface="Arial"/>
                  <a:sym typeface="Arial"/>
                </a:rPr>
                <a:t>Replaced the </a:t>
              </a:r>
              <a:r>
                <a:rPr lang="en-US" sz="2100" b="0" i="0">
                  <a:solidFill>
                    <a:schemeClr val="dk1"/>
                  </a:solidFill>
                  <a:latin typeface="Arial"/>
                  <a:ea typeface="Arial"/>
                  <a:cs typeface="Arial"/>
                  <a:sym typeface="Arial"/>
                </a:rPr>
                <a:t>Board on Electric Generation Siting &amp; the Environment</a:t>
              </a:r>
              <a:r>
                <a:rPr lang="en-US" sz="2100">
                  <a:solidFill>
                    <a:schemeClr val="dk1"/>
                  </a:solidFill>
                  <a:latin typeface="Arial"/>
                  <a:ea typeface="Arial"/>
                  <a:cs typeface="Arial"/>
                  <a:sym typeface="Arial"/>
                </a:rPr>
                <a:t> for the siting of renewable energy facilities with a capacity of 25 MW or greater</a:t>
              </a:r>
              <a:endParaRPr/>
            </a:p>
          </p:txBody>
        </p:sp>
        <p:sp>
          <p:nvSpPr>
            <p:cNvPr id="748" name="Google Shape;748;p58"/>
            <p:cNvSpPr/>
            <p:nvPr/>
          </p:nvSpPr>
          <p:spPr>
            <a:xfrm>
              <a:off x="5929285" y="147677"/>
              <a:ext cx="1311538" cy="1967308"/>
            </a:xfrm>
            <a:prstGeom prst="rect">
              <a:avLst/>
            </a:prstGeom>
            <a:blipFill rotWithShape="1">
              <a:blip r:embed="rId4">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8"/>
            <p:cNvSpPr/>
            <p:nvPr/>
          </p:nvSpPr>
          <p:spPr>
            <a:xfrm>
              <a:off x="706467" y="2843050"/>
              <a:ext cx="4958186" cy="1864146"/>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8"/>
            <p:cNvSpPr txBox="1"/>
            <p:nvPr/>
          </p:nvSpPr>
          <p:spPr>
            <a:xfrm>
              <a:off x="706467" y="2843050"/>
              <a:ext cx="4958186" cy="1864146"/>
            </a:xfrm>
            <a:prstGeom prst="rect">
              <a:avLst/>
            </a:prstGeom>
            <a:noFill/>
            <a:ln>
              <a:noFill/>
            </a:ln>
          </p:spPr>
          <p:txBody>
            <a:bodyPr spcFirstLastPara="1" wrap="square" lIns="1269050" tIns="80000" rIns="80000" bIns="80000" anchor="ctr" anchorCtr="0">
              <a:noAutofit/>
            </a:bodyPr>
            <a:lstStyle/>
            <a:p>
              <a:pPr marL="0" marR="0" lvl="0" indent="0" algn="l" rtl="0">
                <a:lnSpc>
                  <a:spcPct val="90000"/>
                </a:lnSpc>
                <a:spcBef>
                  <a:spcPts val="0"/>
                </a:spcBef>
                <a:spcAft>
                  <a:spcPts val="0"/>
                </a:spcAft>
                <a:buClr>
                  <a:schemeClr val="dk1"/>
                </a:buClr>
                <a:buSzPts val="2100"/>
                <a:buFont typeface="Courier New"/>
                <a:buNone/>
              </a:pPr>
              <a:r>
                <a:rPr lang="en-US" sz="2100">
                  <a:solidFill>
                    <a:schemeClr val="dk1"/>
                  </a:solidFill>
                  <a:latin typeface="Arial"/>
                  <a:ea typeface="Arial"/>
                  <a:cs typeface="Arial"/>
                  <a:sym typeface="Arial"/>
                </a:rPr>
                <a:t>ORES issues a single permit for the construction of large-scale renewable energy facilities</a:t>
              </a:r>
              <a:endParaRPr sz="2100">
                <a:solidFill>
                  <a:schemeClr val="dk1"/>
                </a:solidFill>
                <a:latin typeface="Calibri"/>
                <a:ea typeface="Calibri"/>
                <a:cs typeface="Calibri"/>
                <a:sym typeface="Calibri"/>
              </a:endParaRPr>
            </a:p>
          </p:txBody>
        </p:sp>
        <p:sp>
          <p:nvSpPr>
            <p:cNvPr id="751" name="Google Shape;751;p58"/>
            <p:cNvSpPr/>
            <p:nvPr/>
          </p:nvSpPr>
          <p:spPr>
            <a:xfrm>
              <a:off x="414" y="2567675"/>
              <a:ext cx="1311538" cy="1967308"/>
            </a:xfrm>
            <a:prstGeom prst="rect">
              <a:avLst/>
            </a:prstGeom>
            <a:blipFill rotWithShape="1">
              <a:blip r:embed="rId5">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8"/>
            <p:cNvSpPr/>
            <p:nvPr/>
          </p:nvSpPr>
          <p:spPr>
            <a:xfrm>
              <a:off x="6575157" y="2777271"/>
              <a:ext cx="5311627" cy="195185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8"/>
            <p:cNvSpPr txBox="1"/>
            <p:nvPr/>
          </p:nvSpPr>
          <p:spPr>
            <a:xfrm>
              <a:off x="6575157" y="2777271"/>
              <a:ext cx="5311627" cy="1951850"/>
            </a:xfrm>
            <a:prstGeom prst="rect">
              <a:avLst/>
            </a:prstGeom>
            <a:noFill/>
            <a:ln>
              <a:noFill/>
            </a:ln>
          </p:spPr>
          <p:txBody>
            <a:bodyPr spcFirstLastPara="1" wrap="square" lIns="1269050" tIns="80000" rIns="80000" bIns="80000" anchor="ctr" anchorCtr="0">
              <a:noAutofit/>
            </a:bodyPr>
            <a:lstStyle/>
            <a:p>
              <a:pPr marL="0" marR="0" lvl="0" indent="0" algn="l" rtl="0">
                <a:lnSpc>
                  <a:spcPct val="90000"/>
                </a:lnSpc>
                <a:spcBef>
                  <a:spcPts val="0"/>
                </a:spcBef>
                <a:spcAft>
                  <a:spcPts val="0"/>
                </a:spcAft>
                <a:buClr>
                  <a:schemeClr val="dk1"/>
                </a:buClr>
                <a:buSzPts val="2100"/>
                <a:buFont typeface="Courier New"/>
                <a:buNone/>
              </a:pPr>
              <a:r>
                <a:rPr lang="en-US" sz="2100">
                  <a:solidFill>
                    <a:schemeClr val="dk1"/>
                  </a:solidFill>
                  <a:latin typeface="Arial"/>
                  <a:ea typeface="Arial"/>
                  <a:cs typeface="Arial"/>
                  <a:sym typeface="Arial"/>
                </a:rPr>
                <a:t>Streamlines the environmental review and siting of large-scale renewables through the application of uniform standards &amp; conditions (“USCs”) to timely achieve the Climate Act goals</a:t>
              </a:r>
              <a:endParaRPr sz="2100">
                <a:solidFill>
                  <a:schemeClr val="dk1"/>
                </a:solidFill>
                <a:latin typeface="Calibri"/>
                <a:ea typeface="Calibri"/>
                <a:cs typeface="Calibri"/>
                <a:sym typeface="Calibri"/>
              </a:endParaRPr>
            </a:p>
          </p:txBody>
        </p:sp>
        <p:sp>
          <p:nvSpPr>
            <p:cNvPr id="754" name="Google Shape;754;p58"/>
            <p:cNvSpPr/>
            <p:nvPr/>
          </p:nvSpPr>
          <p:spPr>
            <a:xfrm>
              <a:off x="5983350" y="2545748"/>
              <a:ext cx="1311538" cy="1967308"/>
            </a:xfrm>
            <a:prstGeom prst="rect">
              <a:avLst/>
            </a:prstGeom>
            <a:blipFill rotWithShape="1">
              <a:blip r:embed="rId6">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58"/>
          <p:cNvSpPr txBox="1"/>
          <p:nvPr/>
        </p:nvSpPr>
        <p:spPr>
          <a:xfrm>
            <a:off x="1933731" y="6440158"/>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1 - L. 2020, Ch. 58, Part JJJ, § 4</a:t>
            </a:r>
            <a:endParaRPr sz="1200">
              <a:solidFill>
                <a:srgbClr val="00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9"/>
          <p:cNvSpPr txBox="1"/>
          <p:nvPr/>
        </p:nvSpPr>
        <p:spPr>
          <a:xfrm>
            <a:off x="1625600" y="482600"/>
            <a:ext cx="9042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2D73"/>
                </a:solidFill>
                <a:latin typeface="Arial"/>
                <a:ea typeface="Arial"/>
                <a:cs typeface="Arial"/>
                <a:sym typeface="Arial"/>
              </a:rPr>
              <a:t>Primary Objectives of the RAPID Act</a:t>
            </a:r>
            <a:endParaRPr/>
          </a:p>
        </p:txBody>
      </p:sp>
      <p:sp>
        <p:nvSpPr>
          <p:cNvPr id="762" name="Google Shape;762;p59"/>
          <p:cNvSpPr txBox="1"/>
          <p:nvPr/>
        </p:nvSpPr>
        <p:spPr>
          <a:xfrm>
            <a:off x="203200" y="1701801"/>
            <a:ext cx="7416800" cy="3663247"/>
          </a:xfrm>
          <a:prstGeom prst="rect">
            <a:avLst/>
          </a:prstGeom>
          <a:noFill/>
          <a:ln>
            <a:noFill/>
          </a:ln>
        </p:spPr>
        <p:txBody>
          <a:bodyPr spcFirstLastPara="1" wrap="square" lIns="91425" tIns="45700" rIns="91425" bIns="45700" anchor="t" anchorCtr="0">
            <a:spAutoFit/>
          </a:bodyPr>
          <a:lstStyle/>
          <a:p>
            <a:pPr marL="304792" marR="0" lvl="0" indent="-304792" algn="l" rtl="0">
              <a:spcBef>
                <a:spcPts val="0"/>
              </a:spcBef>
              <a:spcAft>
                <a:spcPts val="0"/>
              </a:spcAft>
              <a:buClr>
                <a:srgbClr val="000000"/>
              </a:buClr>
              <a:buSzPts val="1867"/>
              <a:buFont typeface="Arial"/>
              <a:buChar char="•"/>
            </a:pPr>
            <a:r>
              <a:rPr lang="en-US" sz="1867" b="1">
                <a:solidFill>
                  <a:srgbClr val="000000"/>
                </a:solidFill>
                <a:latin typeface="Arial"/>
                <a:ea typeface="Arial"/>
                <a:cs typeface="Arial"/>
                <a:sym typeface="Arial"/>
              </a:rPr>
              <a:t>Transfer the Office of Renewable Energy Siting</a:t>
            </a:r>
            <a:r>
              <a:rPr lang="en-US" sz="1867">
                <a:solidFill>
                  <a:srgbClr val="000000"/>
                </a:solidFill>
                <a:latin typeface="Arial"/>
                <a:ea typeface="Arial"/>
                <a:cs typeface="Arial"/>
                <a:sym typeface="Arial"/>
              </a:rPr>
              <a:t> (ORES) and its existing authority to permit major renewable energy facilities to the Dept. of Public Service (DPS)</a:t>
            </a:r>
            <a:endParaRPr/>
          </a:p>
          <a:p>
            <a:pPr marL="304792" marR="0" lvl="0" indent="-304792" algn="l" rtl="0">
              <a:spcBef>
                <a:spcPts val="1600"/>
              </a:spcBef>
              <a:spcAft>
                <a:spcPts val="0"/>
              </a:spcAft>
              <a:buClr>
                <a:srgbClr val="000000"/>
              </a:buClr>
              <a:buSzPts val="1867"/>
              <a:buFont typeface="Arial"/>
              <a:buChar char="•"/>
            </a:pPr>
            <a:r>
              <a:rPr lang="en-US" sz="1867">
                <a:solidFill>
                  <a:srgbClr val="000000"/>
                </a:solidFill>
                <a:latin typeface="Arial"/>
                <a:ea typeface="Arial"/>
                <a:cs typeface="Arial"/>
                <a:sym typeface="Arial"/>
              </a:rPr>
              <a:t>Provides ORES “with additional responsibilities for the review and permitting of major electric </a:t>
            </a:r>
            <a:r>
              <a:rPr lang="en-US" sz="1867" b="1">
                <a:solidFill>
                  <a:srgbClr val="000000"/>
                </a:solidFill>
                <a:latin typeface="Arial"/>
                <a:ea typeface="Arial"/>
                <a:cs typeface="Arial"/>
                <a:sym typeface="Arial"/>
              </a:rPr>
              <a:t>transmission facilities</a:t>
            </a:r>
            <a:r>
              <a:rPr lang="en-US" sz="1867">
                <a:solidFill>
                  <a:srgbClr val="000000"/>
                </a:solidFill>
                <a:latin typeface="Arial"/>
                <a:ea typeface="Arial"/>
                <a:cs typeface="Arial"/>
                <a:sym typeface="Arial"/>
              </a:rPr>
              <a:t>” pursuant to new Public Service Law (PSL) Article VIII</a:t>
            </a:r>
            <a:endParaRPr/>
          </a:p>
          <a:p>
            <a:pPr marL="304792" marR="0" lvl="0" indent="-304792" algn="l" rtl="0">
              <a:spcBef>
                <a:spcPts val="1600"/>
              </a:spcBef>
              <a:spcAft>
                <a:spcPts val="0"/>
              </a:spcAft>
              <a:buClr>
                <a:srgbClr val="000000"/>
              </a:buClr>
              <a:buSzPts val="1867"/>
              <a:buFont typeface="Arial"/>
              <a:buChar char="•"/>
            </a:pPr>
            <a:r>
              <a:rPr lang="en-US" sz="1867">
                <a:solidFill>
                  <a:srgbClr val="000000"/>
                </a:solidFill>
                <a:latin typeface="Arial"/>
                <a:ea typeface="Arial"/>
                <a:cs typeface="Arial"/>
                <a:sym typeface="Arial"/>
              </a:rPr>
              <a:t>Ensures that significant upgrades in the bulk and local transmission system necessary to achieve the CLCPA targets and replace aging infrastructure can be permitted in an </a:t>
            </a:r>
            <a:r>
              <a:rPr lang="en-US" sz="1867" b="1">
                <a:solidFill>
                  <a:srgbClr val="000000"/>
                </a:solidFill>
                <a:latin typeface="Arial"/>
                <a:ea typeface="Arial"/>
                <a:cs typeface="Arial"/>
                <a:sym typeface="Arial"/>
              </a:rPr>
              <a:t>“expedited timeframe”</a:t>
            </a:r>
            <a:r>
              <a:rPr lang="en-US" sz="1867">
                <a:solidFill>
                  <a:srgbClr val="000000"/>
                </a:solidFill>
                <a:latin typeface="Arial"/>
                <a:ea typeface="Arial"/>
                <a:cs typeface="Arial"/>
                <a:sym typeface="Arial"/>
              </a:rPr>
              <a:t> consistent with ORES’s existing streamlined process for generation.</a:t>
            </a:r>
            <a:endParaRPr/>
          </a:p>
        </p:txBody>
      </p:sp>
      <p:pic>
        <p:nvPicPr>
          <p:cNvPr id="763" name="Google Shape;763;p59"/>
          <p:cNvPicPr preferRelativeResize="0"/>
          <p:nvPr/>
        </p:nvPicPr>
        <p:blipFill rotWithShape="1">
          <a:blip r:embed="rId3">
            <a:alphaModFix/>
          </a:blip>
          <a:srcRect l="16672"/>
          <a:stretch/>
        </p:blipFill>
        <p:spPr>
          <a:xfrm>
            <a:off x="7885889" y="1701800"/>
            <a:ext cx="4022739" cy="3901440"/>
          </a:xfrm>
          <a:prstGeom prst="rect">
            <a:avLst/>
          </a:prstGeom>
          <a:noFill/>
          <a:ln>
            <a:noFill/>
          </a:ln>
        </p:spPr>
      </p:pic>
      <p:pic>
        <p:nvPicPr>
          <p:cNvPr id="764" name="Google Shape;764;p59"/>
          <p:cNvPicPr preferRelativeResize="0"/>
          <p:nvPr/>
        </p:nvPicPr>
        <p:blipFill rotWithShape="1">
          <a:blip r:embed="rId4">
            <a:alphaModFix/>
          </a:blip>
          <a:srcRect/>
          <a:stretch/>
        </p:blipFill>
        <p:spPr>
          <a:xfrm>
            <a:off x="-86784" y="5871633"/>
            <a:ext cx="1045635" cy="1092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60"/>
          <p:cNvSpPr txBox="1"/>
          <p:nvPr/>
        </p:nvSpPr>
        <p:spPr>
          <a:xfrm>
            <a:off x="330200" y="526951"/>
            <a:ext cx="11531600" cy="748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b="1">
                <a:solidFill>
                  <a:srgbClr val="002D73"/>
                </a:solidFill>
                <a:latin typeface="Arial"/>
                <a:ea typeface="Arial"/>
                <a:cs typeface="Arial"/>
                <a:sym typeface="Arial"/>
              </a:rPr>
              <a:t>Noteworthy Requirements of the RAPID Act</a:t>
            </a:r>
            <a:endParaRPr/>
          </a:p>
        </p:txBody>
      </p:sp>
      <p:sp>
        <p:nvSpPr>
          <p:cNvPr id="771" name="Google Shape;771;p60"/>
          <p:cNvSpPr txBox="1"/>
          <p:nvPr/>
        </p:nvSpPr>
        <p:spPr>
          <a:xfrm>
            <a:off x="304800" y="1599565"/>
            <a:ext cx="11582400" cy="4237891"/>
          </a:xfrm>
          <a:prstGeom prst="rect">
            <a:avLst/>
          </a:prstGeom>
          <a:noFill/>
          <a:ln>
            <a:noFill/>
          </a:ln>
        </p:spPr>
        <p:txBody>
          <a:bodyPr spcFirstLastPara="1" wrap="square" lIns="91425" tIns="45700" rIns="91425" bIns="45700" anchor="t" anchorCtr="0">
            <a:spAutoFit/>
          </a:bodyPr>
          <a:lstStyle/>
          <a:p>
            <a:pPr marL="304792" marR="0" lvl="0" indent="-304792" algn="l" rtl="0">
              <a:spcBef>
                <a:spcPts val="0"/>
              </a:spcBef>
              <a:spcAft>
                <a:spcPts val="0"/>
              </a:spcAft>
              <a:buClr>
                <a:srgbClr val="266B96"/>
              </a:buClr>
              <a:buSzPts val="1867"/>
              <a:buFont typeface="Arial"/>
              <a:buChar char="•"/>
            </a:pPr>
            <a:r>
              <a:rPr lang="en-US" sz="1867" b="1">
                <a:solidFill>
                  <a:srgbClr val="266B96"/>
                </a:solidFill>
                <a:latin typeface="Arial"/>
                <a:ea typeface="Arial"/>
                <a:cs typeface="Arial"/>
                <a:sym typeface="Arial"/>
              </a:rPr>
              <a:t>Generation -- PSL § 138(1)(a), (3)</a:t>
            </a:r>
            <a:r>
              <a:rPr lang="en-US" sz="1867">
                <a:solidFill>
                  <a:srgbClr val="266B96"/>
                </a:solidFill>
                <a:latin typeface="Arial"/>
                <a:ea typeface="Arial"/>
                <a:cs typeface="Arial"/>
                <a:sym typeface="Arial"/>
              </a:rPr>
              <a:t>: </a:t>
            </a:r>
            <a:r>
              <a:rPr lang="en-US" sz="1867">
                <a:solidFill>
                  <a:srgbClr val="000000"/>
                </a:solidFill>
                <a:latin typeface="Arial"/>
                <a:ea typeface="Arial"/>
                <a:cs typeface="Arial"/>
                <a:sym typeface="Arial"/>
              </a:rPr>
              <a:t>The statute authorizes ORES, in consultation with DPS, and subject to the approval of the PSC, to promulgate rules and regulations with respect to all necessary requirements to implement the siting permit program established in Article VIII and promulgate modifications to such rules and regulations as it deems necessary.</a:t>
            </a:r>
            <a:endParaRPr/>
          </a:p>
          <a:p>
            <a:pPr marL="914377" marR="0" lvl="1" indent="-304792" algn="l" rtl="0">
              <a:spcBef>
                <a:spcPts val="800"/>
              </a:spcBef>
              <a:spcAft>
                <a:spcPts val="0"/>
              </a:spcAft>
              <a:buClr>
                <a:srgbClr val="266B96"/>
              </a:buClr>
              <a:buSzPts val="1867"/>
              <a:buFont typeface="Arial"/>
              <a:buChar char="•"/>
            </a:pPr>
            <a:r>
              <a:rPr lang="en-US" sz="1867" b="1" i="0" u="none" strike="noStrike" cap="none">
                <a:solidFill>
                  <a:srgbClr val="266B96"/>
                </a:solidFill>
                <a:latin typeface="Arial"/>
                <a:ea typeface="Arial"/>
                <a:cs typeface="Arial"/>
                <a:sym typeface="Arial"/>
              </a:rPr>
              <a:t>Impacts to lands used in agricultural production:  </a:t>
            </a:r>
            <a:r>
              <a:rPr lang="en-US" sz="1867" b="0" i="0" u="none" strike="noStrike" cap="none">
                <a:solidFill>
                  <a:srgbClr val="000000"/>
                </a:solidFill>
                <a:latin typeface="Arial"/>
                <a:ea typeface="Arial"/>
                <a:cs typeface="Arial"/>
                <a:sym typeface="Arial"/>
              </a:rPr>
              <a:t>The RAPID Act expressly directs ORES to develop uniform standards and conditions designed to avoid, minimize, or mitigate to the maximum extent practicable, potential significant adverse impacts to land used in agricultural production, with additional consideration for land within an agricultural district or land that contains mineral soil groups 1-4.</a:t>
            </a:r>
            <a:endParaRPr/>
          </a:p>
          <a:p>
            <a:pPr marL="304792" marR="0" lvl="0" indent="-304792" algn="l" rtl="0">
              <a:spcBef>
                <a:spcPts val="2400"/>
              </a:spcBef>
              <a:spcAft>
                <a:spcPts val="0"/>
              </a:spcAft>
              <a:buClr>
                <a:srgbClr val="266B96"/>
              </a:buClr>
              <a:buSzPts val="1867"/>
              <a:buFont typeface="Arial"/>
              <a:buChar char="•"/>
            </a:pPr>
            <a:r>
              <a:rPr lang="en-US" sz="1867" b="1">
                <a:solidFill>
                  <a:srgbClr val="266B96"/>
                </a:solidFill>
                <a:latin typeface="Arial"/>
                <a:ea typeface="Arial"/>
                <a:cs typeface="Arial"/>
                <a:sym typeface="Arial"/>
              </a:rPr>
              <a:t>Electric Transmission -- PSL § 139(1)(a), (4)</a:t>
            </a:r>
            <a:r>
              <a:rPr lang="en-US" sz="1867">
                <a:solidFill>
                  <a:srgbClr val="266B96"/>
                </a:solidFill>
                <a:latin typeface="Arial"/>
                <a:ea typeface="Arial"/>
                <a:cs typeface="Arial"/>
                <a:sym typeface="Arial"/>
              </a:rPr>
              <a:t>: </a:t>
            </a:r>
            <a:r>
              <a:rPr lang="en-US" sz="1867">
                <a:solidFill>
                  <a:srgbClr val="000000"/>
                </a:solidFill>
                <a:latin typeface="Arial"/>
                <a:ea typeface="Arial"/>
                <a:cs typeface="Arial"/>
                <a:sym typeface="Arial"/>
              </a:rPr>
              <a:t>The statute requires ORES to within 1 year of the effect date of the RAPID Act (or by April 20, 2025) to promulgate regulations (1) establishing “a set of uniform standards and conditions for the siting, design, construction, and operation of major electric transmission facilities”; and (2) any other related requirements.</a:t>
            </a:r>
            <a:endParaRPr sz="1867">
              <a:solidFill>
                <a:srgbClr val="266B96"/>
              </a:solidFill>
              <a:latin typeface="Arial"/>
              <a:ea typeface="Arial"/>
              <a:cs typeface="Arial"/>
              <a:sym typeface="Arial"/>
            </a:endParaRPr>
          </a:p>
        </p:txBody>
      </p:sp>
      <p:sp>
        <p:nvSpPr>
          <p:cNvPr id="772" name="Google Shape;772;p60"/>
          <p:cNvSpPr/>
          <p:nvPr/>
        </p:nvSpPr>
        <p:spPr>
          <a:xfrm>
            <a:off x="9753600" y="6070601"/>
            <a:ext cx="1930400" cy="44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1"/>
          <p:cNvSpPr txBox="1"/>
          <p:nvPr/>
        </p:nvSpPr>
        <p:spPr>
          <a:xfrm>
            <a:off x="1270000" y="526951"/>
            <a:ext cx="9652000" cy="748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b="1">
                <a:solidFill>
                  <a:srgbClr val="002D73"/>
                </a:solidFill>
                <a:latin typeface="Arial"/>
                <a:ea typeface="Arial"/>
                <a:cs typeface="Arial"/>
                <a:sym typeface="Arial"/>
              </a:rPr>
              <a:t>PSL Article VIII Rulemaking Timeline</a:t>
            </a:r>
            <a:endParaRPr/>
          </a:p>
        </p:txBody>
      </p:sp>
      <p:sp>
        <p:nvSpPr>
          <p:cNvPr id="779" name="Google Shape;779;p61"/>
          <p:cNvSpPr txBox="1"/>
          <p:nvPr/>
        </p:nvSpPr>
        <p:spPr>
          <a:xfrm>
            <a:off x="304800" y="1397001"/>
            <a:ext cx="11582400" cy="4647939"/>
          </a:xfrm>
          <a:prstGeom prst="rect">
            <a:avLst/>
          </a:prstGeom>
          <a:noFill/>
          <a:ln>
            <a:noFill/>
          </a:ln>
        </p:spPr>
        <p:txBody>
          <a:bodyPr spcFirstLastPara="1" wrap="square" lIns="91425" tIns="45700" rIns="91425" bIns="45700" anchor="t" anchorCtr="0">
            <a:spAutoFit/>
          </a:bodyPr>
          <a:lstStyle/>
          <a:p>
            <a:pPr marL="304792" marR="0" lvl="0" indent="-304792" algn="l" rtl="0">
              <a:spcBef>
                <a:spcPts val="0"/>
              </a:spcBef>
              <a:spcAft>
                <a:spcPts val="0"/>
              </a:spcAft>
              <a:buClr>
                <a:srgbClr val="266B96"/>
              </a:buClr>
              <a:buSzPts val="2133"/>
              <a:buFont typeface="Arial"/>
              <a:buChar char="•"/>
            </a:pPr>
            <a:r>
              <a:rPr lang="en-US" sz="2133" b="1">
                <a:solidFill>
                  <a:srgbClr val="266B96"/>
                </a:solidFill>
                <a:latin typeface="Arial"/>
                <a:ea typeface="Arial"/>
                <a:cs typeface="Arial"/>
                <a:sym typeface="Arial"/>
              </a:rPr>
              <a:t>Notice of Proposed Rulemaking, Acceptance of Draft Generic Environmental Impact Statement, Public Comment Period, and Public Comment Hearing:</a:t>
            </a:r>
            <a:endParaRPr sz="2133">
              <a:solidFill>
                <a:srgbClr val="000000"/>
              </a:solidFill>
              <a:latin typeface="Arial"/>
              <a:ea typeface="Arial"/>
              <a:cs typeface="Arial"/>
              <a:sym typeface="Arial"/>
            </a:endParaRPr>
          </a:p>
          <a:p>
            <a:pPr marL="914377" marR="0" lvl="1" indent="-304792" algn="l" rtl="0">
              <a:spcBef>
                <a:spcPts val="1600"/>
              </a:spcBef>
              <a:spcAft>
                <a:spcPts val="0"/>
              </a:spcAft>
              <a:buClr>
                <a:srgbClr val="000000"/>
              </a:buClr>
              <a:buSzPts val="1867"/>
              <a:buFont typeface="Arial"/>
              <a:buChar char="•"/>
            </a:pPr>
            <a:r>
              <a:rPr lang="en-US" sz="1867" b="1" i="0" u="none" strike="noStrike" cap="none">
                <a:solidFill>
                  <a:srgbClr val="000000"/>
                </a:solidFill>
                <a:latin typeface="Arial"/>
                <a:ea typeface="Arial"/>
                <a:cs typeface="Arial"/>
                <a:sym typeface="Arial"/>
              </a:rPr>
              <a:t>Issued Dec. 18, 2024</a:t>
            </a:r>
            <a:r>
              <a:rPr lang="en-US" sz="1867" b="0" i="0" u="none" strike="noStrike" cap="none">
                <a:solidFill>
                  <a:srgbClr val="000000"/>
                </a:solidFill>
                <a:latin typeface="Arial"/>
                <a:ea typeface="Arial"/>
                <a:cs typeface="Arial"/>
                <a:sym typeface="Arial"/>
              </a:rPr>
              <a:t>; notice of additional hearings issued Jan. 14, 2025.</a:t>
            </a:r>
            <a:endParaRPr/>
          </a:p>
          <a:p>
            <a:pPr marL="914377" marR="0" lvl="1" indent="-304792" algn="l" rtl="0">
              <a:spcBef>
                <a:spcPts val="1600"/>
              </a:spcBef>
              <a:spcAft>
                <a:spcPts val="0"/>
              </a:spcAft>
              <a:buClr>
                <a:srgbClr val="000000"/>
              </a:buClr>
              <a:buSzPts val="1867"/>
              <a:buFont typeface="Arial"/>
              <a:buChar char="•"/>
            </a:pPr>
            <a:r>
              <a:rPr lang="en-US" sz="1867" b="0" i="0" u="none" strike="noStrike" cap="none">
                <a:solidFill>
                  <a:srgbClr val="000000"/>
                </a:solidFill>
                <a:latin typeface="Arial"/>
                <a:ea typeface="Arial"/>
                <a:cs typeface="Arial"/>
                <a:sym typeface="Arial"/>
              </a:rPr>
              <a:t>Proposes to repeal the current 16 NYCRR Part 1100 (Office of Renewable Energy Siting and Electric Transmission) (former 19 NYCRR Part 900) and replaces it with a </a:t>
            </a:r>
            <a:r>
              <a:rPr lang="en-US" sz="1867" b="1" i="0" u="none" strike="noStrike" cap="none">
                <a:solidFill>
                  <a:srgbClr val="000000"/>
                </a:solidFill>
                <a:latin typeface="Arial"/>
                <a:ea typeface="Arial"/>
                <a:cs typeface="Arial"/>
                <a:sym typeface="Arial"/>
              </a:rPr>
              <a:t>new Part 1100 (General Procedures), Part 1101 (Major Renewable Energy Facility Siting), and Part 1102 (Major Electric Transmission Facility Siting)</a:t>
            </a:r>
            <a:r>
              <a:rPr lang="en-US" sz="1867" b="0" i="0" u="none" strike="noStrike" cap="none">
                <a:solidFill>
                  <a:srgbClr val="000000"/>
                </a:solidFill>
                <a:latin typeface="Arial"/>
                <a:ea typeface="Arial"/>
                <a:cs typeface="Arial"/>
                <a:sym typeface="Arial"/>
              </a:rPr>
              <a:t>.</a:t>
            </a:r>
            <a:endParaRPr/>
          </a:p>
          <a:p>
            <a:pPr marL="914377" marR="0" lvl="1" indent="-304792" algn="l" rtl="0">
              <a:spcBef>
                <a:spcPts val="1600"/>
              </a:spcBef>
              <a:spcAft>
                <a:spcPts val="0"/>
              </a:spcAft>
              <a:buClr>
                <a:srgbClr val="000000"/>
              </a:buClr>
              <a:buSzPts val="1867"/>
              <a:buFont typeface="Arial"/>
              <a:buChar char="•"/>
            </a:pPr>
            <a:r>
              <a:rPr lang="en-US" sz="1867" b="0" i="0" u="none" strike="noStrike" cap="none">
                <a:solidFill>
                  <a:srgbClr val="000000"/>
                </a:solidFill>
                <a:latin typeface="Arial"/>
                <a:ea typeface="Arial"/>
                <a:cs typeface="Arial"/>
                <a:sym typeface="Arial"/>
              </a:rPr>
              <a:t>DPS, by and through ORES, as lead agency, completed and accepted a </a:t>
            </a:r>
            <a:r>
              <a:rPr lang="en-US" sz="1867" b="1" i="0" u="none" strike="noStrike" cap="none">
                <a:solidFill>
                  <a:srgbClr val="000000"/>
                </a:solidFill>
                <a:latin typeface="Arial"/>
                <a:ea typeface="Arial"/>
                <a:cs typeface="Arial"/>
                <a:sym typeface="Arial"/>
              </a:rPr>
              <a:t>draft generic environmental impact statement (DGEIS)</a:t>
            </a:r>
            <a:r>
              <a:rPr lang="en-US" sz="1867" b="0" i="0" u="none" strike="noStrike" cap="none">
                <a:solidFill>
                  <a:srgbClr val="000000"/>
                </a:solidFill>
                <a:latin typeface="Arial"/>
                <a:ea typeface="Arial"/>
                <a:cs typeface="Arial"/>
                <a:sym typeface="Arial"/>
              </a:rPr>
              <a:t> in connection with the proposed rulemaking.</a:t>
            </a:r>
            <a:endParaRPr/>
          </a:p>
          <a:p>
            <a:pPr marL="914377" marR="0" lvl="1" indent="-304792" algn="l" rtl="0">
              <a:spcBef>
                <a:spcPts val="1600"/>
              </a:spcBef>
              <a:spcAft>
                <a:spcPts val="0"/>
              </a:spcAft>
              <a:buClr>
                <a:srgbClr val="000000"/>
              </a:buClr>
              <a:buSzPts val="1867"/>
              <a:buFont typeface="Arial"/>
              <a:buChar char="•"/>
            </a:pPr>
            <a:r>
              <a:rPr lang="en-US" sz="1867" b="1" i="0" u="none" strike="noStrike" cap="none">
                <a:solidFill>
                  <a:srgbClr val="000000"/>
                </a:solidFill>
                <a:latin typeface="Arial"/>
                <a:ea typeface="Arial"/>
                <a:cs typeface="Arial"/>
                <a:sym typeface="Arial"/>
              </a:rPr>
              <a:t>120-day public comment period </a:t>
            </a:r>
            <a:r>
              <a:rPr lang="en-US" sz="1867" b="0" i="0" u="none" strike="noStrike" cap="none">
                <a:solidFill>
                  <a:srgbClr val="000000"/>
                </a:solidFill>
                <a:latin typeface="Arial"/>
                <a:ea typeface="Arial"/>
                <a:cs typeface="Arial"/>
                <a:sym typeface="Arial"/>
              </a:rPr>
              <a:t>through April 18, 2025</a:t>
            </a:r>
            <a:endParaRPr/>
          </a:p>
          <a:p>
            <a:pPr marL="914377" marR="0" lvl="1" indent="-304792" algn="l" rtl="0">
              <a:spcBef>
                <a:spcPts val="1600"/>
              </a:spcBef>
              <a:spcAft>
                <a:spcPts val="0"/>
              </a:spcAft>
              <a:buClr>
                <a:srgbClr val="000000"/>
              </a:buClr>
              <a:buSzPts val="1867"/>
              <a:buFont typeface="Arial"/>
              <a:buChar char="•"/>
            </a:pPr>
            <a:r>
              <a:rPr lang="en-US" sz="1867" b="1" i="0" u="none" strike="noStrike" cap="none">
                <a:solidFill>
                  <a:srgbClr val="000000"/>
                </a:solidFill>
                <a:latin typeface="Arial"/>
                <a:ea typeface="Arial"/>
                <a:cs typeface="Arial"/>
                <a:sym typeface="Arial"/>
              </a:rPr>
              <a:t>Scheduled 22 public comment hearings</a:t>
            </a:r>
            <a:r>
              <a:rPr lang="en-US" sz="1867" b="0" i="0" u="none" strike="noStrike" cap="none">
                <a:solidFill>
                  <a:srgbClr val="000000"/>
                </a:solidFill>
                <a:latin typeface="Arial"/>
                <a:ea typeface="Arial"/>
                <a:cs typeface="Arial"/>
                <a:sym typeface="Arial"/>
              </a:rPr>
              <a:t>: 20 in-person at 11 locations around the State, and 2 virtual public comment hearings.</a:t>
            </a:r>
            <a:endParaRPr/>
          </a:p>
        </p:txBody>
      </p:sp>
      <p:sp>
        <p:nvSpPr>
          <p:cNvPr id="780" name="Google Shape;780;p61"/>
          <p:cNvSpPr/>
          <p:nvPr/>
        </p:nvSpPr>
        <p:spPr>
          <a:xfrm>
            <a:off x="9753600" y="6070601"/>
            <a:ext cx="1930400" cy="44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2"/>
          <p:cNvSpPr/>
          <p:nvPr/>
        </p:nvSpPr>
        <p:spPr>
          <a:xfrm>
            <a:off x="9753600" y="6070601"/>
            <a:ext cx="1930400" cy="44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787" name="Google Shape;787;p62"/>
          <p:cNvSpPr txBox="1"/>
          <p:nvPr/>
        </p:nvSpPr>
        <p:spPr>
          <a:xfrm>
            <a:off x="609600" y="588434"/>
            <a:ext cx="10972800"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a:solidFill>
                  <a:srgbClr val="002D73"/>
                </a:solidFill>
                <a:latin typeface="Arial"/>
                <a:ea typeface="Arial"/>
                <a:cs typeface="Arial"/>
                <a:sym typeface="Arial"/>
              </a:rPr>
              <a:t>Analogous Provisions to Articles VII &amp; 10 Incorporated into the Proposed Regs</a:t>
            </a:r>
            <a:endParaRPr/>
          </a:p>
        </p:txBody>
      </p:sp>
      <p:sp>
        <p:nvSpPr>
          <p:cNvPr id="788" name="Google Shape;788;p62"/>
          <p:cNvSpPr txBox="1"/>
          <p:nvPr/>
        </p:nvSpPr>
        <p:spPr>
          <a:xfrm>
            <a:off x="508000" y="1869282"/>
            <a:ext cx="11277600" cy="3847976"/>
          </a:xfrm>
          <a:prstGeom prst="rect">
            <a:avLst/>
          </a:prstGeom>
          <a:noFill/>
          <a:ln>
            <a:noFill/>
          </a:ln>
        </p:spPr>
        <p:txBody>
          <a:bodyPr spcFirstLastPara="1" wrap="square" lIns="91425" tIns="45700" rIns="91425" bIns="45700" anchor="t" anchorCtr="0">
            <a:spAutoFit/>
          </a:bodyPr>
          <a:lstStyle/>
          <a:p>
            <a:pPr marL="609585" marR="0" lvl="1" indent="-304791" algn="l" rtl="0">
              <a:spcBef>
                <a:spcPts val="0"/>
              </a:spcBef>
              <a:spcAft>
                <a:spcPts val="0"/>
              </a:spcAft>
              <a:buClr>
                <a:srgbClr val="000000"/>
              </a:buClr>
              <a:buSzPts val="1867"/>
              <a:buFont typeface="Courier New"/>
              <a:buChar char="o"/>
            </a:pPr>
            <a:r>
              <a:rPr lang="en-US" sz="1867" b="1" i="1" u="none" strike="noStrike" cap="none">
                <a:solidFill>
                  <a:srgbClr val="000000"/>
                </a:solidFill>
                <a:latin typeface="Arial"/>
                <a:ea typeface="Arial"/>
                <a:cs typeface="Arial"/>
                <a:sym typeface="Arial"/>
              </a:rPr>
              <a:t>Applicability</a:t>
            </a:r>
            <a:r>
              <a:rPr lang="en-US" sz="1867" b="1" i="0" u="none" strike="noStrike" cap="none">
                <a:solidFill>
                  <a:srgbClr val="000000"/>
                </a:solidFill>
                <a:latin typeface="Arial"/>
                <a:ea typeface="Arial"/>
                <a:cs typeface="Arial"/>
                <a:sym typeface="Arial"/>
              </a:rPr>
              <a:t>:</a:t>
            </a:r>
            <a:r>
              <a:rPr lang="en-US" sz="1867" b="0" i="0" u="none" strike="noStrike" cap="none">
                <a:solidFill>
                  <a:srgbClr val="000000"/>
                </a:solidFill>
                <a:latin typeface="Arial"/>
                <a:ea typeface="Arial"/>
                <a:cs typeface="Arial"/>
                <a:sym typeface="Arial"/>
              </a:rPr>
              <a:t> “Major renewable energy facility” (MRE) is defined similar to Article 10 - any renewable energy system, as such term is defined in PSL § 66-p</a:t>
            </a:r>
            <a:r>
              <a:rPr lang="en-US" sz="1867" b="0" i="0" u="none" strike="noStrike" cap="none" baseline="30000">
                <a:solidFill>
                  <a:srgbClr val="000000"/>
                </a:solidFill>
                <a:latin typeface="Arial"/>
                <a:ea typeface="Arial"/>
                <a:cs typeface="Arial"/>
                <a:sym typeface="Arial"/>
              </a:rPr>
              <a:t>1</a:t>
            </a:r>
            <a:r>
              <a:rPr lang="en-US" sz="1867" b="0" i="0" u="none" strike="noStrike" cap="none">
                <a:solidFill>
                  <a:srgbClr val="000000"/>
                </a:solidFill>
                <a:latin typeface="Arial"/>
                <a:ea typeface="Arial"/>
                <a:cs typeface="Arial"/>
                <a:sym typeface="Arial"/>
              </a:rPr>
              <a:t>, with nameplate capacity &gt;= 25 MWs; “Major electric transmission facility” (MET) is defined the same as Article VII</a:t>
            </a:r>
            <a:r>
              <a:rPr lang="en-US" sz="1867" b="0" i="0" u="none" strike="noStrike" cap="none" baseline="30000">
                <a:solidFill>
                  <a:srgbClr val="000000"/>
                </a:solidFill>
                <a:latin typeface="Arial"/>
                <a:ea typeface="Arial"/>
                <a:cs typeface="Arial"/>
                <a:sym typeface="Arial"/>
              </a:rPr>
              <a:t>2</a:t>
            </a:r>
            <a:r>
              <a:rPr lang="en-US" sz="1867" b="0" i="0" u="none" strike="noStrike" cap="none">
                <a:solidFill>
                  <a:srgbClr val="000000"/>
                </a:solidFill>
                <a:latin typeface="Arial"/>
                <a:ea typeface="Arial"/>
                <a:cs typeface="Arial"/>
                <a:sym typeface="Arial"/>
              </a:rPr>
              <a:t>. </a:t>
            </a:r>
            <a:endParaRPr sz="1867" b="1" i="0" u="none" strike="noStrike" cap="none">
              <a:solidFill>
                <a:srgbClr val="000000"/>
              </a:solidFill>
              <a:latin typeface="Arial"/>
              <a:ea typeface="Arial"/>
              <a:cs typeface="Arial"/>
              <a:sym typeface="Arial"/>
            </a:endParaRPr>
          </a:p>
          <a:p>
            <a:pPr marL="609585" marR="0" lvl="1" indent="-304791" algn="l" rtl="0">
              <a:spcBef>
                <a:spcPts val="800"/>
              </a:spcBef>
              <a:spcAft>
                <a:spcPts val="0"/>
              </a:spcAft>
              <a:buClr>
                <a:srgbClr val="000000"/>
              </a:buClr>
              <a:buSzPts val="1867"/>
              <a:buFont typeface="Courier New"/>
              <a:buChar char="o"/>
            </a:pPr>
            <a:r>
              <a:rPr lang="en-US" sz="1867" b="1" i="1" u="none" strike="noStrike" cap="none">
                <a:solidFill>
                  <a:srgbClr val="000000"/>
                </a:solidFill>
                <a:latin typeface="Arial"/>
                <a:ea typeface="Arial"/>
                <a:cs typeface="Arial"/>
                <a:sym typeface="Arial"/>
              </a:rPr>
              <a:t>Intervenor Funding</a:t>
            </a:r>
            <a:r>
              <a:rPr lang="en-US" sz="1867" b="0" i="0" u="none" strike="noStrike" cap="none">
                <a:solidFill>
                  <a:srgbClr val="000000"/>
                </a:solidFill>
                <a:latin typeface="Arial"/>
                <a:ea typeface="Arial"/>
                <a:cs typeface="Arial"/>
                <a:sym typeface="Arial"/>
              </a:rPr>
              <a:t>: Like Article VII and 10, the applicant must deposit same fees as required under Article VII (dependent on kV and distance) or Article 10 ($1,000 per $1,000 kW of capacity), although made subject to inflation.</a:t>
            </a:r>
            <a:endParaRPr sz="1867" b="0" i="1" u="none" strike="noStrike" cap="none">
              <a:solidFill>
                <a:srgbClr val="000000"/>
              </a:solidFill>
              <a:latin typeface="Arial"/>
              <a:ea typeface="Arial"/>
              <a:cs typeface="Arial"/>
              <a:sym typeface="Arial"/>
            </a:endParaRPr>
          </a:p>
          <a:p>
            <a:pPr marL="609585" marR="0" lvl="1" indent="-304791" algn="l" rtl="0">
              <a:spcBef>
                <a:spcPts val="800"/>
              </a:spcBef>
              <a:spcAft>
                <a:spcPts val="0"/>
              </a:spcAft>
              <a:buClr>
                <a:srgbClr val="000000"/>
              </a:buClr>
              <a:buSzPts val="1867"/>
              <a:buFont typeface="Courier New"/>
              <a:buChar char="o"/>
            </a:pPr>
            <a:r>
              <a:rPr lang="en-US" sz="1867" b="1" i="1" u="none" strike="noStrike" cap="none">
                <a:solidFill>
                  <a:srgbClr val="000000"/>
                </a:solidFill>
                <a:latin typeface="Arial"/>
                <a:ea typeface="Arial"/>
                <a:cs typeface="Arial"/>
                <a:sym typeface="Arial"/>
              </a:rPr>
              <a:t>Application of Local &amp; Other State Law</a:t>
            </a:r>
            <a:r>
              <a:rPr lang="en-US" sz="1867" b="0" i="0" u="none" strike="noStrike" cap="none">
                <a:solidFill>
                  <a:srgbClr val="000000"/>
                </a:solidFill>
                <a:latin typeface="Arial"/>
                <a:ea typeface="Arial"/>
                <a:cs typeface="Arial"/>
                <a:sym typeface="Arial"/>
              </a:rPr>
              <a:t>: One-stop permitting law.  All State and local substantive laws must be applied; exception: substantive local law requirements are subject to waiver if deemed “unreasonably burdensome </a:t>
            </a:r>
            <a:r>
              <a:rPr lang="en-US" sz="1867" b="0" i="1" u="none" strike="noStrike" cap="none">
                <a:solidFill>
                  <a:srgbClr val="000000"/>
                </a:solidFill>
                <a:latin typeface="Arial"/>
                <a:ea typeface="Arial"/>
                <a:cs typeface="Arial"/>
                <a:sym typeface="Arial"/>
              </a:rPr>
              <a:t>in view of the CLCPA targets and environmental benefits</a:t>
            </a:r>
            <a:r>
              <a:rPr lang="en-US" sz="1867" b="0" i="0" u="none" strike="noStrike" cap="none">
                <a:solidFill>
                  <a:srgbClr val="000000"/>
                </a:solidFill>
                <a:latin typeface="Arial"/>
                <a:ea typeface="Arial"/>
                <a:cs typeface="Arial"/>
                <a:sym typeface="Arial"/>
              </a:rPr>
              <a:t>” of the facility and, in the case of electric transmission, the public need for the facility.</a:t>
            </a:r>
            <a:endParaRPr/>
          </a:p>
          <a:p>
            <a:pPr marL="609585" marR="0" lvl="1" indent="-304791" algn="l" rtl="0">
              <a:spcBef>
                <a:spcPts val="800"/>
              </a:spcBef>
              <a:spcAft>
                <a:spcPts val="0"/>
              </a:spcAft>
              <a:buClr>
                <a:srgbClr val="000000"/>
              </a:buClr>
              <a:buSzPts val="1867"/>
              <a:buFont typeface="Courier New"/>
              <a:buChar char="o"/>
            </a:pPr>
            <a:r>
              <a:rPr lang="en-US" sz="1867" b="1" i="1" u="none" strike="noStrike" cap="none">
                <a:solidFill>
                  <a:srgbClr val="000000"/>
                </a:solidFill>
                <a:latin typeface="Arial"/>
                <a:ea typeface="Arial"/>
                <a:cs typeface="Arial"/>
                <a:sym typeface="Arial"/>
              </a:rPr>
              <a:t>Deadline for permitting decision – one year from completeness determination:</a:t>
            </a:r>
            <a:r>
              <a:rPr lang="en-US" sz="1867" b="0" i="0" u="none" strike="noStrike" cap="none">
                <a:solidFill>
                  <a:srgbClr val="000000"/>
                </a:solidFill>
                <a:latin typeface="Arial"/>
                <a:ea typeface="Arial"/>
                <a:cs typeface="Arial"/>
                <a:sym typeface="Arial"/>
              </a:rPr>
              <a:t> similar to Article 10. </a:t>
            </a:r>
            <a:endParaRPr/>
          </a:p>
        </p:txBody>
      </p:sp>
      <p:sp>
        <p:nvSpPr>
          <p:cNvPr id="789" name="Google Shape;789;p62"/>
          <p:cNvSpPr txBox="1"/>
          <p:nvPr/>
        </p:nvSpPr>
        <p:spPr>
          <a:xfrm>
            <a:off x="273456" y="5906587"/>
            <a:ext cx="11746689" cy="8004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67">
                <a:solidFill>
                  <a:srgbClr val="000000"/>
                </a:solidFill>
                <a:latin typeface="Arial"/>
                <a:ea typeface="Arial"/>
                <a:cs typeface="Arial"/>
                <a:sym typeface="Arial"/>
              </a:rPr>
              <a:t>1 – Systems that generate electricity or thermal energy through use of the following technologies: solar thermal, photovoltaics, on land and offshore wind, hydroelectric, geothermal electric, geothermal ground source heat, tidal energy, wave energy, ocean thermal, and fuel cells which do not utilize a fossil fuel resource in the process of generating electricity</a:t>
            </a:r>
            <a:endParaRPr/>
          </a:p>
          <a:p>
            <a:pPr marL="0" marR="0" lvl="0" indent="0" algn="l" rtl="0">
              <a:spcBef>
                <a:spcPts val="400"/>
              </a:spcBef>
              <a:spcAft>
                <a:spcPts val="0"/>
              </a:spcAft>
              <a:buNone/>
            </a:pPr>
            <a:r>
              <a:rPr lang="en-US" sz="1067">
                <a:solidFill>
                  <a:srgbClr val="000000"/>
                </a:solidFill>
                <a:latin typeface="Arial"/>
                <a:ea typeface="Arial"/>
                <a:cs typeface="Arial"/>
                <a:sym typeface="Arial"/>
              </a:rPr>
              <a:t>2 – An electric transmission line of a design capacity of: (i) 150 kV or more extending a distance of one mile or more, or 100 kV or more, including associated equipment; and (ii) less than 125 kV, extending a distance of ten miles or more, including associated equipment. Do </a:t>
            </a:r>
            <a:r>
              <a:rPr lang="en-US" sz="1067" u="sng">
                <a:solidFill>
                  <a:srgbClr val="000000"/>
                </a:solidFill>
                <a:latin typeface="Arial"/>
                <a:ea typeface="Arial"/>
                <a:cs typeface="Arial"/>
                <a:sym typeface="Arial"/>
              </a:rPr>
              <a:t>not</a:t>
            </a:r>
            <a:r>
              <a:rPr lang="en-US" sz="1067">
                <a:solidFill>
                  <a:srgbClr val="000000"/>
                </a:solidFill>
                <a:latin typeface="Arial"/>
                <a:ea typeface="Arial"/>
                <a:cs typeface="Arial"/>
                <a:sym typeface="Arial"/>
              </a:rPr>
              <a:t> include any such transmission line located wholly underground in NYC.</a:t>
            </a:r>
            <a:endParaRPr sz="1067">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3"/>
          <p:cNvSpPr/>
          <p:nvPr/>
        </p:nvSpPr>
        <p:spPr>
          <a:xfrm>
            <a:off x="9753600" y="6070601"/>
            <a:ext cx="1930400" cy="44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796" name="Google Shape;796;p63"/>
          <p:cNvSpPr txBox="1"/>
          <p:nvPr/>
        </p:nvSpPr>
        <p:spPr>
          <a:xfrm>
            <a:off x="609600" y="588434"/>
            <a:ext cx="10972800" cy="6667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a:solidFill>
                  <a:srgbClr val="002D73"/>
                </a:solidFill>
                <a:latin typeface="Arial"/>
                <a:ea typeface="Arial"/>
                <a:cs typeface="Arial"/>
                <a:sym typeface="Arial"/>
              </a:rPr>
              <a:t>Application of Uniform Standards &amp; Conditions</a:t>
            </a:r>
            <a:endParaRPr/>
          </a:p>
        </p:txBody>
      </p:sp>
      <p:sp>
        <p:nvSpPr>
          <p:cNvPr id="797" name="Google Shape;797;p63"/>
          <p:cNvSpPr txBox="1"/>
          <p:nvPr/>
        </p:nvSpPr>
        <p:spPr>
          <a:xfrm>
            <a:off x="508000" y="1498601"/>
            <a:ext cx="11277600" cy="3662926"/>
          </a:xfrm>
          <a:prstGeom prst="rect">
            <a:avLst/>
          </a:prstGeom>
          <a:noFill/>
          <a:ln>
            <a:noFill/>
          </a:ln>
        </p:spPr>
        <p:txBody>
          <a:bodyPr spcFirstLastPara="1" wrap="square" lIns="91425" tIns="45700" rIns="91425" bIns="45700" anchor="t" anchorCtr="0">
            <a:spAutoFit/>
          </a:bodyPr>
          <a:lstStyle/>
          <a:p>
            <a:pPr marL="304792" marR="0" lvl="0" indent="-304792" algn="l" rtl="0">
              <a:spcBef>
                <a:spcPts val="0"/>
              </a:spcBef>
              <a:spcAft>
                <a:spcPts val="0"/>
              </a:spcAft>
              <a:buClr>
                <a:srgbClr val="000000"/>
              </a:buClr>
              <a:buSzPts val="2133"/>
              <a:buFont typeface="Arial"/>
              <a:buChar char="•"/>
            </a:pPr>
            <a:r>
              <a:rPr lang="en-US" sz="2133">
                <a:solidFill>
                  <a:srgbClr val="000000"/>
                </a:solidFill>
                <a:latin typeface="Arial"/>
                <a:ea typeface="Arial"/>
                <a:cs typeface="Arial"/>
                <a:sym typeface="Arial"/>
              </a:rPr>
              <a:t>To streamline the process, each application would be subject to uniform standards and conditions – analogous to ORES’s existing authority.</a:t>
            </a:r>
            <a:endParaRPr/>
          </a:p>
          <a:p>
            <a:pPr marL="609585" marR="0" lvl="1" indent="-304791" algn="l" rtl="0">
              <a:spcBef>
                <a:spcPts val="1600"/>
              </a:spcBef>
              <a:spcAft>
                <a:spcPts val="0"/>
              </a:spcAft>
              <a:buClr>
                <a:srgbClr val="000000"/>
              </a:buClr>
              <a:buSzPts val="1867"/>
              <a:buFont typeface="Courier New"/>
              <a:buChar char="o"/>
            </a:pPr>
            <a:r>
              <a:rPr lang="en-US" sz="1867" b="0" i="0" u="none" strike="noStrike" cap="none">
                <a:solidFill>
                  <a:srgbClr val="000000"/>
                </a:solidFill>
                <a:latin typeface="Arial"/>
                <a:ea typeface="Arial"/>
                <a:cs typeface="Arial"/>
                <a:sym typeface="Arial"/>
              </a:rPr>
              <a:t>All permits would include </a:t>
            </a:r>
            <a:r>
              <a:rPr lang="en-US" sz="1867" b="1" i="0" u="none" strike="noStrike" cap="none">
                <a:solidFill>
                  <a:srgbClr val="000000"/>
                </a:solidFill>
                <a:latin typeface="Arial"/>
                <a:ea typeface="Arial"/>
                <a:cs typeface="Arial"/>
                <a:sym typeface="Arial"/>
              </a:rPr>
              <a:t>uniform standards and conditions </a:t>
            </a:r>
            <a:r>
              <a:rPr lang="en-US" sz="1867" b="0" i="0" u="none" strike="noStrike" cap="none">
                <a:solidFill>
                  <a:srgbClr val="000000"/>
                </a:solidFill>
                <a:latin typeface="Arial"/>
                <a:ea typeface="Arial"/>
                <a:cs typeface="Arial"/>
                <a:sym typeface="Arial"/>
              </a:rPr>
              <a:t>to address those environmental impacts common to each type of MRE facility, or to MET projects.</a:t>
            </a:r>
            <a:endParaRPr/>
          </a:p>
          <a:p>
            <a:pPr marL="609585" marR="0" lvl="1" indent="-304791" algn="l" rtl="0">
              <a:spcBef>
                <a:spcPts val="1600"/>
              </a:spcBef>
              <a:spcAft>
                <a:spcPts val="0"/>
              </a:spcAft>
              <a:buClr>
                <a:srgbClr val="000000"/>
              </a:buClr>
              <a:buSzPts val="1867"/>
              <a:buFont typeface="Courier New"/>
              <a:buChar char="o"/>
            </a:pPr>
            <a:r>
              <a:rPr lang="en-US" sz="1867" b="0" i="0" u="none" strike="noStrike" cap="none">
                <a:solidFill>
                  <a:srgbClr val="000000"/>
                </a:solidFill>
                <a:latin typeface="Arial"/>
                <a:ea typeface="Arial"/>
                <a:cs typeface="Arial"/>
                <a:sym typeface="Arial"/>
              </a:rPr>
              <a:t>USCs “shall be designed to avoid or minimize, to the maximum extent practicable, any potential significant adverse environmental impacts . . .”</a:t>
            </a:r>
            <a:endParaRPr/>
          </a:p>
          <a:p>
            <a:pPr marL="609585" marR="0" lvl="1" indent="-304791" algn="l" rtl="0">
              <a:spcBef>
                <a:spcPts val="1600"/>
              </a:spcBef>
              <a:spcAft>
                <a:spcPts val="0"/>
              </a:spcAft>
              <a:buClr>
                <a:srgbClr val="000000"/>
              </a:buClr>
              <a:buSzPts val="1867"/>
              <a:buFont typeface="Courier New"/>
              <a:buChar char="o"/>
            </a:pPr>
            <a:r>
              <a:rPr lang="en-US" sz="1867" b="0" i="0" u="none" strike="noStrike" cap="none">
                <a:solidFill>
                  <a:srgbClr val="000000"/>
                </a:solidFill>
                <a:latin typeface="Arial"/>
                <a:ea typeface="Arial"/>
                <a:cs typeface="Arial"/>
                <a:sym typeface="Arial"/>
              </a:rPr>
              <a:t>ORES shall identify site-specific adverse environmental impacts that “are unable to be addressed by the uniform standards and conditions” and develop </a:t>
            </a:r>
            <a:r>
              <a:rPr lang="en-US" sz="1867" b="1" i="0" u="none" strike="noStrike" cap="none">
                <a:solidFill>
                  <a:srgbClr val="000000"/>
                </a:solidFill>
                <a:latin typeface="Arial"/>
                <a:ea typeface="Arial"/>
                <a:cs typeface="Arial"/>
                <a:sym typeface="Arial"/>
              </a:rPr>
              <a:t>site-specific conditions</a:t>
            </a:r>
            <a:r>
              <a:rPr lang="en-US" sz="1867" b="0" i="0" u="none" strike="noStrike" cap="none">
                <a:solidFill>
                  <a:srgbClr val="000000"/>
                </a:solidFill>
                <a:latin typeface="Arial"/>
                <a:ea typeface="Arial"/>
                <a:cs typeface="Arial"/>
                <a:sym typeface="Arial"/>
              </a:rPr>
              <a:t> to avoid or mitigate those impacts “taking into account the CLCPA targets and the environmental benefits” of the facility and, in the case of transmission, the public need for the facility.</a:t>
            </a:r>
            <a:endParaRPr sz="2133" b="1"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4"/>
          <p:cNvSpPr/>
          <p:nvPr/>
        </p:nvSpPr>
        <p:spPr>
          <a:xfrm>
            <a:off x="9753600" y="6070601"/>
            <a:ext cx="1930400" cy="44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04" name="Google Shape;804;p64"/>
          <p:cNvSpPr txBox="1"/>
          <p:nvPr/>
        </p:nvSpPr>
        <p:spPr>
          <a:xfrm>
            <a:off x="1524000" y="584200"/>
            <a:ext cx="9144000" cy="6667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3" b="1">
                <a:solidFill>
                  <a:srgbClr val="002D73"/>
                </a:solidFill>
                <a:latin typeface="Arial"/>
                <a:ea typeface="Arial"/>
                <a:cs typeface="Arial"/>
                <a:sym typeface="Arial"/>
              </a:rPr>
              <a:t>Municipal and Community Involvement</a:t>
            </a:r>
            <a:endParaRPr/>
          </a:p>
        </p:txBody>
      </p:sp>
      <p:sp>
        <p:nvSpPr>
          <p:cNvPr id="805" name="Google Shape;805;p64"/>
          <p:cNvSpPr txBox="1"/>
          <p:nvPr/>
        </p:nvSpPr>
        <p:spPr>
          <a:xfrm>
            <a:off x="304800" y="1397001"/>
            <a:ext cx="11582400" cy="4092787"/>
          </a:xfrm>
          <a:prstGeom prst="rect">
            <a:avLst/>
          </a:prstGeom>
          <a:noFill/>
          <a:ln>
            <a:noFill/>
          </a:ln>
        </p:spPr>
        <p:txBody>
          <a:bodyPr spcFirstLastPara="1" wrap="square" lIns="91425" tIns="45700" rIns="91425" bIns="45700" anchor="t" anchorCtr="0">
            <a:spAutoFit/>
          </a:bodyPr>
          <a:lstStyle/>
          <a:p>
            <a:pPr marL="380990" marR="0" lvl="0" indent="-380990" algn="l" rtl="0">
              <a:spcBef>
                <a:spcPts val="0"/>
              </a:spcBef>
              <a:spcAft>
                <a:spcPts val="0"/>
              </a:spcAft>
              <a:buClr>
                <a:srgbClr val="000000"/>
              </a:buClr>
              <a:buSzPts val="2133"/>
              <a:buFont typeface="Arial"/>
              <a:buChar char="•"/>
            </a:pPr>
            <a:r>
              <a:rPr lang="en-US" sz="2133">
                <a:solidFill>
                  <a:srgbClr val="000000"/>
                </a:solidFill>
                <a:latin typeface="Arial"/>
                <a:ea typeface="Arial"/>
                <a:cs typeface="Arial"/>
                <a:sym typeface="Arial"/>
              </a:rPr>
              <a:t>Pre-application consultation</a:t>
            </a:r>
            <a:endParaRPr/>
          </a:p>
          <a:p>
            <a:pPr marL="380990" marR="0" lvl="0" indent="-380990" algn="l" rtl="0">
              <a:spcBef>
                <a:spcPts val="1600"/>
              </a:spcBef>
              <a:spcAft>
                <a:spcPts val="0"/>
              </a:spcAft>
              <a:buClr>
                <a:srgbClr val="000000"/>
              </a:buClr>
              <a:buSzPts val="2133"/>
              <a:buFont typeface="Arial"/>
              <a:buChar char="•"/>
            </a:pPr>
            <a:r>
              <a:rPr lang="en-US" sz="2133">
                <a:solidFill>
                  <a:srgbClr val="000000"/>
                </a:solidFill>
                <a:latin typeface="Arial"/>
                <a:ea typeface="Arial"/>
                <a:cs typeface="Arial"/>
                <a:sym typeface="Arial"/>
              </a:rPr>
              <a:t>Municipal statement of local law compliance</a:t>
            </a:r>
            <a:endParaRPr/>
          </a:p>
          <a:p>
            <a:pPr marL="380990" marR="0" lvl="0" indent="-380990" algn="l" rtl="0">
              <a:spcBef>
                <a:spcPts val="1600"/>
              </a:spcBef>
              <a:spcAft>
                <a:spcPts val="0"/>
              </a:spcAft>
              <a:buClr>
                <a:srgbClr val="000000"/>
              </a:buClr>
              <a:buSzPts val="2133"/>
              <a:buFont typeface="Arial"/>
              <a:buChar char="•"/>
            </a:pPr>
            <a:r>
              <a:rPr lang="en-US" sz="2133">
                <a:solidFill>
                  <a:srgbClr val="000000"/>
                </a:solidFill>
                <a:latin typeface="Arial"/>
                <a:ea typeface="Arial"/>
                <a:cs typeface="Arial"/>
                <a:sym typeface="Arial"/>
              </a:rPr>
              <a:t>Landowner statement challenging need (transmission): ORES must provide any landowner “for which the applicant lacks a right-of-way agreement . . . with an opportunity to challenge the explanation for the public need given in” the application. </a:t>
            </a:r>
            <a:endParaRPr/>
          </a:p>
          <a:p>
            <a:pPr marL="380990" marR="0" lvl="0" indent="-380990" algn="l" rtl="0">
              <a:spcBef>
                <a:spcPts val="1600"/>
              </a:spcBef>
              <a:spcAft>
                <a:spcPts val="0"/>
              </a:spcAft>
              <a:buClr>
                <a:srgbClr val="000000"/>
              </a:buClr>
              <a:buSzPts val="2133"/>
              <a:buFont typeface="Arial"/>
              <a:buChar char="•"/>
            </a:pPr>
            <a:r>
              <a:rPr lang="en-US" sz="2133">
                <a:solidFill>
                  <a:srgbClr val="000000"/>
                </a:solidFill>
                <a:latin typeface="Arial"/>
                <a:ea typeface="Arial"/>
                <a:cs typeface="Arial"/>
                <a:sym typeface="Arial"/>
              </a:rPr>
              <a:t>Host community benefit (generation):</a:t>
            </a:r>
            <a:endParaRPr/>
          </a:p>
          <a:p>
            <a:pPr marL="990575" marR="0" lvl="1" indent="-380990" algn="l" rtl="0">
              <a:spcBef>
                <a:spcPts val="800"/>
              </a:spcBef>
              <a:spcAft>
                <a:spcPts val="0"/>
              </a:spcAft>
              <a:buClr>
                <a:srgbClr val="000000"/>
              </a:buClr>
              <a:buSzPts val="2133"/>
              <a:buFont typeface="Arial"/>
              <a:buChar char="•"/>
            </a:pPr>
            <a:r>
              <a:rPr lang="en-US" sz="2133" b="0" i="0" u="none" strike="noStrike" cap="none">
                <a:solidFill>
                  <a:srgbClr val="000000"/>
                </a:solidFill>
                <a:latin typeface="Arial"/>
                <a:ea typeface="Arial"/>
                <a:cs typeface="Arial"/>
                <a:sym typeface="Arial"/>
              </a:rPr>
              <a:t>Final permit to require permittee to provide a host community benefit, as determined pursuant a program established by the PSC pursuant to the Accelerated Renewable Energy Act, or as determined by ORES, or as subsequently agreed to between applicant and the host community.</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5"/>
          <p:cNvSpPr txBox="1"/>
          <p:nvPr/>
        </p:nvSpPr>
        <p:spPr>
          <a:xfrm>
            <a:off x="406400" y="3530600"/>
            <a:ext cx="4267200" cy="6667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3" b="1">
                <a:solidFill>
                  <a:srgbClr val="FFFFFF"/>
                </a:solidFill>
                <a:latin typeface="Arial"/>
                <a:ea typeface="Arial"/>
                <a:cs typeface="Arial"/>
                <a:sym typeface="Arial"/>
              </a:rPr>
              <a:t>Thank you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0"/>
          <p:cNvPicPr preferRelativeResize="0"/>
          <p:nvPr/>
        </p:nvPicPr>
        <p:blipFill rotWithShape="1">
          <a:blip r:embed="rId3">
            <a:alphaModFix/>
          </a:blip>
          <a:srcRect/>
          <a:stretch/>
        </p:blipFill>
        <p:spPr>
          <a:xfrm>
            <a:off x="533159" y="136358"/>
            <a:ext cx="11032103" cy="6612020"/>
          </a:xfrm>
          <a:prstGeom prst="rect">
            <a:avLst/>
          </a:prstGeom>
          <a:noFill/>
          <a:ln>
            <a:noFill/>
          </a:ln>
        </p:spPr>
      </p:pic>
      <p:pic>
        <p:nvPicPr>
          <p:cNvPr id="281" name="Google Shape;281;p10"/>
          <p:cNvPicPr preferRelativeResize="0"/>
          <p:nvPr/>
        </p:nvPicPr>
        <p:blipFill rotWithShape="1">
          <a:blip r:embed="rId4">
            <a:alphaModFix/>
          </a:blip>
          <a:srcRect/>
          <a:stretch/>
        </p:blipFill>
        <p:spPr>
          <a:xfrm>
            <a:off x="92242" y="5879365"/>
            <a:ext cx="2523996" cy="867285"/>
          </a:xfrm>
          <a:prstGeom prst="rect">
            <a:avLst/>
          </a:prstGeom>
          <a:noFill/>
          <a:ln>
            <a:noFill/>
          </a:ln>
        </p:spPr>
      </p:pic>
      <p:pic>
        <p:nvPicPr>
          <p:cNvPr id="282" name="Google Shape;282;p10"/>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66" descr="A close up of a sign&#10;&#10;Description automatically generated"/>
          <p:cNvPicPr preferRelativeResize="0"/>
          <p:nvPr/>
        </p:nvPicPr>
        <p:blipFill rotWithShape="1">
          <a:blip r:embed="rId3">
            <a:alphaModFix/>
          </a:blip>
          <a:srcRect/>
          <a:stretch/>
        </p:blipFill>
        <p:spPr>
          <a:xfrm>
            <a:off x="8716726" y="-16271"/>
            <a:ext cx="3512785" cy="2561956"/>
          </a:xfrm>
          <a:prstGeom prst="rect">
            <a:avLst/>
          </a:prstGeom>
          <a:noFill/>
          <a:ln>
            <a:noFill/>
          </a:ln>
        </p:spPr>
      </p:pic>
      <p:pic>
        <p:nvPicPr>
          <p:cNvPr id="817" name="Google Shape;817;p66"/>
          <p:cNvPicPr preferRelativeResize="0"/>
          <p:nvPr/>
        </p:nvPicPr>
        <p:blipFill rotWithShape="1">
          <a:blip r:embed="rId4">
            <a:alphaModFix/>
          </a:blip>
          <a:srcRect/>
          <a:stretch/>
        </p:blipFill>
        <p:spPr>
          <a:xfrm>
            <a:off x="8716728" y="4809953"/>
            <a:ext cx="3512783" cy="2125133"/>
          </a:xfrm>
          <a:prstGeom prst="rect">
            <a:avLst/>
          </a:prstGeom>
          <a:noFill/>
          <a:ln>
            <a:noFill/>
          </a:ln>
        </p:spPr>
      </p:pic>
      <p:sp>
        <p:nvSpPr>
          <p:cNvPr id="818" name="Google Shape;818;p66"/>
          <p:cNvSpPr/>
          <p:nvPr/>
        </p:nvSpPr>
        <p:spPr>
          <a:xfrm>
            <a:off x="812803" y="1646387"/>
            <a:ext cx="989329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Arial"/>
              <a:buNone/>
            </a:pPr>
            <a:endParaRPr sz="36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3600" b="1" i="1">
              <a:solidFill>
                <a:srgbClr val="3A7D22"/>
              </a:solidFill>
              <a:latin typeface="Times New Roman"/>
              <a:ea typeface="Times New Roman"/>
              <a:cs typeface="Times New Roman"/>
              <a:sym typeface="Times New Roman"/>
            </a:endParaRPr>
          </a:p>
          <a:p>
            <a:pPr marL="0" marR="0" lvl="0" indent="0" algn="ctr" rtl="0">
              <a:spcBef>
                <a:spcPts val="0"/>
              </a:spcBef>
              <a:spcAft>
                <a:spcPts val="0"/>
              </a:spcAft>
              <a:buNone/>
            </a:pPr>
            <a:endParaRPr sz="3600" b="1" i="1">
              <a:solidFill>
                <a:srgbClr val="3A7D22"/>
              </a:solidFill>
              <a:latin typeface="Times New Roman"/>
              <a:ea typeface="Times New Roman"/>
              <a:cs typeface="Times New Roman"/>
              <a:sym typeface="Times New Roman"/>
            </a:endParaRPr>
          </a:p>
        </p:txBody>
      </p:sp>
      <p:sp>
        <p:nvSpPr>
          <p:cNvPr id="819" name="Google Shape;819;p66"/>
          <p:cNvSpPr txBox="1"/>
          <p:nvPr/>
        </p:nvSpPr>
        <p:spPr>
          <a:xfrm>
            <a:off x="2703676" y="-436087"/>
            <a:ext cx="7659524" cy="45550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4800"/>
              <a:buFont typeface="Arial"/>
              <a:buNone/>
            </a:pPr>
            <a:r>
              <a:rPr lang="en-US" sz="48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rgbClr val="000000"/>
              </a:buClr>
              <a:buSzPts val="4800"/>
              <a:buFont typeface="Arial"/>
              <a:buNone/>
            </a:pPr>
            <a:r>
              <a:rPr lang="en-US" sz="4800" b="1">
                <a:solidFill>
                  <a:srgbClr val="000000"/>
                </a:solidFill>
                <a:latin typeface="Times New Roman"/>
                <a:ea typeface="Times New Roman"/>
                <a:cs typeface="Times New Roman"/>
                <a:sym typeface="Times New Roman"/>
              </a:rPr>
              <a:t>      </a:t>
            </a:r>
            <a:endParaRPr/>
          </a:p>
          <a:p>
            <a:pPr marL="0" marR="0" lvl="0" indent="0" algn="ctr" rtl="0">
              <a:spcBef>
                <a:spcPts val="0"/>
              </a:spcBef>
              <a:spcAft>
                <a:spcPts val="0"/>
              </a:spcAft>
              <a:buClr>
                <a:srgbClr val="3A7D22"/>
              </a:buClr>
              <a:buSzPts val="3600"/>
              <a:buFont typeface="Arial"/>
              <a:buNone/>
            </a:pPr>
            <a:r>
              <a:rPr lang="en-US" sz="3600" b="1">
                <a:solidFill>
                  <a:srgbClr val="3A7D22"/>
                </a:solidFill>
                <a:latin typeface="Arial Rounded"/>
                <a:ea typeface="Arial Rounded"/>
                <a:cs typeface="Arial Rounded"/>
                <a:sym typeface="Arial Rounded"/>
              </a:rPr>
              <a:t>Special Guest Speaker</a:t>
            </a:r>
            <a:endParaRPr/>
          </a:p>
          <a:p>
            <a:pPr marL="0" marR="0" lvl="0" indent="0" algn="ctr" rtl="0">
              <a:spcBef>
                <a:spcPts val="0"/>
              </a:spcBef>
              <a:spcAft>
                <a:spcPts val="0"/>
              </a:spcAft>
              <a:buClr>
                <a:srgbClr val="000000"/>
              </a:buClr>
              <a:buSzPts val="4400"/>
              <a:buFont typeface="Arial"/>
              <a:buNone/>
            </a:pPr>
            <a:r>
              <a:rPr lang="en-US" sz="4400" b="1">
                <a:solidFill>
                  <a:srgbClr val="000000"/>
                </a:solidFill>
                <a:latin typeface="Arial Rounded"/>
                <a:ea typeface="Arial Rounded"/>
                <a:cs typeface="Arial Rounded"/>
                <a:sym typeface="Arial Rounded"/>
              </a:rPr>
              <a:t>                      </a:t>
            </a:r>
            <a:endParaRPr/>
          </a:p>
          <a:p>
            <a:pPr marL="0" marR="0" lvl="0" indent="0" algn="ctr" rtl="0">
              <a:spcBef>
                <a:spcPts val="0"/>
              </a:spcBef>
              <a:spcAft>
                <a:spcPts val="0"/>
              </a:spcAft>
              <a:buClr>
                <a:schemeClr val="dk1"/>
              </a:buClr>
              <a:buSzPts val="5400"/>
              <a:buFont typeface="Arial"/>
              <a:buNone/>
            </a:pPr>
            <a:r>
              <a:rPr lang="en-US" sz="5400" b="1">
                <a:solidFill>
                  <a:schemeClr val="dk1"/>
                </a:solidFill>
                <a:latin typeface="Arial Rounded"/>
                <a:ea typeface="Arial Rounded"/>
                <a:cs typeface="Arial Rounded"/>
                <a:sym typeface="Arial Rounded"/>
              </a:rPr>
              <a:t>SARAH KURTZ Ph.D</a:t>
            </a:r>
            <a:endParaRPr sz="5400" b="1">
              <a:solidFill>
                <a:schemeClr val="dk1"/>
              </a:solidFill>
              <a:latin typeface="Arial Rounded"/>
              <a:ea typeface="Arial Rounded"/>
              <a:cs typeface="Arial Rounded"/>
              <a:sym typeface="Arial Rounded"/>
            </a:endParaRPr>
          </a:p>
          <a:p>
            <a:pPr marL="0" marR="0" lvl="0" indent="0" algn="ctr" rtl="0">
              <a:spcBef>
                <a:spcPts val="0"/>
              </a:spcBef>
              <a:spcAft>
                <a:spcPts val="0"/>
              </a:spcAft>
              <a:buClr>
                <a:schemeClr val="dk1"/>
              </a:buClr>
              <a:buSzPts val="2400"/>
              <a:buFont typeface="Arial"/>
              <a:buNone/>
            </a:pPr>
            <a:endParaRPr sz="2400" b="1">
              <a:solidFill>
                <a:srgbClr val="000000"/>
              </a:solidFill>
              <a:latin typeface="Arial Rounded"/>
              <a:ea typeface="Arial Rounded"/>
              <a:cs typeface="Arial Rounded"/>
              <a:sym typeface="Arial Rounded"/>
            </a:endParaRPr>
          </a:p>
          <a:p>
            <a:pPr marL="0" marR="0" lvl="0" indent="0" algn="ctr" rtl="0">
              <a:spcBef>
                <a:spcPts val="0"/>
              </a:spcBef>
              <a:spcAft>
                <a:spcPts val="0"/>
              </a:spcAft>
              <a:buClr>
                <a:srgbClr val="000000"/>
              </a:buClr>
              <a:buSzPts val="3600"/>
              <a:buFont typeface="Arial"/>
              <a:buNone/>
            </a:pPr>
            <a:r>
              <a:rPr lang="en-US" sz="3600" b="1">
                <a:solidFill>
                  <a:srgbClr val="000000"/>
                </a:solidFill>
                <a:latin typeface="Arial Rounded"/>
                <a:ea typeface="Arial Rounded"/>
                <a:cs typeface="Arial Rounded"/>
                <a:sym typeface="Arial Rounded"/>
              </a:rPr>
              <a:t>Distinguished Professor</a:t>
            </a:r>
            <a:endParaRPr sz="3600" b="1">
              <a:solidFill>
                <a:srgbClr val="000000"/>
              </a:solidFill>
              <a:latin typeface="Arial Rounded"/>
              <a:ea typeface="Arial Rounded"/>
              <a:cs typeface="Arial Rounded"/>
              <a:sym typeface="Arial Rounded"/>
            </a:endParaRPr>
          </a:p>
        </p:txBody>
      </p:sp>
      <p:pic>
        <p:nvPicPr>
          <p:cNvPr id="820" name="Google Shape;820;p66" descr="A person wearing glasses smiling&#10;&#10;AI-generated content may be incorrect."/>
          <p:cNvPicPr preferRelativeResize="0"/>
          <p:nvPr/>
        </p:nvPicPr>
        <p:blipFill rotWithShape="1">
          <a:blip r:embed="rId5">
            <a:alphaModFix/>
          </a:blip>
          <a:srcRect/>
          <a:stretch/>
        </p:blipFill>
        <p:spPr>
          <a:xfrm>
            <a:off x="134061" y="44804"/>
            <a:ext cx="2873875" cy="3825447"/>
          </a:xfrm>
          <a:prstGeom prst="rect">
            <a:avLst/>
          </a:prstGeom>
          <a:noFill/>
          <a:ln>
            <a:noFill/>
          </a:ln>
        </p:spPr>
      </p:pic>
      <p:pic>
        <p:nvPicPr>
          <p:cNvPr id="821" name="Google Shape;821;p66" descr="A yellow and blue logo&#10;&#10;AI-generated content may be incorrect."/>
          <p:cNvPicPr preferRelativeResize="0"/>
          <p:nvPr/>
        </p:nvPicPr>
        <p:blipFill rotWithShape="1">
          <a:blip r:embed="rId6">
            <a:alphaModFix/>
          </a:blip>
          <a:srcRect/>
          <a:stretch/>
        </p:blipFill>
        <p:spPr>
          <a:xfrm>
            <a:off x="10225722" y="5331523"/>
            <a:ext cx="1570355" cy="1459506"/>
          </a:xfrm>
          <a:prstGeom prst="rect">
            <a:avLst/>
          </a:prstGeom>
          <a:noFill/>
          <a:ln>
            <a:noFill/>
          </a:ln>
        </p:spPr>
      </p:pic>
      <p:sp>
        <p:nvSpPr>
          <p:cNvPr id="822" name="Google Shape;822;p66"/>
          <p:cNvSpPr txBox="1"/>
          <p:nvPr/>
        </p:nvSpPr>
        <p:spPr>
          <a:xfrm>
            <a:off x="3007936" y="4299199"/>
            <a:ext cx="779214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University of California, Merced</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34776a41689_0_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29" name="Google Shape;829;g34776a41689_0_6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30" name="Google Shape;830;g34776a41689_0_62"/>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831" name="Google Shape;831;g34776a41689_0_6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34776a41689_0_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38" name="Google Shape;838;g34776a41689_0_6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39" name="Google Shape;839;g34776a41689_0_69"/>
          <p:cNvPicPr preferRelativeResize="0"/>
          <p:nvPr/>
        </p:nvPicPr>
        <p:blipFill>
          <a:blip r:embed="rId3">
            <a:alphaModFix/>
          </a:blip>
          <a:stretch>
            <a:fillRect/>
          </a:stretch>
        </p:blipFill>
        <p:spPr>
          <a:xfrm>
            <a:off x="304800" y="30480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34776a41689_0_7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46" name="Google Shape;846;g34776a41689_0_7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47" name="Google Shape;847;g34776a41689_0_75"/>
          <p:cNvPicPr preferRelativeResize="0"/>
          <p:nvPr/>
        </p:nvPicPr>
        <p:blipFill>
          <a:blip r:embed="rId3">
            <a:alphaModFix/>
          </a:blip>
          <a:stretch>
            <a:fillRect/>
          </a:stretch>
        </p:blipFill>
        <p:spPr>
          <a:xfrm>
            <a:off x="152400" y="152400"/>
            <a:ext cx="12192000"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34776a41689_0_8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54" name="Google Shape;854;g34776a41689_0_8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55" name="Google Shape;855;g34776a41689_0_8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34776a41689_0_8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62" name="Google Shape;862;g34776a41689_0_8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63" name="Google Shape;863;g34776a41689_0_8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34776a41689_0_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70" name="Google Shape;870;g34776a41689_0_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71" name="Google Shape;871;g34776a41689_0_9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34776a41689_0_9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78" name="Google Shape;878;g34776a41689_0_9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79" name="Google Shape;879;g34776a41689_0_9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34776a41689_0_10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86" name="Google Shape;886;g34776a41689_0_10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87" name="Google Shape;887;g34776a41689_0_10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34776a41689_0_1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94" name="Google Shape;894;g34776a41689_0_11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895" name="Google Shape;895;g34776a41689_0_11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757575"/>
                </a:solidFill>
                <a:latin typeface="Arial"/>
                <a:ea typeface="Arial"/>
                <a:cs typeface="Arial"/>
                <a:sym typeface="Arial"/>
              </a:rPr>
              <a:t>9</a:t>
            </a:fld>
            <a:endParaRPr sz="1200">
              <a:solidFill>
                <a:srgbClr val="757575"/>
              </a:solidFill>
              <a:latin typeface="Arial"/>
              <a:ea typeface="Arial"/>
              <a:cs typeface="Arial"/>
              <a:sym typeface="Arial"/>
            </a:endParaRPr>
          </a:p>
        </p:txBody>
      </p:sp>
      <p:sp>
        <p:nvSpPr>
          <p:cNvPr id="288" name="Google Shape;288;p11"/>
          <p:cNvSpPr txBox="1">
            <a:spLocks noGrp="1"/>
          </p:cNvSpPr>
          <p:nvPr>
            <p:ph type="title" idx="4294967295"/>
          </p:nvPr>
        </p:nvSpPr>
        <p:spPr>
          <a:xfrm>
            <a:off x="0" y="259347"/>
            <a:ext cx="11758613" cy="13795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Roboto"/>
              <a:buNone/>
            </a:pPr>
            <a:r>
              <a:rPr lang="en-US" sz="3600">
                <a:latin typeface="Roboto"/>
                <a:ea typeface="Roboto"/>
                <a:cs typeface="Roboto"/>
                <a:sym typeface="Roboto"/>
              </a:rPr>
              <a:t>DOE Geothermal</a:t>
            </a:r>
            <a:r>
              <a:rPr lang="en-US" sz="3600" b="1">
                <a:latin typeface="Roboto"/>
                <a:ea typeface="Roboto"/>
                <a:cs typeface="Roboto"/>
                <a:sym typeface="Roboto"/>
              </a:rPr>
              <a:t> </a:t>
            </a:r>
            <a:r>
              <a:rPr lang="en-US" sz="3600">
                <a:latin typeface="Roboto"/>
                <a:ea typeface="Roboto"/>
                <a:cs typeface="Roboto"/>
                <a:sym typeface="Roboto"/>
              </a:rPr>
              <a:t>Energy</a:t>
            </a:r>
            <a:r>
              <a:rPr lang="en-US" sz="3600" b="1">
                <a:latin typeface="Roboto"/>
                <a:ea typeface="Roboto"/>
                <a:cs typeface="Roboto"/>
                <a:sym typeface="Roboto"/>
              </a:rPr>
              <a:t> Studies</a:t>
            </a:r>
            <a:endParaRPr sz="3600" b="1"/>
          </a:p>
        </p:txBody>
      </p:sp>
      <p:pic>
        <p:nvPicPr>
          <p:cNvPr id="289" name="Google Shape;289;p11"/>
          <p:cNvPicPr preferRelativeResize="0">
            <a:picLocks noGrp="1"/>
          </p:cNvPicPr>
          <p:nvPr>
            <p:ph type="body" idx="4294967295"/>
          </p:nvPr>
        </p:nvPicPr>
        <p:blipFill rotWithShape="1">
          <a:blip r:embed="rId3">
            <a:alphaModFix/>
          </a:blip>
          <a:srcRect/>
          <a:stretch/>
        </p:blipFill>
        <p:spPr>
          <a:xfrm>
            <a:off x="461211" y="1644984"/>
            <a:ext cx="3262313" cy="4170363"/>
          </a:xfrm>
          <a:prstGeom prst="rect">
            <a:avLst/>
          </a:prstGeom>
          <a:noFill/>
          <a:ln>
            <a:noFill/>
          </a:ln>
        </p:spPr>
      </p:pic>
      <p:sp>
        <p:nvSpPr>
          <p:cNvPr id="290" name="Google Shape;290;p11"/>
          <p:cNvSpPr txBox="1"/>
          <p:nvPr/>
        </p:nvSpPr>
        <p:spPr>
          <a:xfrm>
            <a:off x="530831" y="5969826"/>
            <a:ext cx="2743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https://i0.wp.com/aztechgeo.com/wp-content/uploads/2024/01/DOE-Geothermal-Impact-Study_2023.jpg?w=706&amp;ssl=1</a:t>
            </a:r>
            <a:r>
              <a:rPr lang="en-US" sz="800">
                <a:solidFill>
                  <a:schemeClr val="dk1"/>
                </a:solidFill>
                <a:latin typeface="Calibri"/>
                <a:ea typeface="Calibri"/>
                <a:cs typeface="Calibri"/>
                <a:sym typeface="Calibri"/>
              </a:rPr>
              <a:t> </a:t>
            </a:r>
            <a:endParaRPr sz="1800">
              <a:solidFill>
                <a:schemeClr val="dk1"/>
              </a:solidFill>
              <a:latin typeface="Arial"/>
              <a:ea typeface="Arial"/>
              <a:cs typeface="Arial"/>
              <a:sym typeface="Arial"/>
            </a:endParaRPr>
          </a:p>
        </p:txBody>
      </p:sp>
      <p:sp>
        <p:nvSpPr>
          <p:cNvPr id="291" name="Google Shape;291;p11"/>
          <p:cNvSpPr txBox="1"/>
          <p:nvPr/>
        </p:nvSpPr>
        <p:spPr>
          <a:xfrm>
            <a:off x="4724400" y="3200400"/>
            <a:ext cx="27432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Times New Roman"/>
                <a:ea typeface="Times New Roman"/>
                <a:cs typeface="Times New Roman"/>
                <a:sym typeface="Times New Roman"/>
              </a:rPr>
              <a:t>“…the mass deployment of GHPs can electrify the building sector</a:t>
            </a:r>
            <a:endParaRPr/>
          </a:p>
          <a:p>
            <a:pPr marL="0" marR="0" lvl="0" indent="0" algn="l" rtl="0">
              <a:spcBef>
                <a:spcPts val="0"/>
              </a:spcBef>
              <a:spcAft>
                <a:spcPts val="0"/>
              </a:spcAft>
              <a:buNone/>
            </a:pPr>
            <a:r>
              <a:rPr lang="en-US" sz="1800" b="1" i="1">
                <a:solidFill>
                  <a:schemeClr val="lt1"/>
                </a:solidFill>
                <a:latin typeface="Times New Roman"/>
                <a:ea typeface="Times New Roman"/>
                <a:cs typeface="Times New Roman"/>
                <a:sym typeface="Times New Roman"/>
              </a:rPr>
              <a:t>without overburdening the US electric power system</a:t>
            </a:r>
            <a:r>
              <a:rPr lang="en-US" sz="1800" i="1">
                <a:solidFill>
                  <a:schemeClr val="lt1"/>
                </a:solidFill>
                <a:latin typeface="Times New Roman"/>
                <a:ea typeface="Times New Roman"/>
                <a:cs typeface="Times New Roman"/>
                <a:sym typeface="Times New Roman"/>
              </a:rPr>
              <a:t>.” – US DOE</a:t>
            </a:r>
            <a:endParaRPr/>
          </a:p>
        </p:txBody>
      </p:sp>
      <p:sp>
        <p:nvSpPr>
          <p:cNvPr id="292" name="Google Shape;292;p11"/>
          <p:cNvSpPr txBox="1"/>
          <p:nvPr/>
        </p:nvSpPr>
        <p:spPr>
          <a:xfrm>
            <a:off x="4724400" y="3200400"/>
            <a:ext cx="27432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Times New Roman"/>
                <a:ea typeface="Times New Roman"/>
                <a:cs typeface="Times New Roman"/>
                <a:sym typeface="Times New Roman"/>
              </a:rPr>
              <a:t>“…the mass deployment of GHPs can electrify the building sector</a:t>
            </a:r>
            <a:endParaRPr/>
          </a:p>
          <a:p>
            <a:pPr marL="0" marR="0" lvl="0" indent="0" algn="l" rtl="0">
              <a:spcBef>
                <a:spcPts val="0"/>
              </a:spcBef>
              <a:spcAft>
                <a:spcPts val="0"/>
              </a:spcAft>
              <a:buNone/>
            </a:pPr>
            <a:r>
              <a:rPr lang="en-US" sz="1800" b="1" i="1">
                <a:solidFill>
                  <a:schemeClr val="lt1"/>
                </a:solidFill>
                <a:latin typeface="Times New Roman"/>
                <a:ea typeface="Times New Roman"/>
                <a:cs typeface="Times New Roman"/>
                <a:sym typeface="Times New Roman"/>
              </a:rPr>
              <a:t>without overburdening the US electric power system</a:t>
            </a:r>
            <a:r>
              <a:rPr lang="en-US" sz="1800" i="1">
                <a:solidFill>
                  <a:schemeClr val="lt1"/>
                </a:solidFill>
                <a:latin typeface="Times New Roman"/>
                <a:ea typeface="Times New Roman"/>
                <a:cs typeface="Times New Roman"/>
                <a:sym typeface="Times New Roman"/>
              </a:rPr>
              <a:t>.” – US DOE</a:t>
            </a:r>
            <a:endParaRPr/>
          </a:p>
        </p:txBody>
      </p:sp>
      <p:pic>
        <p:nvPicPr>
          <p:cNvPr id="293" name="Google Shape;293;p11" descr="Diagram&#10;&#10;AI-generated content may be incorrect."/>
          <p:cNvPicPr preferRelativeResize="0"/>
          <p:nvPr/>
        </p:nvPicPr>
        <p:blipFill rotWithShape="1">
          <a:blip r:embed="rId5">
            <a:alphaModFix/>
          </a:blip>
          <a:srcRect/>
          <a:stretch/>
        </p:blipFill>
        <p:spPr>
          <a:xfrm>
            <a:off x="8614611" y="1633099"/>
            <a:ext cx="3017252" cy="4186697"/>
          </a:xfrm>
          <a:prstGeom prst="rect">
            <a:avLst/>
          </a:prstGeom>
          <a:noFill/>
          <a:ln>
            <a:noFill/>
          </a:ln>
        </p:spPr>
      </p:pic>
      <p:pic>
        <p:nvPicPr>
          <p:cNvPr id="294" name="Google Shape;294;p11"/>
          <p:cNvPicPr preferRelativeResize="0"/>
          <p:nvPr/>
        </p:nvPicPr>
        <p:blipFill rotWithShape="1">
          <a:blip r:embed="rId6">
            <a:alphaModFix/>
          </a:blip>
          <a:srcRect/>
          <a:stretch/>
        </p:blipFill>
        <p:spPr>
          <a:xfrm>
            <a:off x="8754979" y="5889399"/>
            <a:ext cx="2743200" cy="159204"/>
          </a:xfrm>
          <a:prstGeom prst="rect">
            <a:avLst/>
          </a:prstGeom>
          <a:noFill/>
          <a:ln>
            <a:noFill/>
          </a:ln>
        </p:spPr>
      </p:pic>
      <p:pic>
        <p:nvPicPr>
          <p:cNvPr id="295" name="Google Shape;295;p11"/>
          <p:cNvPicPr preferRelativeResize="0"/>
          <p:nvPr/>
        </p:nvPicPr>
        <p:blipFill rotWithShape="1">
          <a:blip r:embed="rId7">
            <a:alphaModFix/>
          </a:blip>
          <a:srcRect/>
          <a:stretch/>
        </p:blipFill>
        <p:spPr>
          <a:xfrm>
            <a:off x="4469720" y="1714498"/>
            <a:ext cx="3142272" cy="4100765"/>
          </a:xfrm>
          <a:prstGeom prst="rect">
            <a:avLst/>
          </a:prstGeom>
          <a:noFill/>
          <a:ln>
            <a:noFill/>
          </a:ln>
        </p:spPr>
      </p:pic>
      <p:sp>
        <p:nvSpPr>
          <p:cNvPr id="296" name="Google Shape;296;p11"/>
          <p:cNvSpPr txBox="1"/>
          <p:nvPr/>
        </p:nvSpPr>
        <p:spPr>
          <a:xfrm>
            <a:off x="4722394" y="5965658"/>
            <a:ext cx="27432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Pathways to Commercial Liftoff: Next-Generation Geothermal Power</a:t>
            </a:r>
            <a:endParaRPr sz="800">
              <a:solidFill>
                <a:schemeClr val="dk1"/>
              </a:solidFill>
              <a:latin typeface="Arial"/>
              <a:ea typeface="Arial"/>
              <a:cs typeface="Arial"/>
              <a:sym typeface="Arial"/>
            </a:endParaRPr>
          </a:p>
        </p:txBody>
      </p:sp>
      <p:pic>
        <p:nvPicPr>
          <p:cNvPr id="297" name="Google Shape;297;p11"/>
          <p:cNvPicPr preferRelativeResize="0"/>
          <p:nvPr/>
        </p:nvPicPr>
        <p:blipFill>
          <a:blip r:embed="rId9">
            <a:alphaModFix/>
          </a:blip>
          <a:stretch>
            <a:fillRect/>
          </a:stretch>
        </p:blipFill>
        <p:spPr>
          <a:xfrm>
            <a:off x="0" y="0"/>
            <a:ext cx="12192000"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34776a41689_0_11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02" name="Google Shape;902;g34776a41689_0_11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03" name="Google Shape;903;g34776a41689_0_11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34776a41689_0_1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10" name="Google Shape;910;g34776a41689_0_1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11" name="Google Shape;911;g34776a41689_0_12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g34776a41689_0_1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18" name="Google Shape;918;g34776a41689_0_12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19" name="Google Shape;919;g34776a41689_0_12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4776a41689_0_13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26" name="Google Shape;926;g34776a41689_0_13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27" name="Google Shape;927;g34776a41689_0_13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34776a41689_0_14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34" name="Google Shape;934;g34776a41689_0_14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35" name="Google Shape;935;g34776a41689_0_14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34776a41689_0_1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42" name="Google Shape;942;g34776a41689_0_14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43" name="Google Shape;943;g34776a41689_0_14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g34776a41689_0_17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50" name="Google Shape;950;g34776a41689_0_17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51" name="Google Shape;951;g34776a41689_0_170"/>
          <p:cNvPicPr preferRelativeResize="0"/>
          <p:nvPr/>
        </p:nvPicPr>
        <p:blipFill>
          <a:blip r:embed="rId3">
            <a:alphaModFix/>
          </a:blip>
          <a:stretch>
            <a:fillRect/>
          </a:stretch>
        </p:blipFill>
        <p:spPr>
          <a:xfrm>
            <a:off x="152400" y="152400"/>
            <a:ext cx="12192000"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4776a41689_0_17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58" name="Google Shape;958;g34776a41689_0_17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59" name="Google Shape;959;g34776a41689_0_17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34776a41689_0_18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66" name="Google Shape;966;g34776a41689_0_18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67" name="Google Shape;967;g34776a41689_0_18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34776a41689_0_18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974" name="Google Shape;974;g34776a41689_0_18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75" name="Google Shape;975;g34776a41689_0_18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PS PowerPoint -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ection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F366728248649A789FE905EDE9D65" ma:contentTypeVersion="15" ma:contentTypeDescription="Create a new document." ma:contentTypeScope="" ma:versionID="43e6e73289b360e7faa72cbba2cacc44">
  <xsd:schema xmlns:xsd="http://www.w3.org/2001/XMLSchema" xmlns:xs="http://www.w3.org/2001/XMLSchema" xmlns:p="http://schemas.microsoft.com/office/2006/metadata/properties" xmlns:ns3="6b4a831f-daaf-4fca-a69b-fbd09eb2c083" xmlns:ns4="e8dde14e-1bd6-4943-8845-fec6b6a5c015" targetNamespace="http://schemas.microsoft.com/office/2006/metadata/properties" ma:root="true" ma:fieldsID="3028f2a75b69211affc13c644c4f867d" ns3:_="" ns4:_="">
    <xsd:import namespace="6b4a831f-daaf-4fca-a69b-fbd09eb2c083"/>
    <xsd:import namespace="e8dde14e-1bd6-4943-8845-fec6b6a5c015"/>
    <xsd:element name="properties">
      <xsd:complexType>
        <xsd:sequence>
          <xsd:element name="documentManagement">
            <xsd:complexType>
              <xsd:all>
                <xsd:element ref="ns3:_activity" minOccurs="0"/>
                <xsd:element ref="ns3:MediaServiceMetadata" minOccurs="0"/>
                <xsd:element ref="ns3:MediaServiceFastMetadata"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SearchPropertie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4a831f-daaf-4fca-a69b-fbd09eb2c08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dde14e-1bd6-4943-8845-fec6b6a5c01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b4a831f-daaf-4fca-a69b-fbd09eb2c083" xsi:nil="true"/>
  </documentManagement>
</p:properties>
</file>

<file path=customXml/itemProps1.xml><?xml version="1.0" encoding="utf-8"?>
<ds:datastoreItem xmlns:ds="http://schemas.openxmlformats.org/officeDocument/2006/customXml" ds:itemID="{F34ABC3E-B581-4F5F-B5B1-486AC6855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4a831f-daaf-4fca-a69b-fbd09eb2c083"/>
    <ds:schemaRef ds:uri="e8dde14e-1bd6-4943-8845-fec6b6a5c0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6BCE5-7686-4607-B37A-4FD65B021CC6}">
  <ds:schemaRefs>
    <ds:schemaRef ds:uri="http://schemas.microsoft.com/sharepoint/v3/contenttype/forms"/>
  </ds:schemaRefs>
</ds:datastoreItem>
</file>

<file path=customXml/itemProps3.xml><?xml version="1.0" encoding="utf-8"?>
<ds:datastoreItem xmlns:ds="http://schemas.openxmlformats.org/officeDocument/2006/customXml" ds:itemID="{F797FAE5-35B2-4AB8-BF8A-3D8104B1F118}">
  <ds:schemaRef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elements/1.1/"/>
    <ds:schemaRef ds:uri="e8dde14e-1bd6-4943-8845-fec6b6a5c015"/>
    <ds:schemaRef ds:uri="http://purl.org/dc/dcmitype/"/>
    <ds:schemaRef ds:uri="http://schemas.openxmlformats.org/package/2006/metadata/core-properties"/>
    <ds:schemaRef ds:uri="6b4a831f-daaf-4fca-a69b-fbd09eb2c08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TotalTime>
  <Words>4750</Words>
  <Application>Microsoft Office PowerPoint</Application>
  <PresentationFormat>Widescreen</PresentationFormat>
  <Paragraphs>640</Paragraphs>
  <Slides>115</Slides>
  <Notes>113</Notes>
  <HiddenSlides>0</HiddenSlides>
  <MMClips>0</MMClips>
  <ScaleCrop>false</ScaleCrop>
  <HeadingPairs>
    <vt:vector size="4" baseType="variant">
      <vt:variant>
        <vt:lpstr>Theme</vt:lpstr>
      </vt:variant>
      <vt:variant>
        <vt:i4>5</vt:i4>
      </vt:variant>
      <vt:variant>
        <vt:lpstr>Slide Titles</vt:lpstr>
      </vt:variant>
      <vt:variant>
        <vt:i4>115</vt:i4>
      </vt:variant>
    </vt:vector>
  </HeadingPairs>
  <TitlesOfParts>
    <vt:vector size="120" baseType="lpstr">
      <vt:lpstr>Office Theme</vt:lpstr>
      <vt:lpstr>1_Office Theme</vt:lpstr>
      <vt:lpstr>DPS PowerPoint - Template</vt:lpstr>
      <vt:lpstr>Content Master</vt:lpstr>
      <vt:lpstr>Section Master</vt:lpstr>
      <vt:lpstr>PowerPoint Presentation</vt:lpstr>
      <vt:lpstr>PowerPoint Presentation</vt:lpstr>
      <vt:lpstr> Twenty First Annual  Symposium on Energy  in the 21st Century  April 4, 2025  Schedule Watch the slides until we start at 8am and again, during lunch.</vt:lpstr>
      <vt:lpstr>                JOANIE MAHONEY                             PRESIDENT                                 SUNY ESF                 </vt:lpstr>
      <vt:lpstr>PowerPoint Presentation</vt:lpstr>
      <vt:lpstr>Donovan Gordon Director, Community Thermal Networks April 4, 2025 </vt:lpstr>
      <vt:lpstr>PowerPoint Presentation</vt:lpstr>
      <vt:lpstr>PowerPoint Presentation</vt:lpstr>
      <vt:lpstr>DOE Geothermal Energy Studies</vt:lpstr>
      <vt:lpstr>PowerPoint Presentation</vt:lpstr>
      <vt:lpstr>PowerPoint Presentation</vt:lpstr>
      <vt:lpstr>Geothermal Heat Pump Installation Process</vt:lpstr>
      <vt:lpstr>PowerPoint Presentation</vt:lpstr>
      <vt:lpstr>PowerPoint Presentation</vt:lpstr>
      <vt:lpstr>PowerPoint Presentation</vt:lpstr>
      <vt:lpstr>PowerPoint Presentation</vt:lpstr>
      <vt:lpstr>PowerPoint Presentation</vt:lpstr>
      <vt:lpstr>PowerPoint Presentation</vt:lpstr>
      <vt:lpstr>Thermal Energy Network Types (Networked Geothermal)</vt:lpstr>
      <vt:lpstr>PowerPoint Presentation</vt:lpstr>
      <vt:lpstr>PowerPoint Presentation</vt:lpstr>
      <vt:lpstr>PowerPoint Presentation</vt:lpstr>
      <vt:lpstr>PowerPoint Presentation</vt:lpstr>
      <vt:lpstr>PowerPoint Presentation</vt:lpstr>
      <vt:lpstr>PowerPoint Presentation</vt:lpstr>
      <vt:lpstr>NY Laws Benefiting the Geothermal Industry</vt:lpstr>
      <vt:lpstr>PowerPoint Presentation</vt:lpstr>
      <vt:lpstr>PowerPoint Presentation</vt:lpstr>
      <vt:lpstr>PowerPoint Presentation</vt:lpstr>
      <vt:lpstr>PowerPoint Presentation</vt:lpstr>
      <vt:lpstr>PowerPoint Presentation</vt:lpstr>
      <vt:lpstr>US Offshore Wind</vt:lpstr>
      <vt:lpstr>US Offshore Wind</vt:lpstr>
      <vt:lpstr>PowerPoint Presentation</vt:lpstr>
      <vt:lpstr>US Offshore Wind</vt:lpstr>
      <vt:lpstr>US Offshore Wind</vt:lpstr>
      <vt:lpstr>PowerPoint Presentation</vt:lpstr>
      <vt:lpstr>NOWRDC’s Formation</vt:lpstr>
      <vt:lpstr>NOWRDC Funding and Competitive Solicitations</vt:lpstr>
      <vt:lpstr>PowerPoint Presentation</vt:lpstr>
      <vt:lpstr>Impacts of R&amp;D support</vt:lpstr>
      <vt:lpstr>High Level Impacts of R&amp;D</vt:lpstr>
      <vt:lpstr>LCOE Impact</vt:lpstr>
      <vt:lpstr>Goals of Offshore Wind Innovation</vt:lpstr>
      <vt:lpstr>PowerPoint Presentation</vt:lpstr>
      <vt:lpstr>Thank you!</vt:lpstr>
      <vt:lpstr>                             MARGUERITE WELLS  Executive Director, ACE NY                                                                            </vt:lpstr>
      <vt:lpstr>Wind Development in NY: Status and Challenges</vt:lpstr>
      <vt:lpstr>Outline of Topics</vt:lpstr>
      <vt:lpstr>Introduction</vt:lpstr>
      <vt:lpstr>Operating Onshore Wind Portfolio in NYS</vt:lpstr>
      <vt:lpstr>Generation Profiles of Wind and Solar</vt:lpstr>
      <vt:lpstr>Wind Map of NYS @50m above surface:</vt:lpstr>
      <vt:lpstr>Basic Utility-scale Wind Site Selection Criteria:</vt:lpstr>
      <vt:lpstr>Pipeline of Projects</vt:lpstr>
      <vt:lpstr>Recent Major Process Improvements</vt:lpstr>
      <vt:lpstr>In a best-case scenario: 5-7 years to operations</vt:lpstr>
      <vt:lpstr>Federal Headwinds</vt:lpstr>
      <vt:lpstr>Major Obstacles to NY Renewable Development</vt:lpstr>
      <vt:lps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MARGUERITE WELLS  Executive Director, ACE NY                                                                            </vt:lpstr>
      <vt:lpstr>PowerPoint Presentation</vt:lpstr>
      <vt:lpstr>PowerPoint Presentation</vt:lpstr>
      <vt:lpstr>Thank you! 🙏</vt:lpstr>
      <vt:lpstr>Follow the Energy21 newsletter every other month for the most cutting edge information on renewable energy, and join our informationals.  If you do not want to receive the newsletter, don’t unsubscribe (because I will lose the ability to ever contact you – but just jot me a note)  Please remember to be kind to this world - it is  the only one we have.  Celebrate earth day, April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Rhea Jezer</dc:creator>
  <cp:lastModifiedBy>Joshua Chung</cp:lastModifiedBy>
  <cp:revision>3</cp:revision>
  <dcterms:created xsi:type="dcterms:W3CDTF">2024-03-29T00:47:04Z</dcterms:created>
  <dcterms:modified xsi:type="dcterms:W3CDTF">2025-04-08T17:08:12Z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0x0101003E0F366728248649A789FE905EDE9D65</vt:lpwstr>
  </property>
</Properties>
</file>