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handoutMasterIdLst>
    <p:handoutMasterId r:id="rId26"/>
  </p:handoutMasterIdLst>
  <p:sldIdLst>
    <p:sldId id="299" r:id="rId2"/>
    <p:sldId id="285" r:id="rId3"/>
    <p:sldId id="318" r:id="rId4"/>
    <p:sldId id="349" r:id="rId5"/>
    <p:sldId id="346" r:id="rId6"/>
    <p:sldId id="347" r:id="rId7"/>
    <p:sldId id="344" r:id="rId8"/>
    <p:sldId id="342" r:id="rId9"/>
    <p:sldId id="340" r:id="rId10"/>
    <p:sldId id="323" r:id="rId11"/>
    <p:sldId id="332" r:id="rId12"/>
    <p:sldId id="333" r:id="rId13"/>
    <p:sldId id="345" r:id="rId14"/>
    <p:sldId id="348" r:id="rId15"/>
    <p:sldId id="319" r:id="rId16"/>
    <p:sldId id="334" r:id="rId17"/>
    <p:sldId id="320" r:id="rId18"/>
    <p:sldId id="308" r:id="rId19"/>
    <p:sldId id="350" r:id="rId20"/>
    <p:sldId id="336" r:id="rId21"/>
    <p:sldId id="337" r:id="rId22"/>
    <p:sldId id="338" r:id="rId23"/>
    <p:sldId id="34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6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0FE4B3-43AA-45A4-92CC-7B235C29F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6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42BE24-F0CD-432E-AD52-BCEA1967F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3BBA-BD15-4053-9A46-6E17F937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8919-87EB-4315-A0CB-DAC4DEA2E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5384-C11E-4DFF-922F-00470E258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E813-00F8-4C10-B149-A122A634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8F43-D665-4C36-914E-48BCC9CB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B180-640E-44C5-8C47-DBA1179D2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CD4B-CE9F-4EC7-BD24-9EDC9CB05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086C-FBE2-48B8-9C07-EFFDD580F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BA2A-8D16-41E4-8B6D-08B8775D8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C903-6A92-4E31-9910-26FA8C77C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D47B-457B-4F92-8380-748ABF6E3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5E666-4C29-458A-81A6-D8050AFE5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rda.ny.gov/About/Publications/New-York-Clean-Energy-Industry-Rep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n.wikipedia.org/wiki/Power_(physics)#Uni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ower_(physics)#Uni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pacity_facto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y21symposium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unypoly.edu/~bara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533401"/>
            <a:ext cx="8001000" cy="64633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CTC/ETC/MTC 215 Sustainable Energy Systems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/>
              <a:t> 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33935-0341-4F6C-A1F5-7CA0C358B34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019503" y="6323340"/>
            <a:ext cx="6781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charset="0"/>
                <a:hlinkClick r:id="rId3"/>
              </a:rPr>
              <a:t>https://www.nyserda.ny.gov/About/Publications/New-York-Clean-Energy-Industry-Report</a:t>
            </a:r>
            <a:r>
              <a:rPr lang="en-US" altLang="en-US" sz="1100" dirty="0">
                <a:latin typeface="Arial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F0F56-03D4-4434-AA0B-750DC2C46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924" y="1252473"/>
            <a:ext cx="6494152" cy="4934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E918F-E9EF-48B1-AB5F-63904C45144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E918F-E9EF-48B1-AB5F-63904C45144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6" y="914400"/>
            <a:ext cx="850750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7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3" y="576470"/>
            <a:ext cx="8576597" cy="577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43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71D61-24EF-4F98-B32E-32EA096D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2A5B69-6090-427F-9C47-6D8E2415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9383"/>
            <a:ext cx="411766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5421E-3057-4102-B00E-1C1D749E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48" y="3644892"/>
            <a:ext cx="4190533" cy="2742621"/>
          </a:xfrm>
          <a:prstGeom prst="rect">
            <a:avLst/>
          </a:prstGeom>
        </p:spPr>
      </p:pic>
      <p:pic>
        <p:nvPicPr>
          <p:cNvPr id="1026" name="Picture 2" descr="https://flowcharts.llnl.gov/sites/flowcharts/files/2023-10/US%20Energy%202022.png">
            <a:extLst>
              <a:ext uri="{FF2B5EF4-FFF2-40B4-BE49-F238E27FC236}">
                <a16:creationId xmlns:a16="http://schemas.microsoft.com/office/drawing/2014/main" id="{2873181C-2B9A-4046-89EE-BD6A6C4A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70485"/>
            <a:ext cx="4778387" cy="27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3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The Big Picture (US/NY)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2970"/>
            <a:ext cx="5638800" cy="580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5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Reforming the Energy Vision (NYREV)-Goals	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C3D90-E330-4861-9F1E-B3C5D2BCBD5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196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7216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478097" cy="509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4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F9885-DD2E-443E-94F4-6A1F57407F3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978"/>
            <a:ext cx="4953668" cy="639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7CA2B-4D02-4B55-BD31-3691F770706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62" y="380999"/>
            <a:ext cx="50387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C5DA-C868-48FB-8EDF-FA649C18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 Energy – Patterns and Trends</a:t>
            </a:r>
            <a:br>
              <a:rPr lang="en-US" dirty="0"/>
            </a:br>
            <a:r>
              <a:rPr lang="en-US" sz="1200" dirty="0"/>
              <a:t>NYSERDAhttps://www.nyserda.ny.gov/About/Publications/Energy-Analysis-Reports-and-Studies/Patterns-and-Trends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503266-ECDA-419A-A8FD-F81FFDF72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956" y="1600200"/>
            <a:ext cx="5520088" cy="4983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A8C68-C273-4EFD-9EC5-BE1D4B02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9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Requirements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Overview (US/NY)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4B5EB-FAF9-4723-A2CD-D7A5E517F54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(same units as 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https://en.wikipedia.org/wiki/Power_(physics)#Units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Joule (N-m)			(Remember F=ma)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BTU (1055 J)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Gasoline gallon (120 million J)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KWh (3.6 million J)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Therms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(105,500 Joules)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2943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71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(energy/time)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https://en.wikipedia.org/wiki/Power_(physics)#Units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Watt (joule/sec)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Horsepower (746 Watts)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69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Nameplate capacity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-intended full-load sustained output of a facility such as a power plant, wind turbine or solar array 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Capacity factor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unitless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of an actual electrical energy output over a given period of time to the maximum possible electrical energy output over that period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Nuclear plant (0.9)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Wind (0.3)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Hydro (0.25-.45)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Solar (0.1-.25)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https://en.wikipedia.org/wiki/Capacity_factor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Symposium on Energy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https://energy21symposium.org/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April 17, 2026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Boralex</a:t>
            </a:r>
            <a:r>
              <a:rPr lang="en-US" dirty="0"/>
              <a:t> 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Requirements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On-Web: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http://people.sunypoly.edu/~barans/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Lectures/Assignments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Grades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Brightspace: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Syllabus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powerpoints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(from book author)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dropoff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Choice Quizzes</a:t>
            </a:r>
          </a:p>
          <a:p>
            <a:pPr lvl="1"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F901A-1F86-43B4-BA40-270B73148F4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36E5-BBAE-45ED-9480-EBB2A20C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Energy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2A9AD-300A-4D09-80D3-451782C2D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C6C00-CBD8-4A1A-9260-1FC3031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BAACE-FF69-4651-8879-9171F4DF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3407A-64C0-4E7E-BBAD-5D66B1DE6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875"/>
            <a:ext cx="9144000" cy="56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BAACE-FF69-4651-8879-9171F4DF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 descr="https://flowcharts.llnl.gov/sites/flowcharts/files/2023-10/US%20Energy%202022.png">
            <a:extLst>
              <a:ext uri="{FF2B5EF4-FFF2-40B4-BE49-F238E27FC236}">
                <a16:creationId xmlns:a16="http://schemas.microsoft.com/office/drawing/2014/main" id="{54C54D22-3650-46FA-AC82-7D895B1A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762000"/>
            <a:ext cx="8508432" cy="49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0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D1344-5F91-4C52-BE95-A2CC0A1F1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50" y="990600"/>
            <a:ext cx="8316899" cy="487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2130D-C992-4B2B-8EAE-FFECF671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6799"/>
            <a:ext cx="8839200" cy="51990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4" y="838200"/>
            <a:ext cx="9070659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326</Words>
  <Application>Microsoft Office PowerPoint</Application>
  <PresentationFormat>On-screen Show (4:3)</PresentationFormat>
  <Paragraphs>81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CTC/ETC/MTC 215 Sustainable Energy Systems</vt:lpstr>
      <vt:lpstr>Objectives</vt:lpstr>
      <vt:lpstr>Class Requirements</vt:lpstr>
      <vt:lpstr>United States Energy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Picture (US/NY)</vt:lpstr>
      <vt:lpstr>Reforming the Energy Vision (NYREV)-Goals </vt:lpstr>
      <vt:lpstr>PowerPoint Presentation</vt:lpstr>
      <vt:lpstr> </vt:lpstr>
      <vt:lpstr>PowerPoint Presentation</vt:lpstr>
      <vt:lpstr>NY Energy – Patterns and Trends NYSERDAhttps://www.nyserda.ny.gov/About/Publications/Energy-Analysis-Reports-and-Studies/Patterns-and-Trends </vt:lpstr>
      <vt:lpstr>Energy (same units as work)</vt:lpstr>
      <vt:lpstr>Power (energy/time)</vt:lpstr>
      <vt:lpstr>PowerPoint Presentation</vt:lpstr>
      <vt:lpstr>Symposium on Energy in the 21st Century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90</cp:revision>
  <dcterms:created xsi:type="dcterms:W3CDTF">2002-10-04T19:39:32Z</dcterms:created>
  <dcterms:modified xsi:type="dcterms:W3CDTF">2026-01-15T20:16:05Z</dcterms:modified>
</cp:coreProperties>
</file>