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65" r:id="rId4"/>
    <p:sldId id="266" r:id="rId5"/>
    <p:sldId id="267" r:id="rId6"/>
    <p:sldId id="278" r:id="rId7"/>
    <p:sldId id="281" r:id="rId8"/>
    <p:sldId id="279" r:id="rId9"/>
    <p:sldId id="268" r:id="rId10"/>
    <p:sldId id="282" r:id="rId11"/>
    <p:sldId id="259" r:id="rId12"/>
    <p:sldId id="262" r:id="rId13"/>
    <p:sldId id="271" r:id="rId14"/>
    <p:sldId id="272" r:id="rId15"/>
    <p:sldId id="273" r:id="rId16"/>
    <p:sldId id="274" r:id="rId17"/>
    <p:sldId id="276" r:id="rId18"/>
    <p:sldId id="275" r:id="rId19"/>
    <p:sldId id="283" r:id="rId20"/>
    <p:sldId id="285" r:id="rId21"/>
    <p:sldId id="286" r:id="rId22"/>
    <p:sldId id="284"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76121" autoAdjust="0"/>
  </p:normalViewPr>
  <p:slideViewPr>
    <p:cSldViewPr snapToGrid="0">
      <p:cViewPr>
        <p:scale>
          <a:sx n="44" d="100"/>
          <a:sy n="44" d="100"/>
        </p:scale>
        <p:origin x="-269"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15531-47C3-4C51-BADB-21D51B51E537}"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4AC09-1BE6-4DE9-8253-ECF861F3C603}" type="slidenum">
              <a:rPr lang="en-US" smtClean="0"/>
              <a:t>‹#›</a:t>
            </a:fld>
            <a:endParaRPr lang="en-US"/>
          </a:p>
        </p:txBody>
      </p:sp>
    </p:spTree>
    <p:extLst>
      <p:ext uri="{BB962C8B-B14F-4D97-AF65-F5344CB8AC3E}">
        <p14:creationId xmlns:p14="http://schemas.microsoft.com/office/powerpoint/2010/main" val="34846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4AC09-1BE6-4DE9-8253-ECF861F3C603}" type="slidenum">
              <a:rPr lang="en-US" smtClean="0"/>
              <a:t>3</a:t>
            </a:fld>
            <a:endParaRPr lang="en-US"/>
          </a:p>
        </p:txBody>
      </p:sp>
    </p:spTree>
    <p:extLst>
      <p:ext uri="{BB962C8B-B14F-4D97-AF65-F5344CB8AC3E}">
        <p14:creationId xmlns:p14="http://schemas.microsoft.com/office/powerpoint/2010/main" val="150140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4AC09-1BE6-4DE9-8253-ECF861F3C603}" type="slidenum">
              <a:rPr lang="en-US" smtClean="0"/>
              <a:t>4</a:t>
            </a:fld>
            <a:endParaRPr lang="en-US"/>
          </a:p>
        </p:txBody>
      </p:sp>
    </p:spTree>
    <p:extLst>
      <p:ext uri="{BB962C8B-B14F-4D97-AF65-F5344CB8AC3E}">
        <p14:creationId xmlns:p14="http://schemas.microsoft.com/office/powerpoint/2010/main" val="81203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4AC09-1BE6-4DE9-8253-ECF861F3C603}" type="slidenum">
              <a:rPr lang="en-US" smtClean="0"/>
              <a:t>6</a:t>
            </a:fld>
            <a:endParaRPr lang="en-US"/>
          </a:p>
        </p:txBody>
      </p:sp>
    </p:spTree>
    <p:extLst>
      <p:ext uri="{BB962C8B-B14F-4D97-AF65-F5344CB8AC3E}">
        <p14:creationId xmlns:p14="http://schemas.microsoft.com/office/powerpoint/2010/main" val="52386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4AC09-1BE6-4DE9-8253-ECF861F3C603}" type="slidenum">
              <a:rPr lang="en-US" smtClean="0"/>
              <a:t>14</a:t>
            </a:fld>
            <a:endParaRPr lang="en-US"/>
          </a:p>
        </p:txBody>
      </p:sp>
    </p:spTree>
    <p:extLst>
      <p:ext uri="{BB962C8B-B14F-4D97-AF65-F5344CB8AC3E}">
        <p14:creationId xmlns:p14="http://schemas.microsoft.com/office/powerpoint/2010/main" val="4686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4AC09-1BE6-4DE9-8253-ECF861F3C603}" type="slidenum">
              <a:rPr lang="en-US" smtClean="0"/>
              <a:t>15</a:t>
            </a:fld>
            <a:endParaRPr lang="en-US"/>
          </a:p>
        </p:txBody>
      </p:sp>
    </p:spTree>
    <p:extLst>
      <p:ext uri="{BB962C8B-B14F-4D97-AF65-F5344CB8AC3E}">
        <p14:creationId xmlns:p14="http://schemas.microsoft.com/office/powerpoint/2010/main" val="71254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4AC09-1BE6-4DE9-8253-ECF861F3C603}" type="slidenum">
              <a:rPr lang="en-US" smtClean="0"/>
              <a:t>19</a:t>
            </a:fld>
            <a:endParaRPr lang="en-US"/>
          </a:p>
        </p:txBody>
      </p:sp>
    </p:spTree>
    <p:extLst>
      <p:ext uri="{BB962C8B-B14F-4D97-AF65-F5344CB8AC3E}">
        <p14:creationId xmlns:p14="http://schemas.microsoft.com/office/powerpoint/2010/main" val="244138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4AC09-1BE6-4DE9-8253-ECF861F3C603}" type="slidenum">
              <a:rPr lang="en-US" smtClean="0"/>
              <a:t>22</a:t>
            </a:fld>
            <a:endParaRPr lang="en-US"/>
          </a:p>
        </p:txBody>
      </p:sp>
    </p:spTree>
    <p:extLst>
      <p:ext uri="{BB962C8B-B14F-4D97-AF65-F5344CB8AC3E}">
        <p14:creationId xmlns:p14="http://schemas.microsoft.com/office/powerpoint/2010/main" val="272583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273505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323333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333006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331693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145266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181543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389820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172834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15304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80863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53961-56CB-4F47-82D0-E93A22E3E44A}"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C63848-1741-4CED-B6C8-9E0F8C40181A}" type="slidenum">
              <a:rPr lang="en-US" smtClean="0"/>
              <a:t>‹#›</a:t>
            </a:fld>
            <a:endParaRPr lang="en-US" dirty="0"/>
          </a:p>
        </p:txBody>
      </p:sp>
    </p:spTree>
    <p:extLst>
      <p:ext uri="{BB962C8B-B14F-4D97-AF65-F5344CB8AC3E}">
        <p14:creationId xmlns:p14="http://schemas.microsoft.com/office/powerpoint/2010/main" val="173426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53961-56CB-4F47-82D0-E93A22E3E44A}" type="datetimeFigureOut">
              <a:rPr lang="en-US" smtClean="0"/>
              <a:t>4/27/2021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63848-1741-4CED-B6C8-9E0F8C40181A}" type="slidenum">
              <a:rPr lang="en-US" smtClean="0"/>
              <a:t>‹#›</a:t>
            </a:fld>
            <a:endParaRPr lang="en-US" dirty="0"/>
          </a:p>
        </p:txBody>
      </p:sp>
    </p:spTree>
    <p:extLst>
      <p:ext uri="{BB962C8B-B14F-4D97-AF65-F5344CB8AC3E}">
        <p14:creationId xmlns:p14="http://schemas.microsoft.com/office/powerpoint/2010/main" val="1053151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engineering.com/images/Ooty6r.341a/1000w/Proctors-District-HC-Plant6.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oresternetwork.com/author/dr-i-olik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ayne.Baran@sunyit.edu" TargetMode="External"/><Relationship Id="rId2" Type="http://schemas.openxmlformats.org/officeDocument/2006/relationships/hyperlink" Target="mailto:jtcincorp@optonline.net" TargetMode="External"/><Relationship Id="rId1" Type="http://schemas.openxmlformats.org/officeDocument/2006/relationships/slideLayout" Target="../slideLayouts/slideLayout2.xml"/><Relationship Id="rId4" Type="http://schemas.openxmlformats.org/officeDocument/2006/relationships/hyperlink" Target="mailto:jspaeth@cityofutica.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84407"/>
          </a:xfrm>
        </p:spPr>
        <p:txBody>
          <a:bodyPr>
            <a:normAutofit fontScale="90000"/>
          </a:bodyPr>
          <a:lstStyle/>
          <a:p>
            <a:r>
              <a:rPr lang="en-US" dirty="0" smtClean="0"/>
              <a:t> </a:t>
            </a:r>
            <a:r>
              <a:rPr lang="en-US" sz="4400" b="1" dirty="0" smtClean="0">
                <a:latin typeface="Arial" panose="020B0604020202020204" pitchFamily="34" charset="0"/>
                <a:cs typeface="Arial" panose="020B0604020202020204" pitchFamily="34" charset="0"/>
              </a:rPr>
              <a:t>Community-Scale </a:t>
            </a:r>
            <a:r>
              <a:rPr lang="en-US" sz="4400" b="1" dirty="0">
                <a:latin typeface="Arial" panose="020B0604020202020204" pitchFamily="34" charset="0"/>
                <a:cs typeface="Arial" panose="020B0604020202020204" pitchFamily="34" charset="0"/>
              </a:rPr>
              <a:t>Clean Efficient Energy </a:t>
            </a:r>
            <a:r>
              <a:rPr lang="en-US" sz="4400" b="1" dirty="0" smtClean="0">
                <a:latin typeface="Arial" panose="020B0604020202020204" pitchFamily="34" charset="0"/>
                <a:cs typeface="Arial" panose="020B0604020202020204" pitchFamily="34" charset="0"/>
              </a:rPr>
              <a:t>Systems</a:t>
            </a:r>
            <a:endParaRPr lang="en-US" sz="4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2311879"/>
            <a:ext cx="9144000" cy="4295955"/>
          </a:xfrm>
        </p:spPr>
        <p:txBody>
          <a:bodyPr>
            <a:noAutofit/>
          </a:bodyPr>
          <a:lstStyle/>
          <a:p>
            <a:endParaRPr lang="en-US" sz="2800" b="1" dirty="0" smtClean="0"/>
          </a:p>
          <a:p>
            <a:endParaRPr lang="en-US" sz="2800" b="1" dirty="0"/>
          </a:p>
          <a:p>
            <a:r>
              <a:rPr lang="en-US" sz="2800" b="1" dirty="0" smtClean="0"/>
              <a:t>By</a:t>
            </a:r>
          </a:p>
          <a:p>
            <a:r>
              <a:rPr lang="en-US" sz="3200" b="1" dirty="0" smtClean="0"/>
              <a:t>Dr. </a:t>
            </a:r>
            <a:r>
              <a:rPr lang="en-US" sz="3200" b="1" dirty="0" err="1" smtClean="0"/>
              <a:t>Sy</a:t>
            </a:r>
            <a:r>
              <a:rPr lang="en-US" sz="3200" b="1" dirty="0" smtClean="0"/>
              <a:t> Oliker, P.E.</a:t>
            </a:r>
          </a:p>
          <a:p>
            <a:r>
              <a:rPr lang="en-US" sz="2800" b="1" dirty="0" smtClean="0"/>
              <a:t>Principal </a:t>
            </a:r>
          </a:p>
          <a:p>
            <a:r>
              <a:rPr lang="en-US" sz="2800" b="1" dirty="0" smtClean="0"/>
              <a:t>Joseph Technology Corporation</a:t>
            </a:r>
            <a:endParaRPr lang="en-US" sz="2800" b="1" dirty="0"/>
          </a:p>
        </p:txBody>
      </p:sp>
    </p:spTree>
    <p:extLst>
      <p:ext uri="{BB962C8B-B14F-4D97-AF65-F5344CB8AC3E}">
        <p14:creationId xmlns:p14="http://schemas.microsoft.com/office/powerpoint/2010/main" val="262348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8930" y="1143000"/>
            <a:ext cx="6248762" cy="584775"/>
          </a:xfrm>
          <a:prstGeom prst="rect">
            <a:avLst/>
          </a:prstGeom>
          <a:noFill/>
        </p:spPr>
        <p:txBody>
          <a:bodyPr wrap="none" rtlCol="0">
            <a:spAutoFit/>
          </a:bodyPr>
          <a:lstStyle/>
          <a:p>
            <a:r>
              <a:rPr lang="en-US" sz="3200" b="1" dirty="0" smtClean="0"/>
              <a:t>Are the CES’s Used in the US Today?</a:t>
            </a:r>
            <a:endParaRPr lang="en-US" sz="3200" b="1" dirty="0"/>
          </a:p>
        </p:txBody>
      </p:sp>
      <p:sp>
        <p:nvSpPr>
          <p:cNvPr id="5" name="TextBox 4"/>
          <p:cNvSpPr txBox="1"/>
          <p:nvPr/>
        </p:nvSpPr>
        <p:spPr>
          <a:xfrm>
            <a:off x="857250" y="1910655"/>
            <a:ext cx="10321290" cy="4524315"/>
          </a:xfrm>
          <a:prstGeom prst="rect">
            <a:avLst/>
          </a:prstGeom>
          <a:noFill/>
        </p:spPr>
        <p:txBody>
          <a:bodyPr wrap="square" rtlCol="0">
            <a:spAutoFit/>
          </a:bodyPr>
          <a:lstStyle/>
          <a:p>
            <a:pPr algn="ctr"/>
            <a:r>
              <a:rPr lang="en-US" sz="3600" b="1" dirty="0" smtClean="0"/>
              <a:t>Some of the CES’s are located in:</a:t>
            </a:r>
          </a:p>
          <a:p>
            <a:pPr algn="ctr"/>
            <a:r>
              <a:rPr lang="en-US" sz="3600" b="1" dirty="0" err="1" smtClean="0"/>
              <a:t>Jamestown,NY</a:t>
            </a:r>
            <a:endParaRPr lang="en-US" sz="3600" b="1" dirty="0"/>
          </a:p>
          <a:p>
            <a:pPr algn="ctr"/>
            <a:r>
              <a:rPr lang="en-US" sz="3600" b="1" dirty="0" err="1" smtClean="0"/>
              <a:t>Buffalo,NY</a:t>
            </a:r>
            <a:endParaRPr lang="en-US" sz="3600" b="1" dirty="0" smtClean="0"/>
          </a:p>
          <a:p>
            <a:pPr algn="ctr"/>
            <a:r>
              <a:rPr lang="en-US" sz="3600" b="1" dirty="0" err="1" smtClean="0"/>
              <a:t>Schenectady,NY</a:t>
            </a:r>
            <a:endParaRPr lang="en-US" sz="3600" b="1" dirty="0" smtClean="0"/>
          </a:p>
          <a:p>
            <a:pPr algn="ctr"/>
            <a:r>
              <a:rPr lang="en-US" sz="3600" b="1" dirty="0" err="1" smtClean="0"/>
              <a:t>St.Paul,MN</a:t>
            </a:r>
            <a:endParaRPr lang="en-US" sz="3600" b="1" dirty="0" smtClean="0"/>
          </a:p>
          <a:p>
            <a:pPr algn="ctr"/>
            <a:r>
              <a:rPr lang="en-US" sz="3600" b="1" dirty="0" err="1" smtClean="0"/>
              <a:t>Trenton,NJ</a:t>
            </a:r>
            <a:r>
              <a:rPr lang="en-US" sz="3600" b="1" dirty="0" smtClean="0"/>
              <a:t> </a:t>
            </a:r>
          </a:p>
          <a:p>
            <a:pPr algn="ctr"/>
            <a:r>
              <a:rPr lang="en-US" sz="3600" b="1" dirty="0" err="1" smtClean="0"/>
              <a:t>Harvard,CT</a:t>
            </a:r>
            <a:endParaRPr lang="en-US" sz="3600" b="1" dirty="0" smtClean="0"/>
          </a:p>
          <a:p>
            <a:pPr algn="ctr"/>
            <a:r>
              <a:rPr lang="en-US" sz="3600" b="1" dirty="0" err="1" smtClean="0"/>
              <a:t>Indianapolis,IN</a:t>
            </a:r>
            <a:endParaRPr lang="en-US" sz="3600" b="1" dirty="0"/>
          </a:p>
        </p:txBody>
      </p:sp>
    </p:spTree>
    <p:extLst>
      <p:ext uri="{BB962C8B-B14F-4D97-AF65-F5344CB8AC3E}">
        <p14:creationId xmlns:p14="http://schemas.microsoft.com/office/powerpoint/2010/main" val="74445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Arial" panose="020B0604020202020204" pitchFamily="34" charset="0"/>
                <a:cs typeface="Arial" panose="020B0604020202020204" pitchFamily="34" charset="0"/>
              </a:rPr>
              <a:t>The major </a:t>
            </a:r>
            <a:r>
              <a:rPr lang="en-US" sz="2800" b="1" dirty="0" smtClean="0">
                <a:latin typeface="Arial" panose="020B0604020202020204" pitchFamily="34" charset="0"/>
                <a:cs typeface="Arial" panose="020B0604020202020204" pitchFamily="34" charset="0"/>
              </a:rPr>
              <a:t>priorities </a:t>
            </a:r>
            <a:r>
              <a:rPr lang="en-US" sz="2800" b="1" dirty="0">
                <a:latin typeface="Arial" panose="020B0604020202020204" pitchFamily="34" charset="0"/>
                <a:cs typeface="Arial" panose="020B0604020202020204" pitchFamily="34" charset="0"/>
              </a:rPr>
              <a:t>during the CES planning and development are:</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30060"/>
            <a:ext cx="10515600" cy="5046903"/>
          </a:xfrm>
        </p:spPr>
        <p:txBody>
          <a:bodyPr>
            <a:normAutofit/>
          </a:bodyPr>
          <a:lstStyle/>
          <a:p>
            <a:pPr marL="0" indent="0">
              <a:buNone/>
            </a:pPr>
            <a:r>
              <a:rPr lang="en-US" dirty="0"/>
              <a:t> </a:t>
            </a:r>
            <a:endParaRPr lang="en-US" dirty="0" smtClean="0"/>
          </a:p>
          <a:p>
            <a:pPr marL="0" lvl="0" indent="0">
              <a:buNone/>
            </a:pPr>
            <a:r>
              <a:rPr lang="en-US" b="1" dirty="0" smtClean="0">
                <a:latin typeface="Arial" panose="020B0604020202020204" pitchFamily="34" charset="0"/>
                <a:cs typeface="Arial" panose="020B0604020202020204" pitchFamily="34" charset="0"/>
              </a:rPr>
              <a:t>Provide</a:t>
            </a:r>
            <a:r>
              <a:rPr lang="en-US" dirty="0" smtClean="0">
                <a:latin typeface="Arial" panose="020B0604020202020204" pitchFamily="34" charset="0"/>
                <a:cs typeface="Arial" panose="020B0604020202020204" pitchFamily="34" charset="0"/>
              </a:rPr>
              <a:t> affordable energy cost to community, create clean energy jobs, urban renewal and sustainable development; </a:t>
            </a:r>
          </a:p>
          <a:p>
            <a:pPr marL="0" lvl="0" indent="0">
              <a:buNone/>
            </a:pPr>
            <a:r>
              <a:rPr lang="en-US" b="1" dirty="0" smtClean="0">
                <a:latin typeface="Arial" panose="020B0604020202020204" pitchFamily="34" charset="0"/>
                <a:cs typeface="Arial" panose="020B0604020202020204" pitchFamily="34" charset="0"/>
              </a:rPr>
              <a:t>Address</a:t>
            </a:r>
            <a:r>
              <a:rPr lang="en-US" dirty="0" smtClean="0">
                <a:latin typeface="Arial" panose="020B0604020202020204" pitchFamily="34" charset="0"/>
                <a:cs typeface="Arial" panose="020B0604020202020204" pitchFamily="34" charset="0"/>
              </a:rPr>
              <a:t> the negative environmental impacts that energy sources have on downtown community. </a:t>
            </a:r>
          </a:p>
          <a:p>
            <a:pPr marL="0" lvl="0" indent="0">
              <a:buNone/>
            </a:pPr>
            <a:r>
              <a:rPr lang="en-US" b="1" dirty="0" smtClean="0">
                <a:latin typeface="Arial" panose="020B0604020202020204" pitchFamily="34" charset="0"/>
                <a:cs typeface="Arial" panose="020B0604020202020204" pitchFamily="34" charset="0"/>
              </a:rPr>
              <a:t>Integrate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existing </a:t>
            </a:r>
            <a:r>
              <a:rPr lang="en-US" dirty="0" smtClean="0">
                <a:latin typeface="Arial" panose="020B0604020202020204" pitchFamily="34" charset="0"/>
                <a:cs typeface="Arial" panose="020B0604020202020204" pitchFamily="34" charset="0"/>
              </a:rPr>
              <a:t>support </a:t>
            </a:r>
            <a:r>
              <a:rPr lang="en-US" dirty="0">
                <a:latin typeface="Arial" panose="020B0604020202020204" pitchFamily="34" charset="0"/>
                <a:cs typeface="Arial" panose="020B0604020202020204" pitchFamily="34" charset="0"/>
              </a:rPr>
              <a:t>programs and services </a:t>
            </a:r>
            <a:endParaRPr lang="en-US" dirty="0" smtClean="0">
              <a:latin typeface="Arial" panose="020B0604020202020204" pitchFamily="34" charset="0"/>
              <a:cs typeface="Arial" panose="020B0604020202020204" pitchFamily="34" charset="0"/>
            </a:endParaRPr>
          </a:p>
          <a:p>
            <a:pPr marL="0" lvl="0" indent="0">
              <a:buNone/>
            </a:pPr>
            <a:r>
              <a:rPr lang="en-US" b="1" dirty="0" smtClean="0">
                <a:latin typeface="Arial" panose="020B0604020202020204" pitchFamily="34" charset="0"/>
                <a:cs typeface="Arial" panose="020B0604020202020204" pitchFamily="34" charset="0"/>
              </a:rPr>
              <a:t>Engage</a:t>
            </a:r>
            <a:r>
              <a:rPr lang="en-US" dirty="0" smtClean="0">
                <a:latin typeface="Arial" panose="020B0604020202020204" pitchFamily="34" charset="0"/>
                <a:cs typeface="Arial" panose="020B0604020202020204" pitchFamily="34" charset="0"/>
              </a:rPr>
              <a:t> resources </a:t>
            </a:r>
            <a:r>
              <a:rPr lang="en-US" dirty="0">
                <a:latin typeface="Arial" panose="020B0604020202020204" pitchFamily="34" charset="0"/>
                <a:cs typeface="Arial" panose="020B0604020202020204" pitchFamily="34" charset="0"/>
              </a:rPr>
              <a:t>in order to expand employment of </a:t>
            </a:r>
            <a:r>
              <a:rPr lang="en-US" dirty="0" smtClean="0">
                <a:latin typeface="Arial" panose="020B0604020202020204" pitchFamily="34" charset="0"/>
                <a:cs typeface="Arial" panose="020B0604020202020204" pitchFamily="34" charset="0"/>
              </a:rPr>
              <a:t>distributed energy resources(DER) </a:t>
            </a:r>
            <a:r>
              <a:rPr lang="en-US" dirty="0">
                <a:latin typeface="Arial" panose="020B0604020202020204" pitchFamily="34" charset="0"/>
                <a:cs typeface="Arial" panose="020B0604020202020204" pitchFamily="34" charset="0"/>
              </a:rPr>
              <a:t>to multifamily affordable housing </a:t>
            </a:r>
            <a:r>
              <a:rPr lang="en-US" dirty="0" smtClean="0">
                <a:latin typeface="Arial" panose="020B0604020202020204" pitchFamily="34" charset="0"/>
                <a:cs typeface="Arial" panose="020B0604020202020204" pitchFamily="34" charset="0"/>
              </a:rPr>
              <a:t>projects</a:t>
            </a:r>
          </a:p>
          <a:p>
            <a:pPr marL="0" lvl="0" indent="0">
              <a:buNone/>
            </a:pPr>
            <a:r>
              <a:rPr lang="en-US" b="1" dirty="0" smtClean="0">
                <a:latin typeface="Arial" panose="020B0604020202020204" pitchFamily="34" charset="0"/>
                <a:cs typeface="Arial" panose="020B0604020202020204" pitchFamily="34" charset="0"/>
              </a:rPr>
              <a:t>Provide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continued support for energy efficiency services through the Clean Energy Fund, and </a:t>
            </a:r>
            <a:r>
              <a:rPr lang="en-US" b="1" dirty="0" smtClean="0">
                <a:latin typeface="Arial" panose="020B0604020202020204" pitchFamily="34" charset="0"/>
                <a:cs typeface="Arial" panose="020B0604020202020204" pitchFamily="34" charset="0"/>
              </a:rPr>
              <a:t>Promote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building </a:t>
            </a:r>
            <a:r>
              <a:rPr lang="en-US" dirty="0" smtClean="0">
                <a:latin typeface="Arial" panose="020B0604020202020204" pitchFamily="34" charset="0"/>
                <a:cs typeface="Arial" panose="020B0604020202020204" pitchFamily="34" charset="0"/>
              </a:rPr>
              <a:t>energy efficiency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02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9781"/>
          </a:xfrm>
        </p:spPr>
        <p:txBody>
          <a:bodyPr>
            <a:normAutofit fontScale="90000"/>
          </a:bodyPr>
          <a:lstStyle/>
          <a:p>
            <a:pPr marL="457200" indent="-457200">
              <a:lnSpc>
                <a:spcPct val="100000"/>
              </a:lnSpc>
              <a:buFont typeface="Wingdings" panose="05000000000000000000" pitchFamily="2" charset="2"/>
              <a:buChar char="q"/>
            </a:pP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3100" b="1" dirty="0" smtClean="0">
                <a:solidFill>
                  <a:srgbClr val="FF0000"/>
                </a:solidFill>
                <a:latin typeface="Arial" panose="020B0604020202020204" pitchFamily="34" charset="0"/>
                <a:cs typeface="Arial" panose="020B0604020202020204" pitchFamily="34" charset="0"/>
              </a:rPr>
              <a:t>Community Engagement</a:t>
            </a:r>
            <a:br>
              <a:rPr lang="en-US" sz="3100" b="1" dirty="0" smtClean="0">
                <a:solidFill>
                  <a:srgbClr val="FF0000"/>
                </a:solidFill>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
            </a:r>
            <a:br>
              <a:rPr lang="en-US" sz="3100" b="1" dirty="0" smtClean="0">
                <a:solidFill>
                  <a:srgbClr val="FF0000"/>
                </a:solidFill>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Assess the Community Energy Resources</a:t>
            </a:r>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r>
            <a:br>
              <a:rPr lang="en-US" sz="2200" b="1" dirty="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Provide estimates </a:t>
            </a:r>
            <a:r>
              <a:rPr lang="en-US" sz="3100" b="1" dirty="0">
                <a:latin typeface="Arial" panose="020B0604020202020204" pitchFamily="34" charset="0"/>
                <a:cs typeface="Arial" panose="020B0604020202020204" pitchFamily="34" charset="0"/>
              </a:rPr>
              <a:t>of potential energy savings to </a:t>
            </a:r>
            <a:r>
              <a:rPr lang="en-US" sz="3100" b="1" dirty="0" smtClean="0">
                <a:latin typeface="Arial" panose="020B0604020202020204" pitchFamily="34" charset="0"/>
                <a:cs typeface="Arial" panose="020B0604020202020204" pitchFamily="34" charset="0"/>
              </a:rPr>
              <a:t>residents </a:t>
            </a:r>
            <a:r>
              <a:rPr lang="en-US" sz="3100" b="1" dirty="0">
                <a:latin typeface="Arial" panose="020B0604020202020204" pitchFamily="34" charset="0"/>
                <a:cs typeface="Arial" panose="020B0604020202020204" pitchFamily="34" charset="0"/>
              </a:rPr>
              <a:t>and </a:t>
            </a:r>
            <a:r>
              <a:rPr lang="en-US" sz="3100" b="1" dirty="0" smtClean="0">
                <a:latin typeface="Arial" panose="020B0604020202020204" pitchFamily="34" charset="0"/>
                <a:cs typeface="Arial" panose="020B0604020202020204" pitchFamily="34" charset="0"/>
              </a:rPr>
              <a:t>environmental benefits</a:t>
            </a:r>
            <a:br>
              <a:rPr lang="en-US" sz="31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r>
            <a:br>
              <a:rPr lang="en-US" sz="31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The </a:t>
            </a:r>
            <a:r>
              <a:rPr lang="en-US" sz="3100" b="1" dirty="0">
                <a:latin typeface="Arial" panose="020B0604020202020204" pitchFamily="34" charset="0"/>
                <a:cs typeface="Arial" panose="020B0604020202020204" pitchFamily="34" charset="0"/>
              </a:rPr>
              <a:t>messengers include the City Mayor, </a:t>
            </a:r>
            <a:r>
              <a:rPr lang="en-US" sz="3100" b="1" dirty="0" smtClean="0">
                <a:latin typeface="Arial" panose="020B0604020202020204" pitchFamily="34" charset="0"/>
                <a:cs typeface="Arial" panose="020B0604020202020204" pitchFamily="34" charset="0"/>
              </a:rPr>
              <a:t>Economic Development Agencies, Environmental Organizations and Experienced Consulting Engineer</a:t>
            </a: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Resources</a:t>
            </a:r>
            <a:r>
              <a:rPr lang="en-US" sz="3100" b="1" dirty="0">
                <a:latin typeface="Arial" panose="020B0604020202020204" pitchFamily="34" charset="0"/>
                <a:cs typeface="Arial" panose="020B0604020202020204" pitchFamily="34" charset="0"/>
              </a:rPr>
              <a:t>. The </a:t>
            </a:r>
            <a:r>
              <a:rPr lang="en-US" sz="3100" b="1" dirty="0" smtClean="0">
                <a:latin typeface="Arial" panose="020B0604020202020204" pitchFamily="34" charset="0"/>
                <a:cs typeface="Arial" panose="020B0604020202020204" pitchFamily="34" charset="0"/>
              </a:rPr>
              <a:t>City  </a:t>
            </a:r>
            <a:r>
              <a:rPr lang="en-US" sz="3100" b="1" dirty="0">
                <a:latin typeface="Arial" panose="020B0604020202020204" pitchFamily="34" charset="0"/>
                <a:cs typeface="Arial" panose="020B0604020202020204" pitchFamily="34" charset="0"/>
              </a:rPr>
              <a:t>of </a:t>
            </a:r>
            <a:r>
              <a:rPr lang="en-US" sz="3100" b="1" dirty="0" smtClean="0">
                <a:latin typeface="Arial" panose="020B0604020202020204" pitchFamily="34" charset="0"/>
                <a:cs typeface="Arial" panose="020B0604020202020204" pitchFamily="34" charset="0"/>
              </a:rPr>
              <a:t>Utica is already involved in </a:t>
            </a:r>
            <a:r>
              <a:rPr lang="en-US" sz="3100" b="1" dirty="0">
                <a:latin typeface="Arial" panose="020B0604020202020204" pitchFamily="34" charset="0"/>
                <a:cs typeface="Arial" panose="020B0604020202020204" pitchFamily="34" charset="0"/>
              </a:rPr>
              <a:t>the </a:t>
            </a:r>
            <a:r>
              <a:rPr lang="en-US" sz="3100" b="1" dirty="0" smtClean="0">
                <a:latin typeface="Arial" panose="020B0604020202020204" pitchFamily="34" charset="0"/>
                <a:cs typeface="Arial" panose="020B0604020202020204" pitchFamily="34" charset="0"/>
              </a:rPr>
              <a:t>NYSERDA Clean Heating and Cooling Community Project</a:t>
            </a:r>
            <a:br>
              <a:rPr lang="en-US" sz="3100" b="1" dirty="0" smtClean="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endParaRPr lang="en-US" sz="3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69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675" y="586596"/>
            <a:ext cx="10282687" cy="590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96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meengineering.com/images/Ooty6r.6377/225x225/Proctors-District-HC-Plant6.jpg">
            <a:hlinkClick r:id="rId3" tooltip="&quot;&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97330" y="1121435"/>
            <a:ext cx="8881110" cy="5313872"/>
          </a:xfrm>
          <a:prstGeom prst="rect">
            <a:avLst/>
          </a:prstGeom>
          <a:noFill/>
          <a:ln>
            <a:noFill/>
          </a:ln>
        </p:spPr>
      </p:pic>
      <p:sp>
        <p:nvSpPr>
          <p:cNvPr id="3" name="TextBox 2"/>
          <p:cNvSpPr txBox="1"/>
          <p:nvPr/>
        </p:nvSpPr>
        <p:spPr>
          <a:xfrm flipH="1">
            <a:off x="3486149" y="345059"/>
            <a:ext cx="8869679" cy="646331"/>
          </a:xfrm>
          <a:prstGeom prst="rect">
            <a:avLst/>
          </a:prstGeom>
          <a:noFill/>
        </p:spPr>
        <p:txBody>
          <a:bodyPr wrap="square" rtlCol="0">
            <a:spAutoFit/>
          </a:bodyPr>
          <a:lstStyle/>
          <a:p>
            <a:r>
              <a:rPr lang="en-US" sz="3600" b="1" dirty="0" smtClean="0"/>
              <a:t>Proctor CES at Schenectady</a:t>
            </a:r>
            <a:endParaRPr lang="en-US" sz="3600" b="1" dirty="0"/>
          </a:p>
        </p:txBody>
      </p:sp>
    </p:spTree>
    <p:extLst>
      <p:ext uri="{BB962C8B-B14F-4D97-AF65-F5344CB8AC3E}">
        <p14:creationId xmlns:p14="http://schemas.microsoft.com/office/powerpoint/2010/main" val="344127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929" y="1325880"/>
            <a:ext cx="5905212" cy="5029200"/>
          </a:xfrm>
          <a:prstGeom prst="rect">
            <a:avLst/>
          </a:prstGeom>
        </p:spPr>
      </p:pic>
      <p:sp>
        <p:nvSpPr>
          <p:cNvPr id="3" name="TextBox 2"/>
          <p:cNvSpPr txBox="1"/>
          <p:nvPr/>
        </p:nvSpPr>
        <p:spPr>
          <a:xfrm>
            <a:off x="1268730" y="625078"/>
            <a:ext cx="9086221" cy="523220"/>
          </a:xfrm>
          <a:prstGeom prst="rect">
            <a:avLst/>
          </a:prstGeom>
          <a:noFill/>
        </p:spPr>
        <p:txBody>
          <a:bodyPr wrap="square" rtlCol="0">
            <a:spAutoFit/>
          </a:bodyPr>
          <a:lstStyle/>
          <a:p>
            <a:r>
              <a:rPr lang="en-US" sz="2800" b="1" dirty="0" smtClean="0"/>
              <a:t>District Heating Piping Installation at JFK Airport</a:t>
            </a:r>
            <a:endParaRPr lang="en-US" sz="2800" b="1" dirty="0"/>
          </a:p>
        </p:txBody>
      </p:sp>
    </p:spTree>
    <p:extLst>
      <p:ext uri="{BB962C8B-B14F-4D97-AF65-F5344CB8AC3E}">
        <p14:creationId xmlns:p14="http://schemas.microsoft.com/office/powerpoint/2010/main" val="111656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sers\Alex\Documents\WO Files\W.O. 238 UTICA HEAT PUMPS\BUILDING SURVEYS IN UTICA JULY 1. OCT 2, 2019\TRAIN STATION ISLAND\BUFFALO.png"/>
          <p:cNvPicPr/>
          <p:nvPr/>
        </p:nvPicPr>
        <p:blipFill>
          <a:blip r:embed="rId2">
            <a:extLst>
              <a:ext uri="{28A0092B-C50C-407E-A947-70E740481C1C}">
                <a14:useLocalDpi xmlns:a14="http://schemas.microsoft.com/office/drawing/2010/main" val="0"/>
              </a:ext>
            </a:extLst>
          </a:blip>
          <a:srcRect/>
          <a:stretch>
            <a:fillRect/>
          </a:stretch>
        </p:blipFill>
        <p:spPr bwMode="auto">
          <a:xfrm>
            <a:off x="1259457" y="1181819"/>
            <a:ext cx="10101532" cy="5193102"/>
          </a:xfrm>
          <a:prstGeom prst="rect">
            <a:avLst/>
          </a:prstGeom>
          <a:noFill/>
          <a:ln>
            <a:noFill/>
          </a:ln>
        </p:spPr>
      </p:pic>
      <p:sp>
        <p:nvSpPr>
          <p:cNvPr id="3" name="TextBox 2"/>
          <p:cNvSpPr txBox="1"/>
          <p:nvPr/>
        </p:nvSpPr>
        <p:spPr>
          <a:xfrm>
            <a:off x="3554083" y="638355"/>
            <a:ext cx="5279366" cy="523220"/>
          </a:xfrm>
          <a:prstGeom prst="rect">
            <a:avLst/>
          </a:prstGeom>
          <a:noFill/>
        </p:spPr>
        <p:txBody>
          <a:bodyPr wrap="square" rtlCol="0">
            <a:spAutoFit/>
          </a:bodyPr>
          <a:lstStyle/>
          <a:p>
            <a:r>
              <a:rPr lang="en-US" sz="2800" b="1" dirty="0" smtClean="0"/>
              <a:t>Buffalo District Heating System </a:t>
            </a:r>
            <a:endParaRPr lang="en-US" sz="2800" b="1" dirty="0"/>
          </a:p>
        </p:txBody>
      </p:sp>
    </p:spTree>
    <p:extLst>
      <p:ext uri="{BB962C8B-B14F-4D97-AF65-F5344CB8AC3E}">
        <p14:creationId xmlns:p14="http://schemas.microsoft.com/office/powerpoint/2010/main" val="257473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805940" y="1371600"/>
            <a:ext cx="8789670" cy="4949190"/>
          </a:xfrm>
          <a:prstGeom prst="rect">
            <a:avLst/>
          </a:prstGeom>
          <a:noFill/>
          <a:ln w="9525">
            <a:noFill/>
            <a:miter lim="800000"/>
            <a:headEnd/>
            <a:tailEnd/>
          </a:ln>
          <a:effectLst/>
        </p:spPr>
      </p:pic>
      <p:sp>
        <p:nvSpPr>
          <p:cNvPr id="4" name="TextBox 3"/>
          <p:cNvSpPr txBox="1"/>
          <p:nvPr/>
        </p:nvSpPr>
        <p:spPr>
          <a:xfrm>
            <a:off x="2960432" y="480060"/>
            <a:ext cx="6480685" cy="584775"/>
          </a:xfrm>
          <a:prstGeom prst="rect">
            <a:avLst/>
          </a:prstGeom>
          <a:noFill/>
        </p:spPr>
        <p:txBody>
          <a:bodyPr wrap="none" rtlCol="0">
            <a:spAutoFit/>
          </a:bodyPr>
          <a:lstStyle/>
          <a:p>
            <a:r>
              <a:rPr lang="en-US" sz="3200" b="1" dirty="0" smtClean="0"/>
              <a:t>City of Buffalo District Heating Piping</a:t>
            </a:r>
            <a:endParaRPr lang="en-US" sz="3200" b="1" dirty="0"/>
          </a:p>
        </p:txBody>
      </p:sp>
    </p:spTree>
    <p:extLst>
      <p:ext uri="{BB962C8B-B14F-4D97-AF65-F5344CB8AC3E}">
        <p14:creationId xmlns:p14="http://schemas.microsoft.com/office/powerpoint/2010/main" val="210545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8" descr="D:\Users\Alex\Documents\WO Files\NYSERDA.230 TUPPER LAKE\PHASE 1 and 2 MAP\NEW PIPING MAP 9.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306" y="1086928"/>
            <a:ext cx="7953554" cy="518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24024" y="440597"/>
            <a:ext cx="6901132" cy="461665"/>
          </a:xfrm>
          <a:prstGeom prst="rect">
            <a:avLst/>
          </a:prstGeom>
          <a:noFill/>
        </p:spPr>
        <p:txBody>
          <a:bodyPr wrap="square" rtlCol="0">
            <a:spAutoFit/>
          </a:bodyPr>
          <a:lstStyle/>
          <a:p>
            <a:r>
              <a:rPr lang="en-US" sz="2400" b="1" dirty="0" smtClean="0"/>
              <a:t>Tupper Lake Biomass Pellet District Heating System</a:t>
            </a:r>
            <a:endParaRPr lang="en-US" sz="2400" b="1" dirty="0"/>
          </a:p>
        </p:txBody>
      </p:sp>
    </p:spTree>
    <p:extLst>
      <p:ext uri="{BB962C8B-B14F-4D97-AF65-F5344CB8AC3E}">
        <p14:creationId xmlns:p14="http://schemas.microsoft.com/office/powerpoint/2010/main" val="203682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Beginning of Utica Geothermal District Energy System</a:t>
            </a:r>
            <a:endParaRPr lang="en-US" sz="2800" b="1" dirty="0"/>
          </a:p>
        </p:txBody>
      </p:sp>
      <p:pic>
        <p:nvPicPr>
          <p:cNvPr id="6" name="Content Placeholder 5" descr="D:\Users\Alex\Documents\PROPOSALS\PR-929 NYSERDA DHC PROPOSAL\Final Diagram.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5680" y="1345565"/>
            <a:ext cx="8160640" cy="3569335"/>
          </a:xfrm>
          <a:prstGeom prst="rect">
            <a:avLst/>
          </a:prstGeom>
          <a:noFill/>
          <a:ln>
            <a:noFill/>
          </a:ln>
        </p:spPr>
      </p:pic>
      <p:sp>
        <p:nvSpPr>
          <p:cNvPr id="8" name="Rectangle 7"/>
          <p:cNvSpPr/>
          <p:nvPr/>
        </p:nvSpPr>
        <p:spPr>
          <a:xfrm>
            <a:off x="2015680" y="5007527"/>
            <a:ext cx="8271320" cy="981423"/>
          </a:xfrm>
          <a:prstGeom prst="rect">
            <a:avLst/>
          </a:prstGeom>
        </p:spPr>
        <p:txBody>
          <a:bodyPr wrap="square">
            <a:spAutoFit/>
          </a:bodyPr>
          <a:lstStyle/>
          <a:p>
            <a:pPr>
              <a:lnSpc>
                <a:spcPct val="107000"/>
              </a:lnSpc>
              <a:spcAft>
                <a:spcPts val="800"/>
              </a:spcAft>
            </a:pPr>
            <a:r>
              <a:rPr lang="en-US" b="1" dirty="0">
                <a:latin typeface="Arial" panose="020B0604020202020204" pitchFamily="34" charset="0"/>
                <a:ea typeface="Calibri" panose="020F0502020204030204" pitchFamily="34" charset="0"/>
                <a:cs typeface="Times New Roman" panose="02020603050405020304" pitchFamily="18" charset="0"/>
              </a:rPr>
              <a:t>1-Stanley Theatre; 2-Tallman Building; 3-Hage Building; 4-Teachers Ass.; 5-Dakin Building; 6-M. Fitzgerald Building; 7-Utica Public Library; 8-St.Francis De Sales School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12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tribution of district heating: 3rd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4" y="1143000"/>
            <a:ext cx="11114405" cy="5360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0110" y="560070"/>
            <a:ext cx="11319423" cy="707886"/>
          </a:xfrm>
          <a:prstGeom prst="rect">
            <a:avLst/>
          </a:prstGeom>
          <a:noFill/>
        </p:spPr>
        <p:txBody>
          <a:bodyPr wrap="square" rtlCol="0">
            <a:spAutoFit/>
          </a:bodyPr>
          <a:lstStyle/>
          <a:p>
            <a:r>
              <a:rPr lang="en-US" sz="4000" b="1" dirty="0" smtClean="0"/>
              <a:t>Diagram of Community-Scale Energy System</a:t>
            </a:r>
            <a:endParaRPr lang="en-US" sz="4000" b="1" dirty="0"/>
          </a:p>
        </p:txBody>
      </p:sp>
    </p:spTree>
    <p:extLst>
      <p:ext uri="{BB962C8B-B14F-4D97-AF65-F5344CB8AC3E}">
        <p14:creationId xmlns:p14="http://schemas.microsoft.com/office/powerpoint/2010/main" val="239356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Ground Source Heat Pump System</a:t>
            </a:r>
            <a:endParaRPr lang="en-US" sz="3600" b="1" dirty="0"/>
          </a:p>
        </p:txBody>
      </p:sp>
      <p:pic>
        <p:nvPicPr>
          <p:cNvPr id="4" name="Content Placeholder 3"/>
          <p:cNvPicPr>
            <a:picLocks noGrp="1" noChangeAspect="1"/>
          </p:cNvPicPr>
          <p:nvPr>
            <p:ph idx="1"/>
          </p:nvPr>
        </p:nvPicPr>
        <p:blipFill>
          <a:blip r:embed="rId2"/>
          <a:stretch>
            <a:fillRect/>
          </a:stretch>
        </p:blipFill>
        <p:spPr>
          <a:xfrm>
            <a:off x="354331" y="1825624"/>
            <a:ext cx="11601450" cy="5032375"/>
          </a:xfrm>
          <a:prstGeom prst="rect">
            <a:avLst/>
          </a:prstGeom>
        </p:spPr>
      </p:pic>
    </p:spTree>
    <p:extLst>
      <p:ext uri="{BB962C8B-B14F-4D97-AF65-F5344CB8AC3E}">
        <p14:creationId xmlns:p14="http://schemas.microsoft.com/office/powerpoint/2010/main" val="273117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Utica Harbor Point Development Project</a:t>
            </a:r>
            <a:endParaRPr lang="en-US" sz="4000" b="1" dirty="0"/>
          </a:p>
        </p:txBody>
      </p:sp>
      <p:pic>
        <p:nvPicPr>
          <p:cNvPr id="4" name="Content Placeholder 3"/>
          <p:cNvPicPr>
            <a:picLocks noGrp="1" noChangeAspect="1"/>
          </p:cNvPicPr>
          <p:nvPr>
            <p:ph idx="1"/>
          </p:nvPr>
        </p:nvPicPr>
        <p:blipFill>
          <a:blip r:embed="rId2"/>
          <a:stretch>
            <a:fillRect/>
          </a:stretch>
        </p:blipFill>
        <p:spPr>
          <a:xfrm>
            <a:off x="2639137" y="1825625"/>
            <a:ext cx="6913726" cy="4351338"/>
          </a:xfrm>
          <a:prstGeom prst="rect">
            <a:avLst/>
          </a:prstGeom>
        </p:spPr>
      </p:pic>
    </p:spTree>
    <p:extLst>
      <p:ext uri="{BB962C8B-B14F-4D97-AF65-F5344CB8AC3E}">
        <p14:creationId xmlns:p14="http://schemas.microsoft.com/office/powerpoint/2010/main" val="3047334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Associated Publications:</a:t>
            </a:r>
            <a:endParaRPr lang="en-US" sz="3200"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smtClean="0">
                <a:solidFill>
                  <a:srgbClr val="0070C0"/>
                </a:solidFill>
              </a:rPr>
              <a:t>Oliker</a:t>
            </a:r>
            <a:r>
              <a:rPr lang="en-US" u="sng" dirty="0">
                <a:solidFill>
                  <a:srgbClr val="0070C0"/>
                </a:solidFill>
              </a:rPr>
              <a:t>, I. </a:t>
            </a:r>
            <a:r>
              <a:rPr lang="en-US" dirty="0"/>
              <a:t>How Modern Hot Water Systems Can Lower Campus Energy Use, HPAC Engineering, August 2019.</a:t>
            </a:r>
          </a:p>
          <a:p>
            <a:pPr marL="0" indent="0">
              <a:buNone/>
            </a:pPr>
            <a:r>
              <a:rPr lang="en-US" u="sng" dirty="0" smtClean="0">
                <a:solidFill>
                  <a:srgbClr val="00B0F0"/>
                </a:solidFill>
              </a:rPr>
              <a:t>Oliker</a:t>
            </a:r>
            <a:r>
              <a:rPr lang="en-US" u="sng" dirty="0">
                <a:solidFill>
                  <a:srgbClr val="00B0F0"/>
                </a:solidFill>
              </a:rPr>
              <a:t>, I. </a:t>
            </a:r>
            <a:r>
              <a:rPr lang="en-US" dirty="0"/>
              <a:t>Green District Energy Systems with Large Heat Pumps, ENINEERING SYSTEM MAGAZINE, August 2020.</a:t>
            </a:r>
          </a:p>
          <a:p>
            <a:pPr marL="0" indent="0">
              <a:buNone/>
            </a:pPr>
            <a:r>
              <a:rPr lang="en-US" u="sng" dirty="0" smtClean="0">
                <a:solidFill>
                  <a:srgbClr val="0070C0"/>
                </a:solidFill>
              </a:rPr>
              <a:t>Oliker</a:t>
            </a:r>
            <a:r>
              <a:rPr lang="en-US" u="sng" dirty="0">
                <a:solidFill>
                  <a:srgbClr val="0070C0"/>
                </a:solidFill>
              </a:rPr>
              <a:t>, I., Morris, P., </a:t>
            </a:r>
            <a:r>
              <a:rPr lang="en-US" u="sng" dirty="0" err="1">
                <a:solidFill>
                  <a:srgbClr val="0070C0"/>
                </a:solidFill>
              </a:rPr>
              <a:t>Tortorici</a:t>
            </a:r>
            <a:r>
              <a:rPr lang="en-US" u="sng" dirty="0">
                <a:solidFill>
                  <a:srgbClr val="0070C0"/>
                </a:solidFill>
              </a:rPr>
              <a:t>, R., and Jerabek, E. </a:t>
            </a:r>
            <a:r>
              <a:rPr lang="en-US" dirty="0"/>
              <a:t>Development and Operation of a District Energy System in Schenectady, NY, ENGINEERING SYSTEM MAGAZINE, February 2021.</a:t>
            </a:r>
          </a:p>
          <a:p>
            <a:pPr marL="0" indent="0">
              <a:buNone/>
            </a:pPr>
            <a:r>
              <a:rPr lang="en-US" u="sng" dirty="0" smtClean="0">
                <a:solidFill>
                  <a:schemeClr val="tx1">
                    <a:lumMod val="95000"/>
                    <a:lumOff val="5000"/>
                  </a:schemeClr>
                </a:solidFill>
                <a:hlinkClick r:id="rId3"/>
              </a:rPr>
              <a:t>Oliker</a:t>
            </a:r>
            <a:r>
              <a:rPr lang="en-US" u="sng" dirty="0">
                <a:solidFill>
                  <a:schemeClr val="tx1">
                    <a:lumMod val="95000"/>
                    <a:lumOff val="5000"/>
                  </a:schemeClr>
                </a:solidFill>
                <a:hlinkClick r:id="rId3"/>
              </a:rPr>
              <a:t>, I and Spaeth</a:t>
            </a:r>
            <a:r>
              <a:rPr lang="en-US" u="sng" dirty="0">
                <a:solidFill>
                  <a:schemeClr val="tx1">
                    <a:lumMod val="95000"/>
                    <a:lumOff val="5000"/>
                  </a:schemeClr>
                </a:solidFill>
              </a:rPr>
              <a:t>, </a:t>
            </a:r>
            <a:r>
              <a:rPr lang="en-US" dirty="0"/>
              <a:t>J. City of Utica Community </a:t>
            </a:r>
            <a:r>
              <a:rPr lang="en-US" dirty="0" err="1"/>
              <a:t>Microgrid</a:t>
            </a:r>
            <a:r>
              <a:rPr lang="en-US" dirty="0"/>
              <a:t> System, </a:t>
            </a:r>
            <a:r>
              <a:rPr lang="en-US" dirty="0" smtClean="0"/>
              <a:t>DISTRIBUTED ENERGY </a:t>
            </a:r>
            <a:r>
              <a:rPr lang="en-US" dirty="0"/>
              <a:t>MAGAZINE, January 17, 2019.</a:t>
            </a:r>
          </a:p>
          <a:p>
            <a:pPr marL="0" indent="0">
              <a:buNone/>
            </a:pPr>
            <a:r>
              <a:rPr lang="en-US" u="sng" dirty="0" smtClean="0">
                <a:solidFill>
                  <a:srgbClr val="0070C0"/>
                </a:solidFill>
              </a:rPr>
              <a:t>Oliker</a:t>
            </a:r>
            <a:r>
              <a:rPr lang="en-US" u="sng" dirty="0">
                <a:solidFill>
                  <a:srgbClr val="0070C0"/>
                </a:solidFill>
              </a:rPr>
              <a:t>, I</a:t>
            </a:r>
            <a:r>
              <a:rPr lang="en-US" u="sng" dirty="0"/>
              <a:t>. </a:t>
            </a:r>
            <a:r>
              <a:rPr lang="en-US" dirty="0"/>
              <a:t>Case Study: District Heating Supply from a Combined Heat and Power </a:t>
            </a:r>
            <a:r>
              <a:rPr lang="en-US" dirty="0" smtClean="0"/>
              <a:t>Plant. CONSULTING/SPECIFYING </a:t>
            </a:r>
            <a:r>
              <a:rPr lang="en-US" dirty="0"/>
              <a:t>MAGAZINE, February 2021. </a:t>
            </a:r>
          </a:p>
          <a:p>
            <a:endParaRPr lang="en-US" dirty="0"/>
          </a:p>
        </p:txBody>
      </p:sp>
    </p:spTree>
    <p:extLst>
      <p:ext uri="{BB962C8B-B14F-4D97-AF65-F5344CB8AC3E}">
        <p14:creationId xmlns:p14="http://schemas.microsoft.com/office/powerpoint/2010/main" val="1341696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1033"/>
          </a:xfrm>
        </p:spPr>
        <p:txBody>
          <a:bodyPr>
            <a:normAutofit/>
          </a:bodyPr>
          <a:lstStyle/>
          <a:p>
            <a:r>
              <a:rPr lang="en-US" sz="2800" b="1" dirty="0" smtClean="0">
                <a:latin typeface="Arial" panose="020B0604020202020204" pitchFamily="34" charset="0"/>
                <a:cs typeface="Arial" panose="020B0604020202020204" pitchFamily="34" charset="0"/>
              </a:rPr>
              <a:t>Prepared by:</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966158"/>
            <a:ext cx="10515600" cy="5210805"/>
          </a:xfrm>
        </p:spPr>
        <p:txBody>
          <a:bodyPr>
            <a:normAutofit/>
          </a:bodyPr>
          <a:lstStyle/>
          <a:p>
            <a:pPr marL="0" indent="0" algn="just">
              <a:buNone/>
            </a:pPr>
            <a:endParaRPr lang="en-US" dirty="0">
              <a:latin typeface="Arial" panose="020B0604020202020204" pitchFamily="34" charset="0"/>
              <a:cs typeface="Arial" panose="020B0604020202020204" pitchFamily="34" charset="0"/>
            </a:endParaRPr>
          </a:p>
          <a:p>
            <a:pPr marL="0" indent="0">
              <a:buNone/>
            </a:pPr>
            <a:r>
              <a:rPr lang="en-US" b="1" dirty="0" smtClean="0"/>
              <a:t>Dr. Ishai Oliker, </a:t>
            </a:r>
            <a:r>
              <a:rPr lang="en-US" b="1" dirty="0"/>
              <a:t>P.E. - Principal of Joseph Technology </a:t>
            </a:r>
            <a:r>
              <a:rPr lang="en-US" b="1" dirty="0" smtClean="0"/>
              <a:t>Corporation, Directs </a:t>
            </a:r>
            <a:r>
              <a:rPr lang="en-US" b="1" dirty="0"/>
              <a:t>development of community renewable energy </a:t>
            </a:r>
            <a:r>
              <a:rPr lang="en-US" b="1" dirty="0" smtClean="0"/>
              <a:t>systems. </a:t>
            </a:r>
            <a:r>
              <a:rPr lang="en-US" b="1" dirty="0" smtClean="0">
                <a:solidFill>
                  <a:srgbClr val="0070C0"/>
                </a:solidFill>
                <a:hlinkClick r:id="rId2"/>
              </a:rPr>
              <a:t>jtcincorp@optonline.net</a:t>
            </a:r>
            <a:r>
              <a:rPr lang="en-US" b="1" dirty="0" smtClean="0">
                <a:solidFill>
                  <a:srgbClr val="0070C0"/>
                </a:solidFill>
              </a:rPr>
              <a:t>; Web: </a:t>
            </a:r>
            <a:r>
              <a:rPr lang="en-US" b="1" u="sng" dirty="0" smtClean="0">
                <a:solidFill>
                  <a:srgbClr val="0070C0"/>
                </a:solidFill>
              </a:rPr>
              <a:t>Oliker.net</a:t>
            </a:r>
            <a:r>
              <a:rPr lang="en-US" b="1" dirty="0" smtClean="0">
                <a:solidFill>
                  <a:srgbClr val="0070C0"/>
                </a:solidFill>
              </a:rPr>
              <a:t>  Phone: </a:t>
            </a:r>
            <a:r>
              <a:rPr lang="en-US" sz="2400" b="1" dirty="0" smtClean="0">
                <a:solidFill>
                  <a:srgbClr val="0070C0"/>
                </a:solidFill>
              </a:rPr>
              <a:t>201-573-0529</a:t>
            </a:r>
          </a:p>
          <a:p>
            <a:pPr marL="0" indent="0">
              <a:buNone/>
            </a:pPr>
            <a:r>
              <a:rPr lang="en-US" b="1" dirty="0" smtClean="0"/>
              <a:t>In Cooperation with </a:t>
            </a:r>
            <a:r>
              <a:rPr lang="en-US" b="1" dirty="0"/>
              <a:t> S. Jayne </a:t>
            </a:r>
            <a:r>
              <a:rPr lang="en-US" b="1" dirty="0" err="1"/>
              <a:t>Baran</a:t>
            </a:r>
            <a:r>
              <a:rPr lang="en-US" b="1" dirty="0"/>
              <a:t>, P.E. Associate Professor, Chair, Department of Engineering </a:t>
            </a:r>
            <a:r>
              <a:rPr lang="en-US" b="1" dirty="0" smtClean="0"/>
              <a:t>Technology, College </a:t>
            </a:r>
            <a:r>
              <a:rPr lang="en-US" b="1" dirty="0"/>
              <a:t>of Engineering, State University of New York Polytechnic Institute at Utica, NY</a:t>
            </a:r>
            <a:br>
              <a:rPr lang="en-US" b="1" dirty="0"/>
            </a:br>
            <a:r>
              <a:rPr lang="en-US" b="1" u="sng" dirty="0">
                <a:solidFill>
                  <a:srgbClr val="0070C0"/>
                </a:solidFill>
                <a:hlinkClick r:id="rId3"/>
              </a:rPr>
              <a:t>Jayne.Baran@sunyit.edu</a:t>
            </a:r>
            <a:r>
              <a:rPr lang="en-US" b="1" dirty="0">
                <a:solidFill>
                  <a:srgbClr val="0070C0"/>
                </a:solidFill>
              </a:rPr>
              <a:t> Phone: </a:t>
            </a:r>
            <a:r>
              <a:rPr lang="en-US" b="1" dirty="0" smtClean="0">
                <a:solidFill>
                  <a:srgbClr val="0070C0"/>
                </a:solidFill>
              </a:rPr>
              <a:t>315-792-7542</a:t>
            </a:r>
          </a:p>
          <a:p>
            <a:pPr marL="0" indent="0">
              <a:buNone/>
            </a:pPr>
            <a:r>
              <a:rPr lang="en-US" b="1" dirty="0" smtClean="0"/>
              <a:t>In Cooperation with Jack Spaeth, Executive Director of Economic and Industrial Development of City of Utica, NY </a:t>
            </a:r>
            <a:r>
              <a:rPr lang="en-US" b="1" dirty="0" smtClean="0">
                <a:hlinkClick r:id="rId4"/>
              </a:rPr>
              <a:t>jspaeth@cityofutica.com</a:t>
            </a:r>
            <a:endParaRPr lang="en-US" b="1" dirty="0" smtClean="0"/>
          </a:p>
          <a:p>
            <a:pPr marL="0" indent="0">
              <a:buNone/>
            </a:pPr>
            <a:r>
              <a:rPr lang="en-US" b="1" dirty="0" smtClean="0">
                <a:solidFill>
                  <a:srgbClr val="0070C0"/>
                </a:solidFill>
              </a:rPr>
              <a:t>Phone: 315-534-4997</a:t>
            </a:r>
            <a:r>
              <a:rPr lang="en-US" b="1" dirty="0"/>
              <a:t/>
            </a:r>
            <a:br>
              <a:rPr lang="en-US" b="1" dirty="0"/>
            </a:b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5079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2195"/>
          </a:xfrm>
        </p:spPr>
        <p:txBody>
          <a:bodyPr>
            <a:normAutofit/>
          </a:bodyPr>
          <a:lstStyle/>
          <a:p>
            <a:r>
              <a:rPr lang="en-US" sz="2800" b="1" dirty="0" smtClean="0">
                <a:latin typeface="Arial" panose="020B0604020202020204" pitchFamily="34" charset="0"/>
                <a:cs typeface="Arial" panose="020B0604020202020204" pitchFamily="34" charset="0"/>
              </a:rPr>
              <a:t>Why Community Energy System?</a:t>
            </a:r>
            <a:endParaRPr lang="en-US" sz="28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838200" y="1417320"/>
            <a:ext cx="10515600" cy="4759643"/>
          </a:xfrm>
        </p:spPr>
        <p:txBody>
          <a:bodyPr>
            <a:normAutofit/>
          </a:bodyPr>
          <a:lstStyle/>
          <a:p>
            <a:r>
              <a:rPr lang="en-US" b="1" dirty="0" smtClean="0"/>
              <a:t>Community growing </a:t>
            </a:r>
            <a:r>
              <a:rPr lang="en-US" b="1" dirty="0"/>
              <a:t>economic, social, and </a:t>
            </a:r>
            <a:r>
              <a:rPr lang="en-US" b="1" dirty="0" smtClean="0"/>
              <a:t>environmental </a:t>
            </a:r>
            <a:r>
              <a:rPr lang="en-US" b="1" dirty="0"/>
              <a:t>challenges </a:t>
            </a:r>
            <a:endParaRPr lang="en-US" b="1" dirty="0" smtClean="0"/>
          </a:p>
          <a:p>
            <a:r>
              <a:rPr lang="en-US" b="1" dirty="0" smtClean="0"/>
              <a:t>Growing threat </a:t>
            </a:r>
            <a:r>
              <a:rPr lang="en-US" b="1" dirty="0"/>
              <a:t>of </a:t>
            </a:r>
            <a:r>
              <a:rPr lang="en-US" b="1" dirty="0">
                <a:solidFill>
                  <a:srgbClr val="FF0000"/>
                </a:solidFill>
              </a:rPr>
              <a:t>climate change </a:t>
            </a:r>
            <a:r>
              <a:rPr lang="en-US" b="1" dirty="0" smtClean="0"/>
              <a:t>is focusing </a:t>
            </a:r>
            <a:r>
              <a:rPr lang="en-US" b="1" dirty="0"/>
              <a:t>attention onto local energy opportunities.</a:t>
            </a:r>
            <a:endParaRPr lang="en-US" dirty="0"/>
          </a:p>
          <a:p>
            <a:r>
              <a:rPr lang="en-US" b="1" dirty="0">
                <a:solidFill>
                  <a:srgbClr val="FF0000"/>
                </a:solidFill>
              </a:rPr>
              <a:t>Energy can </a:t>
            </a:r>
            <a:r>
              <a:rPr lang="en-US" b="1" dirty="0" smtClean="0">
                <a:solidFill>
                  <a:srgbClr val="FF0000"/>
                </a:solidFill>
              </a:rPr>
              <a:t>be a significant driver for:</a:t>
            </a:r>
          </a:p>
          <a:p>
            <a:pPr>
              <a:buFont typeface="Wingdings" panose="05000000000000000000" pitchFamily="2" charset="2"/>
              <a:buChar char="q"/>
            </a:pPr>
            <a:r>
              <a:rPr lang="en-US" b="1" dirty="0" smtClean="0"/>
              <a:t>economic sustainability for communities</a:t>
            </a:r>
          </a:p>
          <a:p>
            <a:pPr>
              <a:buFont typeface="Wingdings" panose="05000000000000000000" pitchFamily="2" charset="2"/>
              <a:buChar char="q"/>
            </a:pPr>
            <a:r>
              <a:rPr lang="en-US" b="1" dirty="0"/>
              <a:t>growth and development of business </a:t>
            </a:r>
          </a:p>
          <a:p>
            <a:pPr>
              <a:buFont typeface="Wingdings" panose="05000000000000000000" pitchFamily="2" charset="2"/>
              <a:buChar char="q"/>
            </a:pPr>
            <a:r>
              <a:rPr lang="en-US" b="1" dirty="0" smtClean="0"/>
              <a:t>health </a:t>
            </a:r>
            <a:r>
              <a:rPr lang="en-US" b="1" dirty="0"/>
              <a:t>and welfare of </a:t>
            </a:r>
            <a:r>
              <a:rPr lang="en-US" b="1" dirty="0" smtClean="0"/>
              <a:t>residents </a:t>
            </a:r>
          </a:p>
          <a:p>
            <a:pPr marL="0" indent="0">
              <a:buNone/>
            </a:pPr>
            <a:endParaRPr lang="en-US" dirty="0"/>
          </a:p>
        </p:txBody>
      </p:sp>
    </p:spTree>
    <p:extLst>
      <p:ext uri="{BB962C8B-B14F-4D97-AF65-F5344CB8AC3E}">
        <p14:creationId xmlns:p14="http://schemas.microsoft.com/office/powerpoint/2010/main" val="8501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anose="020B0604020202020204" pitchFamily="34" charset="0"/>
                <a:cs typeface="Arial" panose="020B0604020202020204" pitchFamily="34" charset="0"/>
              </a:rPr>
              <a:t>Why Community Energy System?</a:t>
            </a:r>
            <a:endParaRPr lang="en-US" sz="28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lnSpcReduction="10000"/>
          </a:bodyPr>
          <a:lstStyle/>
          <a:p>
            <a:pPr algn="just"/>
            <a:r>
              <a:rPr lang="en-US" b="1" dirty="0" smtClean="0"/>
              <a:t>Available energy </a:t>
            </a:r>
            <a:r>
              <a:rPr lang="en-US" b="1" dirty="0"/>
              <a:t>incentives and environmental </a:t>
            </a:r>
            <a:r>
              <a:rPr lang="en-US" b="1" dirty="0" smtClean="0"/>
              <a:t>policies(</a:t>
            </a:r>
            <a:r>
              <a:rPr lang="en-US" b="1" dirty="0" smtClean="0">
                <a:latin typeface="Arial" panose="020B0604020202020204" pitchFamily="34" charset="0"/>
                <a:cs typeface="Arial" panose="020B0604020202020204" pitchFamily="34" charset="0"/>
              </a:rPr>
              <a:t>PSC’s </a:t>
            </a:r>
            <a:r>
              <a:rPr lang="en-US" b="1" dirty="0">
                <a:latin typeface="Arial" panose="020B0604020202020204" pitchFamily="34" charset="0"/>
                <a:cs typeface="Arial" panose="020B0604020202020204" pitchFamily="34" charset="0"/>
              </a:rPr>
              <a:t>January 16,2020 for heat pumps and energy </a:t>
            </a:r>
            <a:r>
              <a:rPr lang="en-US" b="1" dirty="0" smtClean="0">
                <a:latin typeface="Arial" panose="020B0604020202020204" pitchFamily="34" charset="0"/>
                <a:cs typeface="Arial" panose="020B0604020202020204" pitchFamily="34" charset="0"/>
              </a:rPr>
              <a:t>efficiency) </a:t>
            </a:r>
            <a:r>
              <a:rPr lang="en-US" b="1" dirty="0" smtClean="0"/>
              <a:t>have </a:t>
            </a:r>
            <a:r>
              <a:rPr lang="en-US" b="1" dirty="0"/>
              <a:t>opened up </a:t>
            </a:r>
            <a:r>
              <a:rPr lang="en-US" b="1" dirty="0" smtClean="0"/>
              <a:t>opportunities for:</a:t>
            </a:r>
          </a:p>
          <a:p>
            <a:pPr algn="just">
              <a:buFont typeface="Wingdings" panose="05000000000000000000" pitchFamily="2" charset="2"/>
              <a:buChar char="v"/>
            </a:pPr>
            <a:r>
              <a:rPr lang="en-US" b="1" dirty="0" smtClean="0">
                <a:solidFill>
                  <a:srgbClr val="FF0000"/>
                </a:solidFill>
              </a:rPr>
              <a:t>reducing energy cost</a:t>
            </a:r>
          </a:p>
          <a:p>
            <a:pPr algn="just">
              <a:buFont typeface="Wingdings" panose="05000000000000000000" pitchFamily="2" charset="2"/>
              <a:buChar char="v"/>
            </a:pPr>
            <a:r>
              <a:rPr lang="en-US" b="1" dirty="0" smtClean="0">
                <a:solidFill>
                  <a:srgbClr val="FF0000"/>
                </a:solidFill>
              </a:rPr>
              <a:t>contributing </a:t>
            </a:r>
            <a:r>
              <a:rPr lang="en-US" b="1" dirty="0">
                <a:solidFill>
                  <a:srgbClr val="FF0000"/>
                </a:solidFill>
              </a:rPr>
              <a:t>a part of local energy revenues into municipal </a:t>
            </a:r>
            <a:r>
              <a:rPr lang="en-US" b="1" dirty="0" smtClean="0">
                <a:solidFill>
                  <a:srgbClr val="FF0000"/>
                </a:solidFill>
              </a:rPr>
              <a:t>budget</a:t>
            </a:r>
          </a:p>
          <a:p>
            <a:pPr algn="just">
              <a:buFont typeface="Wingdings" panose="05000000000000000000" pitchFamily="2" charset="2"/>
              <a:buChar char="v"/>
            </a:pPr>
            <a:r>
              <a:rPr lang="en-US" b="1" dirty="0" smtClean="0">
                <a:solidFill>
                  <a:srgbClr val="FF0000"/>
                </a:solidFill>
              </a:rPr>
              <a:t>economic development and job creation</a:t>
            </a:r>
          </a:p>
          <a:p>
            <a:pPr algn="just"/>
            <a:r>
              <a:rPr lang="en-US" b="1" dirty="0" smtClean="0"/>
              <a:t>Municipalities and businesses are </a:t>
            </a:r>
            <a:r>
              <a:rPr lang="en-US" b="1" dirty="0"/>
              <a:t>actively considering becoming energy </a:t>
            </a:r>
            <a:r>
              <a:rPr lang="en-US" b="1" dirty="0" smtClean="0"/>
              <a:t>producers</a:t>
            </a:r>
          </a:p>
          <a:p>
            <a:pPr algn="just"/>
            <a:r>
              <a:rPr lang="en-US" b="1" dirty="0" smtClean="0"/>
              <a:t>Cities </a:t>
            </a:r>
            <a:r>
              <a:rPr lang="en-US" b="1" dirty="0"/>
              <a:t>and communities that take steps to improve their energy security and resilience are more attractive to </a:t>
            </a:r>
            <a:r>
              <a:rPr lang="en-US" b="1" dirty="0" smtClean="0"/>
              <a:t>businesses</a:t>
            </a:r>
            <a:endParaRPr lang="en-US" dirty="0"/>
          </a:p>
        </p:txBody>
      </p:sp>
    </p:spTree>
    <p:extLst>
      <p:ext uri="{BB962C8B-B14F-4D97-AF65-F5344CB8AC3E}">
        <p14:creationId xmlns:p14="http://schemas.microsoft.com/office/powerpoint/2010/main" val="58944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anose="020B0604020202020204" pitchFamily="34" charset="0"/>
                <a:cs typeface="Arial" panose="020B0604020202020204" pitchFamily="34" charset="0"/>
              </a:rPr>
              <a:t>Why Community Energy System?</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algn="just"/>
            <a:r>
              <a:rPr lang="en-US" sz="4400" b="1" dirty="0">
                <a:latin typeface="Arial" panose="020B0604020202020204" pitchFamily="34" charset="0"/>
                <a:cs typeface="Arial" panose="020B0604020202020204" pitchFamily="34" charset="0"/>
              </a:rPr>
              <a:t>CES’s is </a:t>
            </a:r>
            <a:r>
              <a:rPr lang="en-US" sz="4400" b="1" dirty="0" smtClean="0">
                <a:latin typeface="Arial" panose="020B0604020202020204" pitchFamily="34" charset="0"/>
                <a:cs typeface="Arial" panose="020B0604020202020204" pitchFamily="34" charset="0"/>
              </a:rPr>
              <a:t>the: </a:t>
            </a:r>
          </a:p>
          <a:p>
            <a:pPr algn="just"/>
            <a:r>
              <a:rPr lang="en-US" sz="4400" b="1" dirty="0" smtClean="0">
                <a:latin typeface="Arial" panose="020B0604020202020204" pitchFamily="34" charset="0"/>
                <a:cs typeface="Arial" panose="020B0604020202020204" pitchFamily="34" charset="0"/>
              </a:rPr>
              <a:t>most </a:t>
            </a:r>
            <a:r>
              <a:rPr lang="en-US" sz="4400" b="1" dirty="0">
                <a:latin typeface="Arial" panose="020B0604020202020204" pitchFamily="34" charset="0"/>
                <a:cs typeface="Arial" panose="020B0604020202020204" pitchFamily="34" charset="0"/>
              </a:rPr>
              <a:t>efficient means to combine various energy generating technologies with maximum energy utilization. </a:t>
            </a:r>
            <a:endParaRPr lang="en-US" sz="4400" b="1" dirty="0" smtClean="0">
              <a:latin typeface="Arial" panose="020B0604020202020204" pitchFamily="34" charset="0"/>
              <a:cs typeface="Arial" panose="020B0604020202020204" pitchFamily="34" charset="0"/>
            </a:endParaRPr>
          </a:p>
          <a:p>
            <a:pPr algn="just"/>
            <a:r>
              <a:rPr lang="en-US" sz="4400" b="1" dirty="0" smtClean="0">
                <a:latin typeface="Arial" panose="020B0604020202020204" pitchFamily="34" charset="0"/>
                <a:cs typeface="Arial" panose="020B0604020202020204" pitchFamily="34" charset="0"/>
              </a:rPr>
              <a:t>proven </a:t>
            </a:r>
            <a:r>
              <a:rPr lang="en-US" sz="4400" b="1" dirty="0">
                <a:latin typeface="Arial" panose="020B0604020202020204" pitchFamily="34" charset="0"/>
                <a:cs typeface="Arial" panose="020B0604020202020204" pitchFamily="34" charset="0"/>
              </a:rPr>
              <a:t>means of meeting energy demand for various </a:t>
            </a:r>
            <a:r>
              <a:rPr lang="en-US" sz="4400" b="1" dirty="0" smtClean="0">
                <a:latin typeface="Arial" panose="020B0604020202020204" pitchFamily="34" charset="0"/>
                <a:cs typeface="Arial" panose="020B0604020202020204" pitchFamily="34" charset="0"/>
              </a:rPr>
              <a:t>customers</a:t>
            </a:r>
          </a:p>
          <a:p>
            <a:pPr algn="just"/>
            <a:r>
              <a:rPr lang="en-US" sz="4400" b="1" dirty="0" smtClean="0">
                <a:latin typeface="Arial" panose="020B0604020202020204" pitchFamily="34" charset="0"/>
                <a:cs typeface="Arial" panose="020B0604020202020204" pitchFamily="34" charset="0"/>
              </a:rPr>
              <a:t>well </a:t>
            </a:r>
            <a:r>
              <a:rPr lang="en-US" sz="4400" b="1" dirty="0">
                <a:latin typeface="Arial" panose="020B0604020202020204" pitchFamily="34" charset="0"/>
                <a:cs typeface="Arial" panose="020B0604020202020204" pitchFamily="34" charset="0"/>
              </a:rPr>
              <a:t>established in a number of U.S. cities and is widespread </a:t>
            </a:r>
            <a:r>
              <a:rPr lang="en-US" sz="4400" b="1" dirty="0" smtClean="0">
                <a:latin typeface="Arial" panose="020B0604020202020204" pitchFamily="34" charset="0"/>
                <a:cs typeface="Arial" panose="020B0604020202020204" pitchFamily="34" charset="0"/>
              </a:rPr>
              <a:t>across </a:t>
            </a:r>
            <a:r>
              <a:rPr lang="en-US" sz="4400" b="1" dirty="0">
                <a:latin typeface="Arial" panose="020B0604020202020204" pitchFamily="34" charset="0"/>
                <a:cs typeface="Arial" panose="020B0604020202020204" pitchFamily="34" charset="0"/>
              </a:rPr>
              <a:t>Europe and Asia.</a:t>
            </a:r>
            <a:endParaRPr lang="en-US" sz="4400" dirty="0">
              <a:latin typeface="Arial" panose="020B0604020202020204" pitchFamily="34" charset="0"/>
              <a:cs typeface="Arial" panose="020B0604020202020204" pitchFamily="34" charset="0"/>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378452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1166843"/>
            <a:ext cx="10629900" cy="4401205"/>
          </a:xfrm>
          <a:prstGeom prst="rect">
            <a:avLst/>
          </a:prstGeom>
        </p:spPr>
        <p:txBody>
          <a:bodyPr wrap="square">
            <a:spAutoFit/>
          </a:bodyPr>
          <a:lstStyle/>
          <a:p>
            <a:pPr marL="457200" indent="-4572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CES’s </a:t>
            </a:r>
            <a:r>
              <a:rPr lang="en-US" sz="2800" b="1" dirty="0" smtClean="0">
                <a:latin typeface="Arial" panose="020B0604020202020204" pitchFamily="34" charset="0"/>
                <a:cs typeface="Arial" panose="020B0604020202020204" pitchFamily="34" charset="0"/>
              </a:rPr>
              <a:t>provide reliable</a:t>
            </a:r>
            <a:r>
              <a:rPr lang="en-US" sz="2800" b="1" dirty="0">
                <a:latin typeface="Arial" panose="020B0604020202020204" pitchFamily="34" charset="0"/>
                <a:cs typeface="Arial" panose="020B0604020202020204" pitchFamily="34" charset="0"/>
              </a:rPr>
              <a:t>, efficient, affordable, and clean energy from </a:t>
            </a:r>
            <a:r>
              <a:rPr lang="en-US" sz="2800" b="1" dirty="0" smtClean="0">
                <a:latin typeface="Arial" panose="020B0604020202020204" pitchFamily="34" charset="0"/>
                <a:cs typeface="Arial" panose="020B0604020202020204" pitchFamily="34" charset="0"/>
              </a:rPr>
              <a:t>highly </a:t>
            </a:r>
            <a:r>
              <a:rPr lang="en-US" sz="2800" b="1" dirty="0">
                <a:latin typeface="Arial" panose="020B0604020202020204" pitchFamily="34" charset="0"/>
                <a:cs typeface="Arial" panose="020B0604020202020204" pitchFamily="34" charset="0"/>
              </a:rPr>
              <a:t>efficient local generating </a:t>
            </a:r>
            <a:r>
              <a:rPr lang="en-US" sz="2800" b="1" dirty="0" smtClean="0">
                <a:latin typeface="Arial" panose="020B0604020202020204" pitchFamily="34" charset="0"/>
                <a:cs typeface="Arial" panose="020B0604020202020204" pitchFamily="34" charset="0"/>
              </a:rPr>
              <a:t>plants</a:t>
            </a:r>
          </a:p>
          <a:p>
            <a:pPr algn="just"/>
            <a:r>
              <a:rPr lang="en-US" sz="2800" b="1"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CES’s have the flexibility to utilize and integrate multiple fuel sources and to harness waste heat from commercial and industrial facilities as well as local renewable resources such as geothermal, solar, wind and </a:t>
            </a:r>
            <a:r>
              <a:rPr lang="en-US" sz="2800" b="1" dirty="0" smtClean="0">
                <a:latin typeface="Arial" panose="020B0604020202020204" pitchFamily="34" charset="0"/>
                <a:cs typeface="Arial" panose="020B0604020202020204" pitchFamily="34" charset="0"/>
              </a:rPr>
              <a:t>biomass</a:t>
            </a:r>
          </a:p>
          <a:p>
            <a:pPr algn="just"/>
            <a:endParaRPr lang="en-U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Many above technologies cannot be used for individual buildings. </a:t>
            </a:r>
          </a:p>
        </p:txBody>
      </p:sp>
    </p:spTree>
    <p:extLst>
      <p:ext uri="{BB962C8B-B14F-4D97-AF65-F5344CB8AC3E}">
        <p14:creationId xmlns:p14="http://schemas.microsoft.com/office/powerpoint/2010/main" val="247231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680" y="1370529"/>
            <a:ext cx="11041380" cy="4031873"/>
          </a:xfrm>
          <a:prstGeom prst="rect">
            <a:avLst/>
          </a:prstGeom>
        </p:spPr>
        <p:txBody>
          <a:bodyPr wrap="square">
            <a:spAutoFit/>
          </a:bodyPr>
          <a:lstStyle/>
          <a:p>
            <a:pPr marL="457200" indent="-457200" algn="just">
              <a:buFont typeface="Wingdings" panose="05000000000000000000" pitchFamily="2" charset="2"/>
              <a:buChar char="§"/>
            </a:pPr>
            <a:r>
              <a:rPr lang="en-US" sz="3200" b="1" dirty="0"/>
              <a:t>The key tool to addressing the above listed concerns is the Community Energy </a:t>
            </a:r>
            <a:r>
              <a:rPr lang="en-US" sz="3200" b="1" dirty="0" smtClean="0"/>
              <a:t>System (CES)</a:t>
            </a:r>
          </a:p>
          <a:p>
            <a:pPr marL="457200" indent="-457200" algn="just">
              <a:buFont typeface="Wingdings" panose="05000000000000000000" pitchFamily="2" charset="2"/>
              <a:buChar char="§"/>
            </a:pPr>
            <a:r>
              <a:rPr lang="en-US" sz="3200" b="1" dirty="0" smtClean="0"/>
              <a:t>CES’s</a:t>
            </a:r>
            <a:r>
              <a:rPr lang="en-US" sz="3200" b="1" dirty="0"/>
              <a:t>, sometimes called </a:t>
            </a:r>
            <a:r>
              <a:rPr lang="en-US" sz="3200" b="1" dirty="0" err="1"/>
              <a:t>microgrids</a:t>
            </a:r>
            <a:r>
              <a:rPr lang="en-US" sz="3200" b="1" dirty="0"/>
              <a:t> or district energy </a:t>
            </a:r>
            <a:r>
              <a:rPr lang="en-US" sz="3200" b="1" dirty="0" smtClean="0"/>
              <a:t>systems </a:t>
            </a:r>
            <a:r>
              <a:rPr lang="en-US" sz="3200" b="1" dirty="0"/>
              <a:t>provide a wide range of benefits for communities. The CES’s </a:t>
            </a:r>
            <a:r>
              <a:rPr lang="en-US" sz="3200" b="1" dirty="0" smtClean="0"/>
              <a:t>offer: </a:t>
            </a:r>
            <a:r>
              <a:rPr lang="en-US" sz="3200" b="1" dirty="0"/>
              <a:t>reduction of cost of </a:t>
            </a:r>
            <a:r>
              <a:rPr lang="en-US" sz="3200" b="1" dirty="0" smtClean="0"/>
              <a:t>energy; </a:t>
            </a:r>
            <a:r>
              <a:rPr lang="en-US" sz="3200" b="1" dirty="0"/>
              <a:t>more efficient use of resources; community-based economic engine; safe, secure, and reliable energy; affordable, high-quality energy services; attractive local environments; livable city.</a:t>
            </a:r>
            <a:r>
              <a:rPr lang="en-US" sz="3200" dirty="0"/>
              <a:t> </a:t>
            </a:r>
          </a:p>
        </p:txBody>
      </p:sp>
    </p:spTree>
    <p:extLst>
      <p:ext uri="{BB962C8B-B14F-4D97-AF65-F5344CB8AC3E}">
        <p14:creationId xmlns:p14="http://schemas.microsoft.com/office/powerpoint/2010/main" val="154414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7310" y="1166843"/>
            <a:ext cx="10069830" cy="3662541"/>
          </a:xfrm>
          <a:prstGeom prst="rect">
            <a:avLst/>
          </a:prstGeom>
        </p:spPr>
        <p:txBody>
          <a:bodyPr wrap="square">
            <a:spAutoFit/>
          </a:bodyPr>
          <a:lstStyle/>
          <a:p>
            <a:pPr algn="just"/>
            <a:endParaRPr lang="en-US" b="1" dirty="0" smtClean="0">
              <a:latin typeface="Arial" panose="020B0604020202020204" pitchFamily="34" charset="0"/>
              <a:cs typeface="Arial" panose="020B0604020202020204" pitchFamily="34" charset="0"/>
            </a:endParaRPr>
          </a:p>
          <a:p>
            <a:pPr algn="ctr"/>
            <a:r>
              <a:rPr lang="en-US" sz="3600" b="1" dirty="0" smtClean="0">
                <a:solidFill>
                  <a:srgbClr val="FF0000"/>
                </a:solidFill>
                <a:latin typeface="Arial" panose="020B0604020202020204" pitchFamily="34" charset="0"/>
                <a:cs typeface="Arial" panose="020B0604020202020204" pitchFamily="34" charset="0"/>
              </a:rPr>
              <a:t>CES LOOP</a:t>
            </a:r>
            <a:endParaRPr lang="en-US" sz="3600" b="1" dirty="0">
              <a:solidFill>
                <a:srgbClr val="FF0000"/>
              </a:solidFill>
              <a:latin typeface="Arial" panose="020B0604020202020204" pitchFamily="34" charset="0"/>
              <a:cs typeface="Arial" panose="020B0604020202020204" pitchFamily="34" charset="0"/>
            </a:endParaRPr>
          </a:p>
          <a:p>
            <a:pPr algn="just"/>
            <a:endParaRPr lang="en-US" b="1" dirty="0" smtClean="0">
              <a:solidFill>
                <a:srgbClr val="FF0000"/>
              </a:solidFill>
              <a:latin typeface="Arial" panose="020B0604020202020204" pitchFamily="34" charset="0"/>
              <a:cs typeface="Arial" panose="020B0604020202020204" pitchFamily="34" charset="0"/>
            </a:endParaRPr>
          </a:p>
          <a:p>
            <a:pPr algn="just"/>
            <a:r>
              <a:rPr lang="en-US" sz="4000" b="1" dirty="0" smtClean="0">
                <a:solidFill>
                  <a:srgbClr val="FF0000"/>
                </a:solidFill>
                <a:latin typeface="Arial" panose="020B0604020202020204" pitchFamily="34" charset="0"/>
                <a:cs typeface="Arial" panose="020B0604020202020204" pitchFamily="34" charset="0"/>
              </a:rPr>
              <a:t>CES Loop combines energy </a:t>
            </a:r>
            <a:r>
              <a:rPr lang="en-US" sz="4000" b="1" dirty="0">
                <a:solidFill>
                  <a:srgbClr val="FF0000"/>
                </a:solidFill>
                <a:latin typeface="Arial" panose="020B0604020202020204" pitchFamily="34" charset="0"/>
                <a:cs typeface="Arial" panose="020B0604020202020204" pitchFamily="34" charset="0"/>
              </a:rPr>
              <a:t>demands of many buildings to achieve the economies of scale that are necessary to make these technologies </a:t>
            </a:r>
            <a:r>
              <a:rPr lang="en-US" sz="4000" b="1" dirty="0" smtClean="0">
                <a:solidFill>
                  <a:srgbClr val="FF0000"/>
                </a:solidFill>
                <a:latin typeface="Arial" panose="020B0604020202020204" pitchFamily="34" charset="0"/>
                <a:cs typeface="Arial" panose="020B0604020202020204" pitchFamily="34" charset="0"/>
              </a:rPr>
              <a:t>practicable</a:t>
            </a:r>
            <a:endParaRPr lang="en-US" sz="4000" dirty="0">
              <a:solidFill>
                <a:srgbClr val="FF0000"/>
              </a:solidFill>
            </a:endParaRPr>
          </a:p>
        </p:txBody>
      </p:sp>
    </p:spTree>
    <p:extLst>
      <p:ext uri="{BB962C8B-B14F-4D97-AF65-F5344CB8AC3E}">
        <p14:creationId xmlns:p14="http://schemas.microsoft.com/office/powerpoint/2010/main" val="415330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365125"/>
            <a:ext cx="9990826" cy="1325563"/>
          </a:xfrm>
        </p:spPr>
        <p:txBody>
          <a:bodyPr>
            <a:normAutofit/>
          </a:bodyPr>
          <a:lstStyle/>
          <a:p>
            <a:pPr algn="ctr"/>
            <a:r>
              <a:rPr lang="en-US" sz="2800" b="1" dirty="0" smtClean="0">
                <a:solidFill>
                  <a:srgbClr val="FF0000"/>
                </a:solidFill>
                <a:latin typeface="Arial" panose="020B0604020202020204" pitchFamily="34" charset="0"/>
                <a:cs typeface="Arial" panose="020B0604020202020204" pitchFamily="34" charset="0"/>
              </a:rPr>
              <a:t>MULTIPLIER EFFECT</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just">
              <a:buNone/>
            </a:pPr>
            <a:r>
              <a:rPr lang="en-US" sz="3600" b="1" dirty="0" smtClean="0"/>
              <a:t>Cash </a:t>
            </a:r>
            <a:r>
              <a:rPr lang="en-US" sz="3600" b="1" dirty="0"/>
              <a:t>that would otherwise leave the area to pay for outside energy supplies is kept within the local economy to be spent on local goods and services. This strengthens the local tax base, enabling the municipality to provide high-quality services to residents and businesses.</a:t>
            </a:r>
            <a:endParaRPr lang="en-US" sz="3600" dirty="0"/>
          </a:p>
          <a:p>
            <a:endParaRPr lang="en-US" dirty="0"/>
          </a:p>
        </p:txBody>
      </p:sp>
    </p:spTree>
    <p:extLst>
      <p:ext uri="{BB962C8B-B14F-4D97-AF65-F5344CB8AC3E}">
        <p14:creationId xmlns:p14="http://schemas.microsoft.com/office/powerpoint/2010/main" val="3570127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685</Words>
  <Application>Microsoft Office PowerPoint</Application>
  <PresentationFormat>Custom</PresentationFormat>
  <Paragraphs>86</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Community-Scale Clean Efficient Energy Systems</vt:lpstr>
      <vt:lpstr>PowerPoint Presentation</vt:lpstr>
      <vt:lpstr>Why Community Energy System?</vt:lpstr>
      <vt:lpstr>Why Community Energy System?</vt:lpstr>
      <vt:lpstr>Why Community Energy System?</vt:lpstr>
      <vt:lpstr>PowerPoint Presentation</vt:lpstr>
      <vt:lpstr>PowerPoint Presentation</vt:lpstr>
      <vt:lpstr>PowerPoint Presentation</vt:lpstr>
      <vt:lpstr>MULTIPLIER EFFECT</vt:lpstr>
      <vt:lpstr>PowerPoint Presentation</vt:lpstr>
      <vt:lpstr>The major priorities during the CES planning and development are: </vt:lpstr>
      <vt:lpstr>                  Community Engagement  Assess the Community Energy Resources  Provide estimates of potential energy savings to residents and environmental benefits  The messengers include the City Mayor, Economic Development Agencies, Environmental Organizations and Experienced Consulting Engineer  Resources. The City  of Utica is already involved in the NYSERDA Clean Heating and Cooling Community Project  </vt:lpstr>
      <vt:lpstr>PowerPoint Presentation</vt:lpstr>
      <vt:lpstr>PowerPoint Presentation</vt:lpstr>
      <vt:lpstr>PowerPoint Presentation</vt:lpstr>
      <vt:lpstr>PowerPoint Presentation</vt:lpstr>
      <vt:lpstr>PowerPoint Presentation</vt:lpstr>
      <vt:lpstr>PowerPoint Presentation</vt:lpstr>
      <vt:lpstr>Beginning of Utica Geothermal District Energy System</vt:lpstr>
      <vt:lpstr>Ground Source Heat Pump System</vt:lpstr>
      <vt:lpstr>Utica Harbor Point Development Project</vt:lpstr>
      <vt:lpstr>Associated Publications:</vt:lpstr>
      <vt:lpstr>Prepared by:</vt:lpstr>
    </vt:vector>
  </TitlesOfParts>
  <Company>IUPI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Community-Scale Clean Efficient Energy System for LMI and EJ Areas in Utica, NY</dc:title>
  <dc:creator>Alex</dc:creator>
  <cp:lastModifiedBy>technician</cp:lastModifiedBy>
  <cp:revision>63</cp:revision>
  <dcterms:created xsi:type="dcterms:W3CDTF">2018-08-31T18:54:50Z</dcterms:created>
  <dcterms:modified xsi:type="dcterms:W3CDTF">2021-04-27T13:08:49Z</dcterms:modified>
</cp:coreProperties>
</file>