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9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7"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92" autoAdjust="0"/>
  </p:normalViewPr>
  <p:slideViewPr>
    <p:cSldViewPr>
      <p:cViewPr>
        <p:scale>
          <a:sx n="73" d="100"/>
          <a:sy n="73" d="100"/>
        </p:scale>
        <p:origin x="-1704"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A8A33-21C0-46EA-ADF2-C82409345535}" type="datetimeFigureOut">
              <a:rPr lang="en-US" smtClean="0"/>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0C14B-1339-4703-90D6-4189A76DB2AD}" type="slidenum">
              <a:rPr lang="en-US" smtClean="0"/>
              <a:t>‹#›</a:t>
            </a:fld>
            <a:endParaRPr lang="en-US"/>
          </a:p>
        </p:txBody>
      </p:sp>
    </p:spTree>
    <p:extLst>
      <p:ext uri="{BB962C8B-B14F-4D97-AF65-F5344CB8AC3E}">
        <p14:creationId xmlns:p14="http://schemas.microsoft.com/office/powerpoint/2010/main" val="296087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coming today!  These events (which we call </a:t>
            </a:r>
            <a:r>
              <a:rPr lang="en-US" baseline="0" dirty="0" err="1" smtClean="0"/>
              <a:t>SolarParties</a:t>
            </a:r>
            <a:r>
              <a:rPr lang="en-US" baseline="0" dirty="0" smtClean="0"/>
              <a:t>) are simply how we share the “New Way” that solar power has become available to almost everybody!  We believe that GREAT THINGS are shared by “Word of Mouth”; like a great book or movie or restaurant, when people discover something amazing they want to tell their friends, family, neighbors and cohorts.  This is how </a:t>
            </a:r>
            <a:r>
              <a:rPr lang="en-US" baseline="0" dirty="0" err="1" smtClean="0"/>
              <a:t>SolarCity</a:t>
            </a:r>
            <a:r>
              <a:rPr lang="en-US" baseline="0" dirty="0" smtClean="0"/>
              <a:t> Spreads the Word;  and why </a:t>
            </a:r>
            <a:r>
              <a:rPr lang="en-US" i="1" baseline="0" dirty="0" smtClean="0"/>
              <a:t>Going Solar </a:t>
            </a:r>
            <a:r>
              <a:rPr lang="en-US" baseline="0" dirty="0" smtClean="0"/>
              <a:t>is Going Viral across the country!</a:t>
            </a:r>
          </a:p>
          <a:p>
            <a:endParaRPr lang="en-US" baseline="0" dirty="0" smtClean="0"/>
          </a:p>
          <a:p>
            <a:r>
              <a:rPr lang="en-US" baseline="0" dirty="0" smtClean="0"/>
              <a:t>I am going to spend about 15 minutes and run through this slide show which provides a great overview of </a:t>
            </a:r>
            <a:r>
              <a:rPr lang="en-US" u="sng" baseline="0" dirty="0" smtClean="0"/>
              <a:t>who we are</a:t>
            </a:r>
            <a:r>
              <a:rPr lang="en-US" baseline="0" dirty="0" smtClean="0"/>
              <a:t>, </a:t>
            </a:r>
            <a:r>
              <a:rPr lang="en-US" u="sng" baseline="0" dirty="0" smtClean="0"/>
              <a:t>what we do</a:t>
            </a:r>
            <a:r>
              <a:rPr lang="en-US" u="none" baseline="0" dirty="0" smtClean="0"/>
              <a:t> </a:t>
            </a:r>
            <a:r>
              <a:rPr lang="en-US" baseline="0" dirty="0" smtClean="0"/>
              <a:t>and </a:t>
            </a:r>
            <a:r>
              <a:rPr lang="en-US" u="sng" baseline="0" dirty="0" smtClean="0"/>
              <a:t>how it works</a:t>
            </a:r>
            <a:r>
              <a:rPr lang="en-US" baseline="0" dirty="0" smtClean="0"/>
              <a:t>.  Then I’ll spend another few minutes answering your questions.  </a:t>
            </a:r>
          </a:p>
          <a:p>
            <a:endParaRPr lang="en-US" baseline="0" dirty="0" smtClean="0"/>
          </a:p>
          <a:p>
            <a:r>
              <a:rPr lang="en-US" baseline="0" dirty="0" smtClean="0"/>
              <a:t>Please allow me to set the stage with 3 important points before we get started:</a:t>
            </a:r>
            <a:br>
              <a:rPr lang="en-US" baseline="0" dirty="0" smtClean="0"/>
            </a:br>
            <a:endParaRPr lang="en-US" baseline="0" dirty="0" smtClean="0"/>
          </a:p>
          <a:p>
            <a:pPr marL="685800" lvl="1" indent="-228600">
              <a:buFont typeface="+mj-lt"/>
              <a:buAutoNum type="arabicPeriod"/>
            </a:pPr>
            <a:r>
              <a:rPr lang="en-US" baseline="0" dirty="0" smtClean="0"/>
              <a:t>First of all, this is NOT a Sales Presentation today, but rather just information sharing.  After seeing this presentation, if any of you decide that you would like to schedule a 1:1 Consultation at your home, I’d love to do an analysis with you to see if Going Solar is a fit.  </a:t>
            </a:r>
            <a:br>
              <a:rPr lang="en-US" baseline="0" dirty="0" smtClean="0"/>
            </a:br>
            <a:endParaRPr lang="en-US" baseline="0" dirty="0" smtClean="0"/>
          </a:p>
          <a:p>
            <a:pPr marL="685800" lvl="1" indent="-228600">
              <a:buFont typeface="+mj-lt"/>
              <a:buAutoNum type="arabicPeriod"/>
            </a:pPr>
            <a:r>
              <a:rPr lang="en-US" baseline="0" dirty="0" smtClean="0"/>
              <a:t>Number two, I am not going to go into any questions/discussions today which are individual or personal to your home or situation (that’s what we will do at your Consultation).  Each home and situation is different depending on your electricity usage, roof pitch and azimuth, tree shade, utility rate plan, etc.  And no other company has the tools, technology and experience to do an analysis like </a:t>
            </a:r>
            <a:r>
              <a:rPr lang="en-US" baseline="0" dirty="0" err="1" smtClean="0"/>
              <a:t>SolarCity</a:t>
            </a:r>
            <a:r>
              <a:rPr lang="en-US" baseline="0" dirty="0" smtClean="0"/>
              <a:t>.  We are simply on the “cutting edge”!  </a:t>
            </a:r>
            <a:r>
              <a:rPr lang="en-US" b="1" baseline="0" dirty="0" smtClean="0"/>
              <a:t>So I really hope that many of you </a:t>
            </a:r>
            <a:r>
              <a:rPr lang="en-US" b="1" i="1" baseline="0" dirty="0" smtClean="0"/>
              <a:t>DO</a:t>
            </a:r>
            <a:r>
              <a:rPr lang="en-US" b="1" baseline="0" dirty="0" smtClean="0"/>
              <a:t> choose to set up a time to discuss this with me one-on-one.</a:t>
            </a:r>
            <a:br>
              <a:rPr lang="en-US" b="1" baseline="0" dirty="0" smtClean="0"/>
            </a:br>
            <a:endParaRPr lang="en-US" b="1" baseline="0" dirty="0" smtClean="0"/>
          </a:p>
          <a:p>
            <a:pPr marL="685800" lvl="1" indent="-228600">
              <a:buFont typeface="+mj-lt"/>
              <a:buAutoNum type="arabicPeriod"/>
            </a:pPr>
            <a:r>
              <a:rPr lang="en-US" baseline="0" dirty="0" smtClean="0"/>
              <a:t>And finally, I find that occasionally </a:t>
            </a:r>
            <a:r>
              <a:rPr lang="en-US" baseline="0" dirty="0" err="1" smtClean="0"/>
              <a:t>SolarParty</a:t>
            </a:r>
            <a:r>
              <a:rPr lang="en-US" baseline="0" dirty="0" smtClean="0"/>
              <a:t> attendees want to debate or challenge me on topics in this presentation or related to </a:t>
            </a:r>
            <a:r>
              <a:rPr lang="en-US" i="1" baseline="0" dirty="0" smtClean="0"/>
              <a:t>Going Solar</a:t>
            </a:r>
            <a:r>
              <a:rPr lang="en-US" baseline="0" dirty="0" smtClean="0"/>
              <a:t>.  If that the case with any of you, I am glad to have those discussions, but in fairness to all, I ask that we do so </a:t>
            </a:r>
            <a:r>
              <a:rPr lang="en-US" u="sng" baseline="0" dirty="0" smtClean="0"/>
              <a:t>after</a:t>
            </a:r>
            <a:r>
              <a:rPr lang="en-US" baseline="0" dirty="0" smtClean="0"/>
              <a:t> the presentation and not in this group setting.</a:t>
            </a:r>
          </a:p>
          <a:p>
            <a:pPr marL="685800" lvl="1" indent="-228600">
              <a:buFont typeface="+mj-lt"/>
              <a:buAutoNum type="arabicPeriod"/>
            </a:pPr>
            <a:endParaRPr lang="en-US" baseline="0" dirty="0" smtClean="0"/>
          </a:p>
          <a:p>
            <a:pPr marL="685800" lvl="1" indent="-228600">
              <a:buFont typeface="+mj-lt"/>
              <a:buAutoNum type="arabicPeriod"/>
            </a:pPr>
            <a:r>
              <a:rPr lang="en-US" baseline="0" dirty="0" smtClean="0"/>
              <a:t>Does that all sound fair?  Great, then let’s get going…</a:t>
            </a:r>
          </a:p>
          <a:p>
            <a:pPr marL="685800" lvl="1"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a:t>
            </a:fld>
            <a:endParaRPr lang="en-US"/>
          </a:p>
        </p:txBody>
      </p:sp>
    </p:spTree>
    <p:extLst>
      <p:ext uri="{BB962C8B-B14F-4D97-AF65-F5344CB8AC3E}">
        <p14:creationId xmlns:p14="http://schemas.microsoft.com/office/powerpoint/2010/main" val="28708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Not only does Going Solar save millions on utility</a:t>
            </a:r>
            <a:r>
              <a:rPr lang="en-US" baseline="0" dirty="0" smtClean="0"/>
              <a:t> bills</a:t>
            </a:r>
            <a:r>
              <a:rPr lang="en-US" dirty="0" smtClean="0"/>
              <a:t>, but it also has an incredible impact on</a:t>
            </a:r>
            <a:r>
              <a:rPr lang="en-US" baseline="0" dirty="0" smtClean="0"/>
              <a:t> </a:t>
            </a:r>
            <a:r>
              <a:rPr lang="en-US" dirty="0" smtClean="0"/>
              <a:t>air pollution and water conservation.</a:t>
            </a:r>
            <a:r>
              <a:rPr lang="en-US" baseline="0" dirty="0" smtClean="0"/>
              <a:t>   Add to that the potential impacts of “Driving on Sunshine” through the relationship of our “sister company”, </a:t>
            </a:r>
            <a:r>
              <a:rPr lang="en-US" b="1" i="1" baseline="0" dirty="0" smtClean="0"/>
              <a:t>Tesla Motors</a:t>
            </a:r>
            <a:r>
              <a:rPr lang="en-US" baseline="0" dirty="0" smtClean="0"/>
              <a:t>, and the impact potential to our communities and our nation is INCREDIBLE!!!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Check this out…[Discuss the numbers]</a:t>
            </a:r>
            <a:endParaRPr lang="en-US" dirty="0" smtClean="0"/>
          </a:p>
          <a:p>
            <a:endParaRPr lang="en-US" dirty="0" smtClean="0"/>
          </a:p>
          <a:p>
            <a:r>
              <a:rPr lang="en-US" dirty="0" smtClean="0"/>
              <a:t>Seeing numbers</a:t>
            </a:r>
            <a:r>
              <a:rPr lang="en-US" baseline="0" dirty="0" smtClean="0"/>
              <a:t> like this is STAGGERING, right??</a:t>
            </a:r>
          </a:p>
          <a:p>
            <a:endParaRPr lang="en-US" baseline="0" dirty="0" smtClean="0"/>
          </a:p>
          <a:p>
            <a:r>
              <a:rPr lang="en-US" baseline="0" dirty="0" smtClean="0"/>
              <a:t>So you ask yourself, then why hasn’t almost everyone gone solar?  </a:t>
            </a:r>
          </a:p>
          <a:p>
            <a:endParaRPr lang="en-US" baseline="0" dirty="0" smtClean="0"/>
          </a:p>
          <a:p>
            <a:r>
              <a:rPr lang="en-US" baseline="0" dirty="0" smtClean="0"/>
              <a:t>I wondered that too…</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12</a:t>
            </a:fld>
            <a:endParaRPr lang="en-US"/>
          </a:p>
        </p:txBody>
      </p:sp>
    </p:spTree>
    <p:extLst>
      <p:ext uri="{BB962C8B-B14F-4D97-AF65-F5344CB8AC3E}">
        <p14:creationId xmlns:p14="http://schemas.microsoft.com/office/powerpoint/2010/main" val="423168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2" indent="0">
              <a:spcAft>
                <a:spcPts val="1200"/>
              </a:spcAft>
              <a:buFont typeface="Wingdings" panose="05000000000000000000" pitchFamily="2" charset="2"/>
              <a:buNone/>
            </a:pPr>
            <a:r>
              <a:rPr lang="en-US" b="1" baseline="0" dirty="0" smtClean="0"/>
              <a:t>[Share your Personal Story Here…]</a:t>
            </a:r>
          </a:p>
          <a:p>
            <a:pPr marL="114300" lvl="2" indent="0">
              <a:spcAft>
                <a:spcPts val="1200"/>
              </a:spcAft>
              <a:buFont typeface="Wingdings" panose="05000000000000000000" pitchFamily="2" charset="2"/>
              <a:buNone/>
            </a:pPr>
            <a:r>
              <a:rPr lang="en-US" b="0" baseline="0" dirty="0" smtClean="0"/>
              <a:t>After being a Science Teacher for 6 years, I moved to Phoenix in 1989.   I thought virtually every house would have solar panels on it!  I mean seriously, where does solar make more sense than right here, the Valley of the Sun?!  But back then practically no one had solar!  Here’s Why…</a:t>
            </a:r>
          </a:p>
          <a:p>
            <a:pPr marL="114300" lvl="2" indent="0">
              <a:spcAft>
                <a:spcPts val="1200"/>
              </a:spcAft>
              <a:buFont typeface="Wingdings" panose="05000000000000000000" pitchFamily="2" charset="2"/>
              <a:buNone/>
            </a:pPr>
            <a:endParaRPr lang="en-US" baseline="0" dirty="0" smtClean="0"/>
          </a:p>
          <a:p>
            <a:pPr marL="114300" lvl="2" indent="0">
              <a:spcAft>
                <a:spcPts val="1200"/>
              </a:spcAft>
              <a:buFont typeface="Wingdings" panose="05000000000000000000" pitchFamily="2" charset="2"/>
              <a:buNone/>
            </a:pPr>
            <a:r>
              <a:rPr lang="en-US" b="1" baseline="0" dirty="0" smtClean="0"/>
              <a:t>[Tell “Then &amp; Now”]</a:t>
            </a:r>
            <a:br>
              <a:rPr lang="en-US" b="1" baseline="0" dirty="0" smtClean="0"/>
            </a:br>
            <a:endParaRPr lang="en-US" b="1" dirty="0" smtClean="0">
              <a:solidFill>
                <a:srgbClr val="16AB62"/>
              </a:solidFill>
            </a:endParaRPr>
          </a:p>
          <a:p>
            <a:pPr marL="457200" lvl="2" indent="-342900">
              <a:spcAft>
                <a:spcPts val="1200"/>
              </a:spcAft>
              <a:buFont typeface="Wingdings" panose="05000000000000000000" pitchFamily="2" charset="2"/>
              <a:buChar char="§"/>
            </a:pPr>
            <a:r>
              <a:rPr lang="en-US" dirty="0" smtClean="0">
                <a:solidFill>
                  <a:srgbClr val="16AB62"/>
                </a:solidFill>
              </a:rPr>
              <a:t>[THEN]:   </a:t>
            </a:r>
            <a:r>
              <a:rPr lang="en-US" dirty="0" smtClean="0"/>
              <a:t>It used to be that the only way to ‘Go Solar’ was to purchase a system; it was very expensive with a long payback period,</a:t>
            </a:r>
            <a:r>
              <a:rPr lang="en-US" baseline="0" dirty="0" smtClean="0"/>
              <a:t> usually 10-15 years</a:t>
            </a:r>
            <a:r>
              <a:rPr lang="en-US" dirty="0" smtClean="0"/>
              <a:t> (“big outlay, slow repay”).</a:t>
            </a:r>
            <a:r>
              <a:rPr lang="en-US" sz="1100" dirty="0" smtClean="0"/>
              <a:t> </a:t>
            </a:r>
          </a:p>
          <a:p>
            <a:pPr marL="457200" lvl="2" indent="-342900">
              <a:spcAft>
                <a:spcPts val="1200"/>
              </a:spcAft>
              <a:buFont typeface="Wingdings" panose="05000000000000000000" pitchFamily="2" charset="2"/>
              <a:buChar char="§"/>
            </a:pPr>
            <a:r>
              <a:rPr lang="en-US" sz="1600" dirty="0" smtClean="0"/>
              <a:t>In 2008, </a:t>
            </a:r>
            <a:r>
              <a:rPr lang="en-US" sz="1600" dirty="0" err="1" smtClean="0"/>
              <a:t>SolarCity</a:t>
            </a:r>
            <a:r>
              <a:rPr lang="en-US" sz="1600" dirty="0" smtClean="0"/>
              <a:t> pioneered a new way.  Now, all it takes to Go Solar is a qualified roof and approved credit!</a:t>
            </a:r>
          </a:p>
          <a:p>
            <a:pPr marL="457200" marR="0" lvl="2"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1600" dirty="0" smtClean="0"/>
              <a:t>[NOW]:  As a result,</a:t>
            </a:r>
            <a:r>
              <a:rPr lang="en-US" sz="1600" baseline="0" dirty="0" smtClean="0"/>
              <a:t> </a:t>
            </a:r>
            <a:r>
              <a:rPr lang="en-US" sz="1600" dirty="0" smtClean="0"/>
              <a:t>Going Solar is going viral across the America! </a:t>
            </a:r>
            <a:endParaRPr lang="en-US" sz="1600" dirty="0" smtClean="0">
              <a:solidFill>
                <a:srgbClr val="16AB62"/>
              </a:solidFill>
            </a:endParaRPr>
          </a:p>
          <a:p>
            <a:pPr marL="114300" lvl="2" indent="0">
              <a:spcAft>
                <a:spcPts val="1200"/>
              </a:spcAft>
              <a:buFont typeface="Wingdings" panose="05000000000000000000" pitchFamily="2" charset="2"/>
              <a:buNone/>
            </a:pPr>
            <a:endParaRPr lang="en-US" sz="1200" dirty="0" smtClean="0"/>
          </a:p>
          <a:p>
            <a:pPr marL="114300" lvl="2" indent="0">
              <a:spcAft>
                <a:spcPts val="1200"/>
              </a:spcAft>
              <a:buFont typeface="Wingdings" panose="05000000000000000000" pitchFamily="2" charset="2"/>
              <a:buNone/>
            </a:pPr>
            <a:r>
              <a:rPr lang="en-US" sz="1200" b="1" dirty="0" smtClean="0"/>
              <a:t>And Here’s</a:t>
            </a:r>
            <a:r>
              <a:rPr lang="en-US" sz="1200" b="1" baseline="0" dirty="0" smtClean="0"/>
              <a:t> How We Do It…</a:t>
            </a:r>
          </a:p>
          <a:p>
            <a:pPr marL="457200" lvl="1" indent="-347472">
              <a:spcAft>
                <a:spcPts val="1800"/>
              </a:spcAft>
              <a:buFont typeface="Wingdings" panose="05000000000000000000" pitchFamily="2" charset="2"/>
              <a:buChar char="§"/>
            </a:pPr>
            <a:r>
              <a:rPr lang="en-US" dirty="0" smtClean="0"/>
              <a:t>We offer a lower price for solar electricity than you’re paying today from the Utility.  </a:t>
            </a:r>
            <a:r>
              <a:rPr lang="en-US" i="1" dirty="0" smtClean="0"/>
              <a:t>(Lower your</a:t>
            </a:r>
            <a:r>
              <a:rPr lang="en-US" i="1" baseline="0" dirty="0" smtClean="0"/>
              <a:t> </a:t>
            </a:r>
            <a:r>
              <a:rPr lang="en-US" i="1" dirty="0" smtClean="0"/>
              <a:t>arm)</a:t>
            </a:r>
          </a:p>
          <a:p>
            <a:pPr marL="457200" marR="0" lvl="1" indent="-347472"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u="sng" dirty="0" smtClean="0"/>
              <a:t>You</a:t>
            </a:r>
            <a:r>
              <a:rPr lang="en-US" dirty="0" smtClean="0"/>
              <a:t> control your electricity costs with a predictable plan for 2-3 decades </a:t>
            </a:r>
            <a:r>
              <a:rPr lang="en-US" i="1" dirty="0" smtClean="0"/>
              <a:t>(Point</a:t>
            </a:r>
            <a:r>
              <a:rPr lang="en-US" i="1" baseline="0" dirty="0" smtClean="0"/>
              <a:t> your arm)</a:t>
            </a:r>
            <a:r>
              <a:rPr lang="en-US" i="1" dirty="0" smtClean="0"/>
              <a:t>, </a:t>
            </a:r>
          </a:p>
          <a:p>
            <a:pPr marL="457200" marR="0" lvl="1" indent="-347472"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dirty="0" smtClean="0"/>
              <a:t>Protecting you from the ever-rising cost of electricity from the Utility company.  </a:t>
            </a:r>
            <a:r>
              <a:rPr lang="en-US" i="1" dirty="0" smtClean="0"/>
              <a:t>(Tilt</a:t>
            </a:r>
            <a:r>
              <a:rPr lang="en-US" i="1" baseline="0" dirty="0" smtClean="0"/>
              <a:t> your arm upward)</a:t>
            </a:r>
            <a:endParaRPr lang="en-US" i="1" dirty="0" smtClean="0"/>
          </a:p>
          <a:p>
            <a:pPr marL="457200" marR="0" lvl="1" indent="-347472"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dirty="0" smtClean="0"/>
              <a:t>And you can put no money down or as much as you want; we’ll customize the plan and find the ‘best fit’ for you.</a:t>
            </a:r>
            <a:r>
              <a:rPr lang="en-US" sz="1200" dirty="0" smtClean="0"/>
              <a:t/>
            </a:r>
            <a:br>
              <a:rPr lang="en-US" sz="1200" dirty="0" smtClean="0"/>
            </a:br>
            <a:endParaRPr lang="en-US" sz="1600"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13</a:t>
            </a:fld>
            <a:endParaRPr lang="en-US"/>
          </a:p>
        </p:txBody>
      </p:sp>
    </p:spTree>
    <p:extLst>
      <p:ext uri="{BB962C8B-B14F-4D97-AF65-F5344CB8AC3E}">
        <p14:creationId xmlns:p14="http://schemas.microsoft.com/office/powerpoint/2010/main" val="172221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a:spcAft>
                <a:spcPts val="1200"/>
              </a:spcAft>
            </a:pPr>
            <a:r>
              <a:rPr lang="en-US" b="1" dirty="0" smtClean="0"/>
              <a:t>And We</a:t>
            </a:r>
            <a:r>
              <a:rPr lang="en-US" b="1" baseline="0" dirty="0" smtClean="0"/>
              <a:t> Make It SO Easy…</a:t>
            </a:r>
            <a:endParaRPr lang="en-US" b="1" dirty="0" smtClean="0"/>
          </a:p>
          <a:p>
            <a:pPr marL="457200" lvl="2">
              <a:spcAft>
                <a:spcPts val="1200"/>
              </a:spcAft>
            </a:pPr>
            <a:r>
              <a:rPr lang="en-US" dirty="0" smtClean="0"/>
              <a:t>From Design to Permits, Installation to Operation, Monitoring, Warranty &amp; Repairs…We Do It All!</a:t>
            </a:r>
          </a:p>
          <a:p>
            <a:pPr marL="457200" lvl="2">
              <a:spcAft>
                <a:spcPts val="1200"/>
              </a:spcAft>
            </a:pPr>
            <a:r>
              <a:rPr lang="en-US" dirty="0" smtClean="0"/>
              <a:t>We own proprietary technology, equipment and installation systems that are unmatched in the industry. </a:t>
            </a:r>
          </a:p>
          <a:p>
            <a:pPr marL="457200" lvl="2">
              <a:spcAft>
                <a:spcPts val="1200"/>
              </a:spcAft>
            </a:pPr>
            <a:endParaRPr lang="en-US" dirty="0" smtClean="0"/>
          </a:p>
          <a:p>
            <a:pPr marL="457200" lvl="2">
              <a:spcAft>
                <a:spcPts val="1200"/>
              </a:spcAft>
            </a:pPr>
            <a:r>
              <a:rPr lang="en-US" dirty="0" smtClean="0"/>
              <a:t>It’s just a better way to do what you do every month ANYWAY…pay your electric bill!</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14</a:t>
            </a:fld>
            <a:endParaRPr lang="en-US"/>
          </a:p>
        </p:txBody>
      </p:sp>
    </p:spTree>
    <p:extLst>
      <p:ext uri="{BB962C8B-B14F-4D97-AF65-F5344CB8AC3E}">
        <p14:creationId xmlns:p14="http://schemas.microsoft.com/office/powerpoint/2010/main" val="298396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How It Works…</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15</a:t>
            </a:fld>
            <a:endParaRPr lang="en-US"/>
          </a:p>
        </p:txBody>
      </p:sp>
    </p:spTree>
    <p:extLst>
      <p:ext uri="{BB962C8B-B14F-4D97-AF65-F5344CB8AC3E}">
        <p14:creationId xmlns:p14="http://schemas.microsoft.com/office/powerpoint/2010/main" val="270302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indent="-342900">
              <a:spcAft>
                <a:spcPts val="600"/>
              </a:spcAft>
              <a:buClr>
                <a:srgbClr val="FEA708"/>
              </a:buClr>
              <a:buSzPct val="120000"/>
              <a:buFont typeface="+mj-lt"/>
              <a:buAutoNum type="arabicPeriod"/>
            </a:pPr>
            <a:r>
              <a:rPr lang="en-US" dirty="0" smtClean="0"/>
              <a:t>“It’s light, not heat that generates electricity in the panels.  The solar panels produce </a:t>
            </a:r>
            <a:r>
              <a:rPr lang="en-US" i="1" dirty="0" smtClean="0"/>
              <a:t>Direct Current</a:t>
            </a:r>
            <a:r>
              <a:rPr lang="en-US" dirty="0" smtClean="0"/>
              <a:t> (DC electricity).  </a:t>
            </a:r>
          </a:p>
          <a:p>
            <a:pPr marL="640080" lvl="2" indent="0">
              <a:spcAft>
                <a:spcPts val="600"/>
              </a:spcAft>
              <a:buClr>
                <a:srgbClr val="FEA708"/>
              </a:buClr>
              <a:buSzPct val="120000"/>
              <a:buNone/>
            </a:pPr>
            <a:r>
              <a:rPr lang="en-US" dirty="0" smtClean="0"/>
              <a:t>It then runs through a device called an “Inverter” which converts it to  </a:t>
            </a:r>
            <a:r>
              <a:rPr lang="en-US" i="1" dirty="0" smtClean="0"/>
              <a:t>Alternating Current </a:t>
            </a:r>
            <a:r>
              <a:rPr lang="en-US" dirty="0" smtClean="0"/>
              <a:t>(AC electricity).  </a:t>
            </a:r>
          </a:p>
          <a:p>
            <a:pPr marL="640080" lvl="2" indent="0">
              <a:buClr>
                <a:srgbClr val="FEA708"/>
              </a:buClr>
              <a:buSzPct val="120000"/>
              <a:buNone/>
            </a:pPr>
            <a:r>
              <a:rPr lang="en-US" dirty="0" smtClean="0"/>
              <a:t>At that point the solar electricity is exactly the same as what</a:t>
            </a:r>
            <a:r>
              <a:rPr lang="en-US" baseline="0" dirty="0" smtClean="0"/>
              <a:t> you get </a:t>
            </a:r>
            <a:r>
              <a:rPr lang="en-US" dirty="0" smtClean="0"/>
              <a:t>from the Utility company.  </a:t>
            </a:r>
          </a:p>
          <a:p>
            <a:pPr marL="640080" lvl="2" indent="0">
              <a:buClr>
                <a:srgbClr val="FEA708"/>
              </a:buClr>
              <a:buSzPct val="120000"/>
              <a:buNone/>
            </a:pPr>
            <a:endParaRPr lang="en-US" dirty="0" smtClean="0"/>
          </a:p>
          <a:p>
            <a:pPr marL="457200" lvl="2" indent="-342900">
              <a:spcAft>
                <a:spcPts val="600"/>
              </a:spcAft>
              <a:buClr>
                <a:srgbClr val="FEA708"/>
              </a:buClr>
              <a:buSzPct val="120000"/>
              <a:buFont typeface="+mj-lt"/>
              <a:buAutoNum type="arabicPeriod" startAt="2"/>
            </a:pPr>
            <a:r>
              <a:rPr lang="en-US" dirty="0" smtClean="0"/>
              <a:t>Then the electricity goes directly into your Electric Panel.  If you are using electricity, it goes straight into your home.  </a:t>
            </a:r>
          </a:p>
          <a:p>
            <a:pPr marL="548640" lvl="2" indent="0">
              <a:buClr>
                <a:srgbClr val="FEA708"/>
              </a:buClr>
              <a:buSzPct val="120000"/>
              <a:buNone/>
            </a:pPr>
            <a:r>
              <a:rPr lang="en-US" dirty="0" smtClean="0"/>
              <a:t>If you are not at home, or if you are producing more solar electricity than you are using, the excess goes off to the Grid.”</a:t>
            </a:r>
          </a:p>
          <a:p>
            <a:pPr marL="548640" lvl="2" indent="0">
              <a:buClr>
                <a:srgbClr val="FEA708"/>
              </a:buClr>
              <a:buSzPct val="120000"/>
              <a:buNone/>
            </a:pPr>
            <a:endParaRPr lang="en-US" dirty="0" smtClean="0"/>
          </a:p>
          <a:p>
            <a:pPr marL="457200" marR="0" lvl="2" indent="-347472" algn="l" defTabSz="914400" rtl="0" eaLnBrk="1" fontAlgn="auto" latinLnBrk="0" hangingPunct="1">
              <a:lnSpc>
                <a:spcPct val="100000"/>
              </a:lnSpc>
              <a:spcBef>
                <a:spcPts val="0"/>
              </a:spcBef>
              <a:spcAft>
                <a:spcPts val="0"/>
              </a:spcAft>
              <a:buClr>
                <a:srgbClr val="FEA708"/>
              </a:buClr>
              <a:buSzPct val="120000"/>
              <a:buFont typeface="+mj-lt"/>
              <a:buAutoNum type="arabicPeriod" startAt="3"/>
              <a:tabLst/>
              <a:defRPr/>
            </a:pPr>
            <a:r>
              <a:rPr lang="en-US" dirty="0" smtClean="0"/>
              <a:t>Finally, the amount of kWh that you give to the Grid is tracked by the Utility company, and at later times when you need it (like hot months in the summer) you are given credit on your bill for the amount that you put onto the Grid (it’s called Net Metering).”</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16</a:t>
            </a:fld>
            <a:endParaRPr lang="en-US"/>
          </a:p>
        </p:txBody>
      </p:sp>
    </p:spTree>
    <p:extLst>
      <p:ext uri="{BB962C8B-B14F-4D97-AF65-F5344CB8AC3E}">
        <p14:creationId xmlns:p14="http://schemas.microsoft.com/office/powerpoint/2010/main" val="234406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a:t>
            </a:r>
            <a:r>
              <a:rPr lang="en-US" baseline="0" dirty="0" smtClean="0"/>
              <a:t> Do It Right…</a:t>
            </a:r>
          </a:p>
          <a:p>
            <a:endParaRPr lang="en-US" baseline="0" dirty="0" smtClean="0"/>
          </a:p>
          <a:p>
            <a:r>
              <a:rPr lang="en-US" baseline="0" dirty="0" smtClean="0"/>
              <a:t>We are in it with you for the long run and do it right from the get-go!</a:t>
            </a:r>
          </a:p>
          <a:p>
            <a:r>
              <a:rPr lang="en-US" baseline="0" dirty="0" smtClean="0"/>
              <a:t>We want to make sure the system is the absolute best possible fit for you – right size, location and design to maximize performance and benefits.</a:t>
            </a:r>
          </a:p>
          <a:p>
            <a:endParaRPr lang="en-US" baseline="0" dirty="0" smtClean="0"/>
          </a:p>
          <a:p>
            <a:pPr marL="171450" indent="-171450">
              <a:spcAft>
                <a:spcPts val="600"/>
              </a:spcAft>
              <a:buFont typeface="Arial" panose="020B0604020202020204" pitchFamily="34" charset="0"/>
              <a:buChar char="•"/>
            </a:pPr>
            <a:r>
              <a:rPr lang="en-US" baseline="0" dirty="0" smtClean="0"/>
              <a:t>Our proprietary software and analysis tools enable us to determine the right system (size, panel placement, etc.).</a:t>
            </a:r>
            <a:br>
              <a:rPr lang="en-US" baseline="0" dirty="0" smtClean="0"/>
            </a:br>
            <a:endParaRPr lang="en-US" baseline="0" dirty="0" smtClean="0"/>
          </a:p>
          <a:p>
            <a:pPr marL="171450" indent="-171450">
              <a:spcAft>
                <a:spcPts val="600"/>
              </a:spcAft>
              <a:buFont typeface="Arial" panose="020B0604020202020204" pitchFamily="34" charset="0"/>
              <a:buChar char="•"/>
            </a:pPr>
            <a:r>
              <a:rPr lang="en-US" baseline="0" dirty="0" smtClean="0"/>
              <a:t>We own </a:t>
            </a:r>
            <a:r>
              <a:rPr lang="en-US" b="1" i="1" baseline="0" dirty="0" smtClean="0"/>
              <a:t>Zep Solar installation Systems</a:t>
            </a:r>
            <a:r>
              <a:rPr lang="en-US" baseline="0" dirty="0" smtClean="0"/>
              <a:t>, the most innovations installation system in the world!</a:t>
            </a:r>
            <a:br>
              <a:rPr lang="en-US" baseline="0" dirty="0" smtClean="0"/>
            </a:br>
            <a:endParaRPr lang="en-US" baseline="0" dirty="0" smtClean="0"/>
          </a:p>
          <a:p>
            <a:pPr marL="171450" indent="-171450">
              <a:spcAft>
                <a:spcPts val="600"/>
              </a:spcAft>
              <a:buFont typeface="Arial" panose="020B0604020202020204" pitchFamily="34" charset="0"/>
              <a:buChar char="•"/>
            </a:pPr>
            <a:r>
              <a:rPr lang="en-US" baseline="0" dirty="0" smtClean="0"/>
              <a:t>And our </a:t>
            </a:r>
            <a:r>
              <a:rPr lang="en-US" b="1" i="1" baseline="0" dirty="0" err="1" smtClean="0"/>
              <a:t>PowerGuide</a:t>
            </a:r>
            <a:r>
              <a:rPr lang="en-US" baseline="0" dirty="0" smtClean="0"/>
              <a:t>  monitoring system and </a:t>
            </a:r>
            <a:r>
              <a:rPr lang="en-US" b="1" i="1" baseline="0" dirty="0" err="1" smtClean="0"/>
              <a:t>MySolarCity</a:t>
            </a:r>
            <a:r>
              <a:rPr lang="en-US" b="1" i="1" baseline="0" dirty="0" smtClean="0"/>
              <a:t> App  </a:t>
            </a:r>
            <a:r>
              <a:rPr lang="en-US" baseline="0" dirty="0" smtClean="0"/>
              <a:t>provide unparalleled reliability, information and communication.  </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17</a:t>
            </a:fld>
            <a:endParaRPr lang="en-US"/>
          </a:p>
        </p:txBody>
      </p:sp>
    </p:spTree>
    <p:extLst>
      <p:ext uri="{BB962C8B-B14F-4D97-AF65-F5344CB8AC3E}">
        <p14:creationId xmlns:p14="http://schemas.microsoft.com/office/powerpoint/2010/main" val="336141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a:t>
            </a:r>
            <a:r>
              <a:rPr lang="en-US" baseline="0" dirty="0" smtClean="0"/>
              <a:t> the first time YOU are able to Control the cost of your electricity with a long-term predictable plan.</a:t>
            </a:r>
          </a:p>
          <a:p>
            <a:endParaRPr lang="en-US" baseline="0" dirty="0" smtClean="0"/>
          </a:p>
          <a:p>
            <a:r>
              <a:rPr lang="en-US" baseline="0" dirty="0" smtClean="0"/>
              <a:t>Instead of having your single bill to the Utility Company (in which </a:t>
            </a:r>
            <a:r>
              <a:rPr lang="en-US" i="1" u="sng" baseline="0" dirty="0" smtClean="0"/>
              <a:t>they</a:t>
            </a:r>
            <a:r>
              <a:rPr lang="en-US" baseline="0" dirty="0" smtClean="0"/>
              <a:t> tell you what you will pay), you will now have two payments each month:  one to </a:t>
            </a:r>
            <a:r>
              <a:rPr lang="en-US" baseline="0" dirty="0" err="1" smtClean="0"/>
              <a:t>SolarCity</a:t>
            </a:r>
            <a:r>
              <a:rPr lang="en-US" baseline="0" dirty="0" smtClean="0"/>
              <a:t> (usually for the majority of your electricity) and a small payment to the Utility (you’re still on the grid).  </a:t>
            </a:r>
          </a:p>
          <a:p>
            <a:endParaRPr lang="en-US" baseline="0" dirty="0" smtClean="0"/>
          </a:p>
          <a:p>
            <a:r>
              <a:rPr lang="en-US" baseline="0" dirty="0" smtClean="0"/>
              <a:t>But now, the majority of your electricity is protected against the ever-rising costs from the Utility Company.   </a:t>
            </a:r>
          </a:p>
          <a:p>
            <a:endParaRPr lang="en-US" baseline="0" dirty="0" smtClean="0"/>
          </a:p>
          <a:p>
            <a:r>
              <a:rPr lang="en-US" i="0" baseline="0" dirty="0" smtClean="0"/>
              <a:t>Discuss </a:t>
            </a:r>
            <a:r>
              <a:rPr lang="en-US" b="1" i="1" baseline="0" dirty="0" smtClean="0"/>
              <a:t>“The Hedge”</a:t>
            </a:r>
            <a:r>
              <a:rPr lang="en-US" i="0" baseline="0" dirty="0" smtClean="0"/>
              <a:t>.  </a:t>
            </a:r>
            <a:r>
              <a:rPr lang="en-US" baseline="0" dirty="0" smtClean="0"/>
              <a:t>[Southwest Airlines jet fuel futures;  Forever Stamps;  What if you could have locked in the cost of a gallon of gas 20 years ago?!!]</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18</a:t>
            </a:fld>
            <a:endParaRPr lang="en-US"/>
          </a:p>
        </p:txBody>
      </p:sp>
    </p:spTree>
    <p:extLst>
      <p:ext uri="{BB962C8B-B14F-4D97-AF65-F5344CB8AC3E}">
        <p14:creationId xmlns:p14="http://schemas.microsoft.com/office/powerpoint/2010/main" val="3235260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41">
              <a:defRPr/>
            </a:pPr>
            <a:r>
              <a:rPr lang="en-US" baseline="0" dirty="0" smtClean="0"/>
              <a:t>These are actual headlines from newspapers in 2014!!!</a:t>
            </a:r>
          </a:p>
          <a:p>
            <a:pPr defTabSz="903941">
              <a:defRPr/>
            </a:pPr>
            <a:endParaRPr lang="en-US" baseline="0" dirty="0" smtClean="0"/>
          </a:p>
          <a:p>
            <a:pPr defTabSz="903941">
              <a:defRPr/>
            </a:pPr>
            <a:r>
              <a:rPr lang="en-US" baseline="0" dirty="0" smtClean="0"/>
              <a:t>Go  back look at what you paid for electricity 20 years ago!  </a:t>
            </a:r>
          </a:p>
          <a:p>
            <a:r>
              <a:rPr lang="en-US" dirty="0" smtClean="0"/>
              <a:t>Where do you think those costs will go</a:t>
            </a:r>
            <a:r>
              <a:rPr lang="en-US" baseline="0" dirty="0" smtClean="0"/>
              <a:t> in the future?</a:t>
            </a:r>
          </a:p>
          <a:p>
            <a:endParaRPr lang="en-US" baseline="0" dirty="0" smtClean="0"/>
          </a:p>
          <a:p>
            <a:endParaRPr lang="en-US" baseline="0" dirty="0" smtClean="0"/>
          </a:p>
          <a:p>
            <a:r>
              <a:rPr lang="en-US" baseline="0" dirty="0" smtClean="0"/>
              <a:t>[Explain </a:t>
            </a:r>
            <a:r>
              <a:rPr lang="en-US" i="1" u="sng" baseline="0" dirty="0" smtClean="0"/>
              <a:t>WHY</a:t>
            </a:r>
            <a:r>
              <a:rPr lang="en-US" baseline="0" dirty="0" smtClean="0"/>
              <a:t>  we believe the cost of electricity will “necessarily” rise!]</a:t>
            </a:r>
          </a:p>
          <a:p>
            <a:endParaRPr lang="en-US" baseline="0" dirty="0" smtClean="0"/>
          </a:p>
          <a:p>
            <a:r>
              <a:rPr lang="en-US" baseline="0" dirty="0" smtClean="0"/>
              <a:t>Again, bring up the power of “The Hedge”.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79765D4-FCFB-4D83-B910-36E9CC6D7A04}" type="slidenum">
              <a:rPr lang="en-US" smtClean="0"/>
              <a:pPr>
                <a:defRPr/>
              </a:pPr>
              <a:t>19</a:t>
            </a:fld>
            <a:endParaRPr lang="en-US" dirty="0"/>
          </a:p>
        </p:txBody>
      </p:sp>
    </p:spTree>
    <p:extLst>
      <p:ext uri="{BB962C8B-B14F-4D97-AF65-F5344CB8AC3E}">
        <p14:creationId xmlns:p14="http://schemas.microsoft.com/office/powerpoint/2010/main" val="157062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SolarCity</a:t>
            </a:r>
            <a:r>
              <a:rPr lang="en-US" dirty="0" smtClean="0"/>
              <a:t> offers different products</a:t>
            </a:r>
            <a:r>
              <a:rPr lang="en-US" baseline="0" dirty="0" smtClean="0"/>
              <a:t> to fit the different needs of our Customers. </a:t>
            </a:r>
          </a:p>
          <a:p>
            <a:r>
              <a:rPr lang="en-US" baseline="0" dirty="0" smtClean="0"/>
              <a:t>Which plans are available depends upon your state and your specific utility.  </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20</a:t>
            </a:fld>
            <a:endParaRPr lang="en-US"/>
          </a:p>
        </p:txBody>
      </p:sp>
    </p:spTree>
    <p:extLst>
      <p:ext uri="{BB962C8B-B14F-4D97-AF65-F5344CB8AC3E}">
        <p14:creationId xmlns:p14="http://schemas.microsoft.com/office/powerpoint/2010/main" val="72054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explain that we offer different products in different states &amp; utility regions and for different Customer Preferences…</a:t>
            </a:r>
          </a:p>
          <a:p>
            <a:endParaRPr lang="en-US" baseline="0" dirty="0" smtClean="0"/>
          </a:p>
          <a:p>
            <a:r>
              <a:rPr lang="en-US" i="1" baseline="0" dirty="0" smtClean="0"/>
              <a:t>[Only stop on the slides for the products offered in your regions.]</a:t>
            </a:r>
            <a:br>
              <a:rPr lang="en-US" i="1" baseline="0" dirty="0" smtClean="0"/>
            </a:br>
            <a:r>
              <a:rPr lang="en-US" i="1" baseline="0" dirty="0" smtClean="0"/>
              <a:t/>
            </a:r>
            <a:br>
              <a:rPr lang="en-US" i="1" baseline="0" dirty="0" smtClean="0"/>
            </a:br>
            <a:r>
              <a:rPr lang="en-US" i="1" baseline="0" dirty="0" smtClean="0"/>
              <a:t>[Just barely touch on this and go over it quickly.]</a:t>
            </a:r>
            <a:br>
              <a:rPr lang="en-US" i="1" baseline="0" dirty="0" smtClean="0"/>
            </a:br>
            <a:endParaRPr lang="en-US" i="1" baseline="0" dirty="0" smtClean="0"/>
          </a:p>
          <a:p>
            <a:r>
              <a:rPr lang="en-US" i="1" baseline="0" dirty="0" smtClean="0"/>
              <a:t>[Explain that you will discuss these options in detail at their Consultation and determine which is the “best fit” for them!]</a:t>
            </a:r>
            <a:endParaRPr lang="en-US" i="1"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21</a:t>
            </a:fld>
            <a:endParaRPr lang="en-US"/>
          </a:p>
        </p:txBody>
      </p:sp>
    </p:spTree>
    <p:extLst>
      <p:ext uri="{BB962C8B-B14F-4D97-AF65-F5344CB8AC3E}">
        <p14:creationId xmlns:p14="http://schemas.microsoft.com/office/powerpoint/2010/main" val="95965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July 2006,</a:t>
            </a:r>
            <a:r>
              <a:rPr lang="en-US" baseline="0" dirty="0" smtClean="0"/>
              <a:t> our Founders, brothers Pete and Lyndon Rive, set out to create a NEW way, a BETTER way, for something we all do </a:t>
            </a:r>
            <a:r>
              <a:rPr lang="en-US" u="sng" baseline="0" dirty="0" smtClean="0"/>
              <a:t>every</a:t>
            </a:r>
            <a:r>
              <a:rPr lang="en-US" baseline="0" dirty="0" smtClean="0"/>
              <a:t> month ANYWAY…Pay our electricity bills!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Their vision was to offer every homeowner a CHOICE for cheaper, cleaner electricity; a simple idea but an enormous undertaking which no company had yet to figure out!  </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a:t>
            </a:fld>
            <a:endParaRPr lang="en-US"/>
          </a:p>
        </p:txBody>
      </p:sp>
    </p:spTree>
    <p:extLst>
      <p:ext uri="{BB962C8B-B14F-4D97-AF65-F5344CB8AC3E}">
        <p14:creationId xmlns:p14="http://schemas.microsoft.com/office/powerpoint/2010/main" val="59418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explain that we offer different products in different states &amp; utility regions and for different Customer Preferences…</a:t>
            </a:r>
          </a:p>
          <a:p>
            <a:endParaRPr lang="en-US" baseline="0" dirty="0" smtClean="0"/>
          </a:p>
          <a:p>
            <a:r>
              <a:rPr lang="en-US" i="1" baseline="0" dirty="0" smtClean="0"/>
              <a:t>[Only stop on the slides for the products offered in your regions.]</a:t>
            </a:r>
            <a:br>
              <a:rPr lang="en-US" i="1" baseline="0" dirty="0" smtClean="0"/>
            </a:br>
            <a:r>
              <a:rPr lang="en-US" i="1" baseline="0" dirty="0" smtClean="0"/>
              <a:t/>
            </a:r>
            <a:br>
              <a:rPr lang="en-US" i="1" baseline="0" dirty="0" smtClean="0"/>
            </a:br>
            <a:r>
              <a:rPr lang="en-US" i="1" baseline="0" dirty="0" smtClean="0"/>
              <a:t>[Just barely touch on this and go over it quickly.]</a:t>
            </a:r>
            <a:br>
              <a:rPr lang="en-US" i="1" baseline="0" dirty="0" smtClean="0"/>
            </a:br>
            <a:endParaRPr lang="en-US" i="1" baseline="0" dirty="0" smtClean="0"/>
          </a:p>
          <a:p>
            <a:r>
              <a:rPr lang="en-US" i="1" baseline="0" dirty="0" smtClean="0"/>
              <a:t>[Explain that you will discuss these options in detail at their Consultation and determine which is the “best fit” for them!]</a:t>
            </a:r>
            <a:endParaRPr lang="en-US" i="1"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22</a:t>
            </a:fld>
            <a:endParaRPr lang="en-US"/>
          </a:p>
        </p:txBody>
      </p:sp>
    </p:spTree>
    <p:extLst>
      <p:ext uri="{BB962C8B-B14F-4D97-AF65-F5344CB8AC3E}">
        <p14:creationId xmlns:p14="http://schemas.microsoft.com/office/powerpoint/2010/main" val="212021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explain that we offer different products in different states &amp; utility regions and for different Customer Preferences…</a:t>
            </a:r>
          </a:p>
          <a:p>
            <a:endParaRPr lang="en-US" baseline="0" dirty="0" smtClean="0"/>
          </a:p>
          <a:p>
            <a:r>
              <a:rPr lang="en-US" i="1" baseline="0" dirty="0" smtClean="0"/>
              <a:t>[Only stop on the slides for the products offered in your regions.]</a:t>
            </a:r>
            <a:br>
              <a:rPr lang="en-US" i="1" baseline="0" dirty="0" smtClean="0"/>
            </a:br>
            <a:r>
              <a:rPr lang="en-US" i="1" baseline="0" dirty="0" smtClean="0"/>
              <a:t/>
            </a:r>
            <a:br>
              <a:rPr lang="en-US" i="1" baseline="0" dirty="0" smtClean="0"/>
            </a:br>
            <a:r>
              <a:rPr lang="en-US" i="1" baseline="0" dirty="0" smtClean="0"/>
              <a:t>[Just barely touch on this and go over it quickly.]</a:t>
            </a:r>
            <a:br>
              <a:rPr lang="en-US" i="1" baseline="0" dirty="0" smtClean="0"/>
            </a:br>
            <a:endParaRPr lang="en-US" i="1" baseline="0" dirty="0" smtClean="0"/>
          </a:p>
          <a:p>
            <a:r>
              <a:rPr lang="en-US" i="1" baseline="0" dirty="0" smtClean="0"/>
              <a:t>[Explain that you will discuss these options in detail at their Consultation and determine which is the “best fit” for them!]</a:t>
            </a:r>
            <a:endParaRPr lang="en-US" i="1"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23</a:t>
            </a:fld>
            <a:endParaRPr lang="en-US"/>
          </a:p>
        </p:txBody>
      </p:sp>
    </p:spTree>
    <p:extLst>
      <p:ext uri="{BB962C8B-B14F-4D97-AF65-F5344CB8AC3E}">
        <p14:creationId xmlns:p14="http://schemas.microsoft.com/office/powerpoint/2010/main" val="22083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Briefly</a:t>
            </a:r>
            <a:r>
              <a:rPr lang="en-US" baseline="0" dirty="0" smtClean="0"/>
              <a:t> describe the </a:t>
            </a:r>
            <a:r>
              <a:rPr lang="en-US" baseline="0" dirty="0" err="1" smtClean="0"/>
              <a:t>SolarCity</a:t>
            </a:r>
            <a:r>
              <a:rPr lang="en-US" baseline="0" dirty="0" smtClean="0"/>
              <a:t> process from </a:t>
            </a:r>
            <a:r>
              <a:rPr lang="en-US" b="1" baseline="0" dirty="0" smtClean="0"/>
              <a:t>Signing-to-Install-to-PTO</a:t>
            </a:r>
            <a:r>
              <a:rPr lang="en-US" baseline="0" dirty="0" smtClean="0"/>
              <a:t>.  [Again, emphasize the fact that we are “Vertically Integrated”]</a:t>
            </a:r>
          </a:p>
          <a:p>
            <a:r>
              <a:rPr lang="en-US" baseline="0" dirty="0" smtClean="0"/>
              <a:t>Give an estimated time line range  for Install &amp; PTO in your area. </a:t>
            </a:r>
            <a:br>
              <a:rPr lang="en-US" baseline="0" dirty="0" smtClean="0"/>
            </a:br>
            <a:r>
              <a:rPr lang="en-US" baseline="0" dirty="0" smtClean="0"/>
              <a:t/>
            </a:r>
            <a:br>
              <a:rPr lang="en-US" baseline="0" dirty="0" smtClean="0"/>
            </a:br>
            <a:r>
              <a:rPr lang="en-US" b="1" baseline="0" dirty="0" smtClean="0"/>
              <a:t>Limit this overview to about 1 minute in length. </a:t>
            </a:r>
          </a:p>
          <a:p>
            <a:endParaRPr lang="en-US" baseline="0" dirty="0" smtClean="0"/>
          </a:p>
          <a:p>
            <a:r>
              <a:rPr lang="en-US" b="1" i="1" baseline="0" dirty="0" smtClean="0"/>
              <a:t>Intentionally skip over the 3 “Red Bullets” (Host a </a:t>
            </a:r>
            <a:r>
              <a:rPr lang="en-US" b="1" i="1" baseline="0" dirty="0" err="1" smtClean="0"/>
              <a:t>SolarParty</a:t>
            </a:r>
            <a:r>
              <a:rPr lang="en-US" b="1" i="1" baseline="0" dirty="0" smtClean="0"/>
              <a:t> or Solar Open House) and invariably  attendees in the audience will raise their hands and ask you about them!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25</a:t>
            </a:fld>
            <a:endParaRPr lang="en-US"/>
          </a:p>
        </p:txBody>
      </p:sp>
    </p:spTree>
    <p:extLst>
      <p:ext uri="{BB962C8B-B14F-4D97-AF65-F5344CB8AC3E}">
        <p14:creationId xmlns:p14="http://schemas.microsoft.com/office/powerpoint/2010/main" val="414645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[Deliver the</a:t>
            </a:r>
            <a:r>
              <a:rPr lang="en-US" i="1" baseline="0" dirty="0" smtClean="0"/>
              <a:t> following Credibility Wall Slides…this is SO powerful and important]</a:t>
            </a:r>
          </a:p>
          <a:p>
            <a:endParaRPr lang="en-US" baseline="0" dirty="0" smtClean="0"/>
          </a:p>
          <a:p>
            <a:r>
              <a:rPr lang="en-US" baseline="0" dirty="0" smtClean="0"/>
              <a:t>So if you </a:t>
            </a:r>
            <a:r>
              <a:rPr lang="en-US" i="1" u="sng" baseline="0" dirty="0" smtClean="0"/>
              <a:t>are</a:t>
            </a:r>
            <a:r>
              <a:rPr lang="en-US" baseline="0" dirty="0" smtClean="0"/>
              <a:t> considering Going Solar…Why </a:t>
            </a:r>
            <a:r>
              <a:rPr lang="en-US" baseline="0" dirty="0" err="1" smtClean="0"/>
              <a:t>SolarCity</a:t>
            </a:r>
            <a:r>
              <a:rPr lang="en-US" baseline="0" dirty="0" smtClean="0"/>
              <a:t>?</a:t>
            </a:r>
          </a:p>
          <a:p>
            <a:endParaRPr lang="en-US" baseline="0" dirty="0" smtClean="0"/>
          </a:p>
          <a:p>
            <a:r>
              <a:rPr lang="en-US" baseline="0" dirty="0" smtClean="0"/>
              <a:t>Why?  Because </a:t>
            </a:r>
            <a:r>
              <a:rPr lang="en-US" u="sng" baseline="0" dirty="0" smtClean="0"/>
              <a:t>NO</a:t>
            </a:r>
            <a:r>
              <a:rPr lang="en-US" baseline="0" dirty="0" smtClean="0"/>
              <a:t> other solar company even comes close…</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26</a:t>
            </a:fld>
            <a:endParaRPr lang="en-US"/>
          </a:p>
        </p:txBody>
      </p:sp>
    </p:spTree>
    <p:extLst>
      <p:ext uri="{BB962C8B-B14F-4D97-AF65-F5344CB8AC3E}">
        <p14:creationId xmlns:p14="http://schemas.microsoft.com/office/powerpoint/2010/main" val="1870990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by far, the leader in the U.S. Solar industry!</a:t>
            </a:r>
          </a:p>
          <a:p>
            <a:endParaRPr lang="en-US" dirty="0" smtClean="0"/>
          </a:p>
          <a:p>
            <a:r>
              <a:rPr lang="en-US" dirty="0" smtClean="0"/>
              <a:t>By the end of 2014,</a:t>
            </a:r>
            <a:r>
              <a:rPr lang="en-US" baseline="0" dirty="0" smtClean="0"/>
              <a:t> </a:t>
            </a:r>
            <a:r>
              <a:rPr lang="en-US" baseline="0" dirty="0" err="1" smtClean="0"/>
              <a:t>SolarCity</a:t>
            </a:r>
            <a:r>
              <a:rPr lang="en-US" baseline="0" dirty="0" smtClean="0"/>
              <a:t> was installing more residential solar than the next 70 competitors combined!</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27</a:t>
            </a:fld>
            <a:endParaRPr lang="en-US"/>
          </a:p>
        </p:txBody>
      </p:sp>
    </p:spTree>
    <p:extLst>
      <p:ext uri="{BB962C8B-B14F-4D97-AF65-F5344CB8AC3E}">
        <p14:creationId xmlns:p14="http://schemas.microsoft.com/office/powerpoint/2010/main" val="118037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on the CUTTING EDGE  of energy technology!</a:t>
            </a:r>
          </a:p>
          <a:p>
            <a:endParaRPr lang="en-US" baseline="0" dirty="0" smtClean="0"/>
          </a:p>
          <a:p>
            <a:r>
              <a:rPr lang="en-US" baseline="0" dirty="0" smtClean="0"/>
              <a:t>Elon Musk is the Chairman of our Company, and with our </a:t>
            </a:r>
            <a:r>
              <a:rPr lang="en-US" b="0" i="1" baseline="0" dirty="0" smtClean="0"/>
              <a:t>“Sister Companies”, </a:t>
            </a:r>
            <a:r>
              <a:rPr lang="en-US" b="1" baseline="0" dirty="0" smtClean="0"/>
              <a:t>Tesla Motors </a:t>
            </a:r>
            <a:r>
              <a:rPr lang="en-US" baseline="0" dirty="0" smtClean="0"/>
              <a:t>and </a:t>
            </a:r>
            <a:r>
              <a:rPr lang="en-US" b="1" baseline="0" dirty="0" err="1" smtClean="0"/>
              <a:t>SpaceX</a:t>
            </a:r>
            <a:r>
              <a:rPr lang="en-US" b="1" baseline="0" dirty="0" smtClean="0"/>
              <a:t>,</a:t>
            </a:r>
            <a:r>
              <a:rPr lang="en-US" baseline="0" dirty="0" smtClean="0"/>
              <a:t> </a:t>
            </a:r>
            <a:r>
              <a:rPr lang="en-US" baseline="0" dirty="0" err="1" smtClean="0"/>
              <a:t>SolarCity</a:t>
            </a:r>
            <a:r>
              <a:rPr lang="en-US" baseline="0" dirty="0" smtClean="0"/>
              <a:t> benefits from unparalleled R &amp; D [Research &amp; Development] in energy technology!   From Solar panels to battery development, energy monitoring to mini-grids, no other company has the resources and commitment of </a:t>
            </a:r>
            <a:r>
              <a:rPr lang="en-US" baseline="0" dirty="0" err="1" smtClean="0"/>
              <a:t>SolarCity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28</a:t>
            </a:fld>
            <a:endParaRPr lang="en-US"/>
          </a:p>
        </p:txBody>
      </p:sp>
    </p:spTree>
    <p:extLst>
      <p:ext uri="{BB962C8B-B14F-4D97-AF65-F5344CB8AC3E}">
        <p14:creationId xmlns:p14="http://schemas.microsoft.com/office/powerpoint/2010/main" val="92737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are BACKED</a:t>
            </a:r>
            <a:r>
              <a:rPr lang="en-US" baseline="0" dirty="0" smtClean="0"/>
              <a:t> BY BILLIONS!!!</a:t>
            </a:r>
          </a:p>
          <a:p>
            <a:endParaRPr lang="en-US" baseline="0" dirty="0" smtClean="0"/>
          </a:p>
          <a:p>
            <a:r>
              <a:rPr lang="en-US" baseline="0" dirty="0" smtClean="0"/>
              <a:t>We are in it for the long run!  [</a:t>
            </a:r>
            <a:r>
              <a:rPr lang="en-US" u="sng" baseline="0" dirty="0" smtClean="0"/>
              <a:t>not</a:t>
            </a:r>
            <a:r>
              <a:rPr lang="en-US" baseline="0" dirty="0" smtClean="0"/>
              <a:t> to just put panels on a rooftop and run on to the next one]  </a:t>
            </a:r>
            <a:br>
              <a:rPr lang="en-US" baseline="0" dirty="0" smtClean="0"/>
            </a:br>
            <a:r>
              <a:rPr lang="en-US" baseline="0" dirty="0" smtClean="0"/>
              <a:t>I am often asked how I can guarantee that we will be in business 20 years from now?  The answer is, I can’t…no company can guarantee that!  </a:t>
            </a:r>
          </a:p>
          <a:p>
            <a:endParaRPr lang="en-US" baseline="0" dirty="0" smtClean="0"/>
          </a:p>
          <a:p>
            <a:r>
              <a:rPr lang="en-US" baseline="0" dirty="0" smtClean="0"/>
              <a:t>But what I </a:t>
            </a:r>
            <a:r>
              <a:rPr lang="en-US" i="1" u="sng" baseline="0" dirty="0" smtClean="0"/>
              <a:t>can</a:t>
            </a:r>
            <a:r>
              <a:rPr lang="en-US" baseline="0" dirty="0" smtClean="0"/>
              <a:t> assure you is that these financial giants did </a:t>
            </a:r>
            <a:r>
              <a:rPr lang="en-US" b="0" i="1" u="sng" baseline="0" dirty="0" smtClean="0"/>
              <a:t>their</a:t>
            </a:r>
            <a:r>
              <a:rPr lang="en-US" baseline="0" dirty="0" smtClean="0"/>
              <a:t> homework!!  And year-after-year they continue to demonstrate that </a:t>
            </a:r>
            <a:r>
              <a:rPr lang="en-US" i="1" u="sng" baseline="0" dirty="0" smtClean="0"/>
              <a:t>they</a:t>
            </a:r>
            <a:r>
              <a:rPr lang="en-US" baseline="0" dirty="0" smtClean="0"/>
              <a:t> believe </a:t>
            </a:r>
            <a:r>
              <a:rPr lang="en-US" baseline="0" dirty="0" err="1" smtClean="0"/>
              <a:t>SolarCity</a:t>
            </a:r>
            <a:r>
              <a:rPr lang="en-US" baseline="0" dirty="0" smtClean="0"/>
              <a:t> is the energy company of the future!</a:t>
            </a:r>
          </a:p>
          <a:p>
            <a:endParaRPr lang="en-US" baseline="0" dirty="0" smtClean="0"/>
          </a:p>
          <a:p>
            <a:r>
              <a:rPr lang="en-US" baseline="0" dirty="0" smtClean="0"/>
              <a:t>In 2011, Google invested $280 Million igniting our coast-to-coast expansion.</a:t>
            </a:r>
          </a:p>
          <a:p>
            <a:r>
              <a:rPr lang="en-US" baseline="0" dirty="0" smtClean="0"/>
              <a:t>In 2013, Goldman Sachs stepped up with $500 Million.</a:t>
            </a:r>
          </a:p>
          <a:p>
            <a:r>
              <a:rPr lang="en-US" baseline="0" dirty="0" smtClean="0"/>
              <a:t>And already in 2015 we have received over $1 Billion in investment capital from Google, Credit Suisse and Morgan Stanley!!</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29</a:t>
            </a:fld>
            <a:endParaRPr lang="en-US"/>
          </a:p>
        </p:txBody>
      </p:sp>
    </p:spTree>
    <p:extLst>
      <p:ext uri="{BB962C8B-B14F-4D97-AF65-F5344CB8AC3E}">
        <p14:creationId xmlns:p14="http://schemas.microsoft.com/office/powerpoint/2010/main" val="303712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Marketing</a:t>
            </a:r>
            <a:r>
              <a:rPr lang="en-US" baseline="0" dirty="0" smtClean="0"/>
              <a:t> Partners are household names!</a:t>
            </a:r>
          </a:p>
          <a:p>
            <a:endParaRPr lang="en-US" baseline="0" dirty="0" smtClean="0"/>
          </a:p>
          <a:p>
            <a:pPr marL="172719" indent="-172719">
              <a:buFont typeface="Arial" panose="020B0604020202020204" pitchFamily="34" charset="0"/>
              <a:buChar char="•"/>
            </a:pPr>
            <a:r>
              <a:rPr lang="en-US" baseline="0" dirty="0" smtClean="0"/>
              <a:t>We are in over 600 Home Depot stores</a:t>
            </a:r>
          </a:p>
          <a:p>
            <a:pPr marL="172719" indent="-172719">
              <a:buFont typeface="Arial" panose="020B0604020202020204" pitchFamily="34" charset="0"/>
              <a:buChar char="•"/>
            </a:pPr>
            <a:r>
              <a:rPr lang="en-US" baseline="0" dirty="0" smtClean="0"/>
              <a:t>We have a national contract with Best Buy</a:t>
            </a:r>
          </a:p>
          <a:p>
            <a:pPr marL="172719" indent="-172719">
              <a:buFont typeface="Arial" panose="020B0604020202020204" pitchFamily="34" charset="0"/>
              <a:buChar char="•"/>
            </a:pPr>
            <a:r>
              <a:rPr lang="en-US" baseline="0" dirty="0" smtClean="0"/>
              <a:t>We’ve launched successful “cross marketing campaigns” with Honda, Bank of America, BMW and others!</a:t>
            </a:r>
            <a:br>
              <a:rPr lang="en-US" baseline="0" dirty="0" smtClean="0"/>
            </a:br>
            <a:r>
              <a:rPr lang="en-US" baseline="0" dirty="0" smtClean="0"/>
              <a:t>In 2012, Honda invested $65 Million so their own car customers could receive a discount for Going Solar with </a:t>
            </a:r>
            <a:r>
              <a:rPr lang="en-US" baseline="0" dirty="0" err="1" smtClean="0"/>
              <a:t>SolarCity</a:t>
            </a:r>
            <a:r>
              <a:rPr lang="en-US" baseline="0" dirty="0" smtClean="0"/>
              <a:t>!</a:t>
            </a:r>
            <a:br>
              <a:rPr lang="en-US" baseline="0" dirty="0" smtClean="0"/>
            </a:br>
            <a:r>
              <a:rPr lang="en-US" baseline="0" dirty="0" smtClean="0"/>
              <a:t>[the first time that Honda had ever marketed with another U.S. company!]</a:t>
            </a:r>
            <a:br>
              <a:rPr lang="en-US" baseline="0" dirty="0" smtClean="0"/>
            </a:br>
            <a:endParaRPr lang="en-US" baseline="0" dirty="0" smtClean="0"/>
          </a:p>
          <a:p>
            <a:pPr marL="172719" indent="-172719">
              <a:buFont typeface="Arial" panose="020B0604020202020204" pitchFamily="34" charset="0"/>
              <a:buChar char="•"/>
            </a:pPr>
            <a:r>
              <a:rPr lang="en-US" baseline="0" dirty="0" smtClean="0"/>
              <a:t>The middle row here shows some of our Large Commercial customers.  </a:t>
            </a:r>
            <a:br>
              <a:rPr lang="en-US" baseline="0" dirty="0" smtClean="0"/>
            </a:br>
            <a:r>
              <a:rPr lang="en-US" baseline="0" dirty="0" smtClean="0"/>
              <a:t>And, we are now launching a new $1 Billion Small-Mid Commercial division bringing solar to the business masses!</a:t>
            </a:r>
            <a:br>
              <a:rPr lang="en-US" baseline="0" dirty="0" smtClean="0"/>
            </a:br>
            <a:endParaRPr lang="en-US" baseline="0" dirty="0" smtClean="0"/>
          </a:p>
          <a:p>
            <a:pPr marL="172719" indent="-172719">
              <a:buFont typeface="Arial" panose="020B0604020202020204" pitchFamily="34" charset="0"/>
              <a:buChar char="•"/>
            </a:pPr>
            <a:r>
              <a:rPr lang="en-US" baseline="0" dirty="0" smtClean="0"/>
              <a:t>And finally, for </a:t>
            </a:r>
            <a:r>
              <a:rPr lang="en-US" baseline="0" dirty="0" err="1" smtClean="0"/>
              <a:t>SolarCity</a:t>
            </a:r>
            <a:r>
              <a:rPr lang="en-US" baseline="0" dirty="0" smtClean="0"/>
              <a:t> “giving back” is our way of moving forward!  </a:t>
            </a:r>
            <a:r>
              <a:rPr lang="en-US" b="1" i="1" baseline="0" dirty="0" err="1" smtClean="0"/>
              <a:t>GivePower</a:t>
            </a:r>
            <a:r>
              <a:rPr lang="en-US" baseline="0" dirty="0" smtClean="0"/>
              <a:t> and </a:t>
            </a:r>
            <a:r>
              <a:rPr lang="en-US" b="1" i="1" baseline="0" dirty="0" err="1" smtClean="0"/>
              <a:t>SolarStrong</a:t>
            </a:r>
            <a:r>
              <a:rPr lang="en-US" baseline="0" dirty="0" smtClean="0"/>
              <a:t> are incredible, heart-warming programs!  </a:t>
            </a:r>
            <a:r>
              <a:rPr lang="en-US" i="1" dirty="0" err="1" smtClean="0"/>
              <a:t>SolarStrong</a:t>
            </a:r>
            <a:r>
              <a:rPr lang="en-US" dirty="0" smtClean="0"/>
              <a:t> will be the largest residential photovoltaic project in American history converting over 120,000 military homes to solar.  Plus, the initiative seeks to fill many of the needed jobs with Veterans!</a:t>
            </a:r>
          </a:p>
          <a:p>
            <a:pPr marL="172719" indent="-172719">
              <a:buFont typeface="Arial" panose="020B0604020202020204" pitchFamily="34" charset="0"/>
              <a:buChar char="•"/>
            </a:pPr>
            <a:endParaRPr lang="en-US" dirty="0" smtClean="0"/>
          </a:p>
          <a:p>
            <a:r>
              <a:rPr lang="en-US" dirty="0" smtClean="0"/>
              <a:t>I “pinch myself” everyday that I work for this TRULY amazing company!   I am SO excited to be a part of it!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30</a:t>
            </a:fld>
            <a:endParaRPr lang="en-US"/>
          </a:p>
        </p:txBody>
      </p:sp>
    </p:spTree>
    <p:extLst>
      <p:ext uri="{BB962C8B-B14F-4D97-AF65-F5344CB8AC3E}">
        <p14:creationId xmlns:p14="http://schemas.microsoft.com/office/powerpoint/2010/main" val="4267427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of our “little”</a:t>
            </a:r>
            <a:r>
              <a:rPr lang="en-US" baseline="0" dirty="0" smtClean="0"/>
              <a:t> commercial installations (ha, ha, ha!)</a:t>
            </a:r>
          </a:p>
          <a:p>
            <a:endParaRPr lang="en-US" baseline="0" dirty="0" smtClean="0"/>
          </a:p>
          <a:p>
            <a:r>
              <a:rPr lang="en-US" baseline="0" dirty="0" smtClean="0"/>
              <a:t>This is the eBay national headquarters [San Jose, CA].  Pretty impressive, huh?  Did you notice the </a:t>
            </a:r>
            <a:r>
              <a:rPr lang="en-US" baseline="0" dirty="0" err="1" smtClean="0"/>
              <a:t>SolarCity</a:t>
            </a:r>
            <a:r>
              <a:rPr lang="en-US" baseline="0" dirty="0" smtClean="0"/>
              <a:t> truck out front!  [point it out]</a:t>
            </a:r>
          </a:p>
          <a:p>
            <a:endParaRPr lang="en-US" baseline="0" dirty="0" smtClean="0"/>
          </a:p>
          <a:p>
            <a:r>
              <a:rPr lang="en-US" baseline="0" dirty="0" smtClean="0"/>
              <a:t>I am pretty sure that if we can tackle this project, we can handle your home!</a:t>
            </a:r>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31</a:t>
            </a:fld>
            <a:endParaRPr lang="en-US"/>
          </a:p>
        </p:txBody>
      </p:sp>
    </p:spTree>
    <p:extLst>
      <p:ext uri="{BB962C8B-B14F-4D97-AF65-F5344CB8AC3E}">
        <p14:creationId xmlns:p14="http://schemas.microsoft.com/office/powerpoint/2010/main" val="3023443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smtClean="0"/>
              <a:t>And</a:t>
            </a:r>
            <a:r>
              <a:rPr lang="en-US" baseline="0" dirty="0" smtClean="0"/>
              <a:t> take a look at this one!  Wow is right!!!</a:t>
            </a:r>
          </a:p>
          <a:p>
            <a:pPr defTabSz="921167">
              <a:defRPr/>
            </a:pPr>
            <a:endParaRPr lang="en-US" baseline="0" dirty="0" smtClean="0"/>
          </a:p>
          <a:p>
            <a:r>
              <a:rPr lang="en-US" baseline="0" dirty="0" smtClean="0"/>
              <a:t>This is the Walmart distribution center in Buckeye, Arizona! </a:t>
            </a:r>
          </a:p>
          <a:p>
            <a:r>
              <a:rPr lang="en-US" baseline="0" dirty="0" smtClean="0"/>
              <a:t> </a:t>
            </a:r>
          </a:p>
          <a:p>
            <a:r>
              <a:rPr lang="en-US" baseline="0" dirty="0" smtClean="0"/>
              <a:t>This </a:t>
            </a:r>
            <a:r>
              <a:rPr lang="en-US" baseline="0" dirty="0" err="1" smtClean="0"/>
              <a:t>SolarCity</a:t>
            </a:r>
            <a:r>
              <a:rPr lang="en-US" baseline="0" dirty="0" smtClean="0"/>
              <a:t> job is the largest commercial installation in America.  Just for scale, those are semi-trucks in the lower right corner!</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32</a:t>
            </a:fld>
            <a:endParaRPr lang="en-US"/>
          </a:p>
        </p:txBody>
      </p:sp>
    </p:spTree>
    <p:extLst>
      <p:ext uri="{BB962C8B-B14F-4D97-AF65-F5344CB8AC3E}">
        <p14:creationId xmlns:p14="http://schemas.microsoft.com/office/powerpoint/2010/main" val="172347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a:t>
            </a:r>
            <a:r>
              <a:rPr lang="en-US" baseline="0" dirty="0" err="1" smtClean="0"/>
              <a:t>SolarCity’s</a:t>
            </a:r>
            <a:r>
              <a:rPr lang="en-US" baseline="0" dirty="0" smtClean="0"/>
              <a:t> name is gaining recognition, we find that most people really don’t know much about us, or the Value Propositions we provide.  This 2-½ minute video featuring our founders Pete &amp; Lyndon Rive and Chairman Elon Musk, really paints the picture of who we are and our Mission… Let’s take a look!</a:t>
            </a:r>
            <a:br>
              <a:rPr lang="en-US" baseline="0" dirty="0" smtClean="0"/>
            </a:br>
            <a:r>
              <a:rPr lang="en-US" baseline="0" dirty="0" smtClean="0"/>
              <a:t/>
            </a:r>
            <a:br>
              <a:rPr lang="en-US" baseline="0" dirty="0" smtClean="0"/>
            </a:br>
            <a:r>
              <a:rPr lang="en-US" baseline="0" dirty="0" smtClean="0">
                <a:solidFill>
                  <a:srgbClr val="C00000"/>
                </a:solidFill>
              </a:rPr>
              <a:t>[Play the Video]</a:t>
            </a:r>
          </a:p>
          <a:p>
            <a:endParaRPr lang="en-US" baseline="0" dirty="0" smtClean="0">
              <a:solidFill>
                <a:srgbClr val="C00000"/>
              </a:solidFill>
            </a:endParaRPr>
          </a:p>
          <a:p>
            <a:r>
              <a:rPr lang="en-US" baseline="0" dirty="0" smtClean="0">
                <a:solidFill>
                  <a:srgbClr val="C00000"/>
                </a:solidFill>
              </a:rPr>
              <a:t>Wow, pretty cool, huh?  I never get tired of watching that video!</a:t>
            </a:r>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a:t>
            </a:fld>
            <a:endParaRPr lang="en-US"/>
          </a:p>
        </p:txBody>
      </p:sp>
    </p:spTree>
    <p:extLst>
      <p:ext uri="{BB962C8B-B14F-4D97-AF65-F5344CB8AC3E}">
        <p14:creationId xmlns:p14="http://schemas.microsoft.com/office/powerpoint/2010/main" val="2834708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a:t>
            </a:r>
            <a:r>
              <a:rPr lang="en-US" baseline="0" dirty="0" smtClean="0"/>
              <a:t> decide that you would like to have me come over to your home for a </a:t>
            </a:r>
            <a:r>
              <a:rPr lang="en-US" baseline="0" dirty="0" err="1" smtClean="0"/>
              <a:t>SolarCity</a:t>
            </a:r>
            <a:r>
              <a:rPr lang="en-US" baseline="0" dirty="0" smtClean="0"/>
              <a:t> Consultation, it would be my pleasure!</a:t>
            </a:r>
          </a:p>
          <a:p>
            <a:endParaRPr lang="en-US" baseline="0" dirty="0" smtClean="0"/>
          </a:p>
          <a:p>
            <a:r>
              <a:rPr lang="en-US" baseline="0" dirty="0" smtClean="0"/>
              <a:t>I will analyze all aspects of your situation –  your home, utility plan, usage, tree shade, etc., to see if Going Solar with </a:t>
            </a:r>
            <a:r>
              <a:rPr lang="en-US" baseline="0" dirty="0" err="1" smtClean="0"/>
              <a:t>SolarCity</a:t>
            </a:r>
            <a:r>
              <a:rPr lang="en-US" baseline="0" dirty="0" smtClean="0"/>
              <a:t> is a fit for you.  </a:t>
            </a:r>
          </a:p>
          <a:p>
            <a:endParaRPr lang="en-US" baseline="0" dirty="0" smtClean="0"/>
          </a:p>
          <a:p>
            <a:r>
              <a:rPr lang="en-US" baseline="0" dirty="0" smtClean="0"/>
              <a:t>And if it’s not, I will simply extend my hand and thank you for taking a look!</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34</a:t>
            </a:fld>
            <a:endParaRPr lang="en-US"/>
          </a:p>
        </p:txBody>
      </p:sp>
    </p:spTree>
    <p:extLst>
      <p:ext uri="{BB962C8B-B14F-4D97-AF65-F5344CB8AC3E}">
        <p14:creationId xmlns:p14="http://schemas.microsoft.com/office/powerpoint/2010/main" val="2987750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 will need for your Consultation is a copy of your Utility Bill and the last 12 months of your electricity usage.  I will take that information, prepare a preliminary design and then come over to your home to discuss options, answer your questions and hopefully welcome you to the </a:t>
            </a:r>
            <a:r>
              <a:rPr lang="en-US" baseline="0" dirty="0" err="1" smtClean="0"/>
              <a:t>SolarCity</a:t>
            </a:r>
            <a:r>
              <a:rPr lang="en-US" baseline="0" dirty="0" smtClean="0"/>
              <a:t> family!</a:t>
            </a:r>
          </a:p>
          <a:p>
            <a:endParaRPr lang="en-US" baseline="0" dirty="0" smtClean="0"/>
          </a:p>
          <a:p>
            <a:r>
              <a:rPr lang="en-US" baseline="0" dirty="0" smtClean="0"/>
              <a:t>Thanks again for your time and now I will spend a few minutes for a brief Q &amp; A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35</a:t>
            </a:fld>
            <a:endParaRPr lang="en-US"/>
          </a:p>
        </p:txBody>
      </p:sp>
    </p:spTree>
    <p:extLst>
      <p:ext uri="{BB962C8B-B14F-4D97-AF65-F5344CB8AC3E}">
        <p14:creationId xmlns:p14="http://schemas.microsoft.com/office/powerpoint/2010/main" val="24931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you can see, we are passionate about our mission:  to offer every homeowner the CHOICE for cleaner, less expensive electricity!</a:t>
            </a:r>
            <a:br>
              <a:rPr lang="en-US" baseline="0" dirty="0" smtClean="0"/>
            </a:br>
            <a:endParaRPr lang="en-US" baseline="0" dirty="0" smtClean="0"/>
          </a:p>
          <a:p>
            <a:pPr marL="171450" indent="-171450">
              <a:buFont typeface="Arial" panose="020B0604020202020204" pitchFamily="34" charset="0"/>
              <a:buChar char="•"/>
            </a:pPr>
            <a:r>
              <a:rPr lang="en-US" baseline="0" dirty="0" smtClean="0"/>
              <a:t>When I started with the Company this slide said, “Over 10,000 projects completed or underway!”  Now, just 4 short years later, we have over 200,000 Customers!  And experts agree that we will blow past our goal of reaching 1 million Customers by July 2018 as we are now doubling every year!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there are savings and a sunny roof we plan to be there.  there are no generating plants or power lines inhibiting our growth!</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5</a:t>
            </a:fld>
            <a:endParaRPr lang="en-US"/>
          </a:p>
        </p:txBody>
      </p:sp>
    </p:spTree>
    <p:extLst>
      <p:ext uri="{BB962C8B-B14F-4D97-AF65-F5344CB8AC3E}">
        <p14:creationId xmlns:p14="http://schemas.microsoft.com/office/powerpoint/2010/main" val="155435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fact, every 3 minutes of every workday, a new Customer switches to </a:t>
            </a:r>
            <a:r>
              <a:rPr lang="en-US" baseline="0" dirty="0" err="1" smtClean="0"/>
              <a:t>SolarCity</a:t>
            </a:r>
            <a:r>
              <a:rPr lang="en-US" baseline="0" dirty="0" smtClean="0"/>
              <a:t> for cleaner, cheaper electricity!</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6</a:t>
            </a:fld>
            <a:endParaRPr lang="en-US"/>
          </a:p>
        </p:txBody>
      </p:sp>
    </p:spTree>
    <p:extLst>
      <p:ext uri="{BB962C8B-B14F-4D97-AF65-F5344CB8AC3E}">
        <p14:creationId xmlns:p14="http://schemas.microsoft.com/office/powerpoint/2010/main" val="36234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take a look at the number of homeowners who</a:t>
            </a:r>
            <a:r>
              <a:rPr lang="en-US" baseline="0" dirty="0" smtClean="0"/>
              <a:t> have made </a:t>
            </a:r>
            <a:r>
              <a:rPr lang="en-US" baseline="0" dirty="0" err="1" smtClean="0"/>
              <a:t>SolarCity</a:t>
            </a:r>
            <a:r>
              <a:rPr lang="en-US" baseline="0" dirty="0" smtClean="0"/>
              <a:t> their choice for electricity!</a:t>
            </a:r>
          </a:p>
          <a:p>
            <a:endParaRPr lang="en-US" baseline="0" dirty="0" smtClean="0"/>
          </a:p>
          <a:p>
            <a:r>
              <a:rPr lang="en-US" baseline="0" dirty="0" smtClean="0"/>
              <a:t>[Have </a:t>
            </a:r>
            <a:r>
              <a:rPr lang="en-US" b="1" i="1" baseline="0" dirty="0" err="1" smtClean="0">
                <a:solidFill>
                  <a:srgbClr val="C00000"/>
                </a:solidFill>
              </a:rPr>
              <a:t>NearMe</a:t>
            </a:r>
            <a:r>
              <a:rPr lang="en-US" b="1" baseline="0" dirty="0" smtClean="0"/>
              <a:t>  </a:t>
            </a:r>
            <a:r>
              <a:rPr lang="en-US" baseline="0" dirty="0" smtClean="0"/>
              <a:t>already up and running and do a quick live demonstration]</a:t>
            </a:r>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7</a:t>
            </a:fld>
            <a:endParaRPr lang="en-US"/>
          </a:p>
        </p:txBody>
      </p:sp>
    </p:spTree>
    <p:extLst>
      <p:ext uri="{BB962C8B-B14F-4D97-AF65-F5344CB8AC3E}">
        <p14:creationId xmlns:p14="http://schemas.microsoft.com/office/powerpoint/2010/main" val="236615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we started in 2006, we were the lone red dot on the map in Foster City California.  But as our concepts caught fire, we grew throughout the west.  In 2011, we expanded to East Coast where electricity costs are particularly high!  Recently we added New Mexico and Rhode Island and are in 18 states stretching from coast-to-coast.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We’ve already created over 10,000 jobs in over 2,000 communities and our mission has barely begun!</a:t>
            </a:r>
          </a:p>
          <a:p>
            <a:endParaRPr lang="en-US" baseline="0" dirty="0" smtClean="0"/>
          </a:p>
          <a:p>
            <a:r>
              <a:rPr lang="en-US" b="1" i="1" baseline="0" dirty="0" smtClean="0"/>
              <a:t>Participation Question:  </a:t>
            </a:r>
            <a:r>
              <a:rPr lang="en-US" baseline="0" dirty="0" smtClean="0"/>
              <a:t>Which of the orange dots on the map do you think has the most expensive electricity? </a:t>
            </a:r>
            <a:br>
              <a:rPr lang="en-US" baseline="0" dirty="0" smtClean="0"/>
            </a:br>
            <a:r>
              <a:rPr lang="en-US" sz="800" b="0" baseline="0" dirty="0" smtClean="0"/>
              <a:t>[</a:t>
            </a:r>
            <a:r>
              <a:rPr lang="en-US" sz="700" b="0" i="1" baseline="0" dirty="0" smtClean="0"/>
              <a:t>Answer: Hawaii</a:t>
            </a:r>
            <a:r>
              <a:rPr lang="en-US" sz="800" b="0" i="1" baseline="0" dirty="0" smtClean="0"/>
              <a:t>.  Explain that it’s because they have to “ship in” most of their electricity – in oil tankers]</a:t>
            </a:r>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8</a:t>
            </a:fld>
            <a:endParaRPr lang="en-US"/>
          </a:p>
        </p:txBody>
      </p:sp>
    </p:spTree>
    <p:extLst>
      <p:ext uri="{BB962C8B-B14F-4D97-AF65-F5344CB8AC3E}">
        <p14:creationId xmlns:p14="http://schemas.microsoft.com/office/powerpoint/2010/main" val="110883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have spread the word across America, a new Mission has evolved:  </a:t>
            </a:r>
          </a:p>
          <a:p>
            <a:endParaRPr lang="en-US" baseline="0" dirty="0" smtClean="0"/>
          </a:p>
          <a:p>
            <a:r>
              <a:rPr lang="en-US" sz="1200" kern="1200" dirty="0" err="1" smtClean="0">
                <a:solidFill>
                  <a:schemeClr val="tx1"/>
                </a:solidFill>
                <a:effectLst/>
                <a:latin typeface="+mn-lt"/>
                <a:ea typeface="+mn-ea"/>
                <a:cs typeface="+mn-cs"/>
              </a:rPr>
              <a:t>SolarCity</a:t>
            </a:r>
            <a:r>
              <a:rPr lang="en-US" sz="1200" kern="1200" dirty="0" smtClean="0">
                <a:solidFill>
                  <a:schemeClr val="tx1"/>
                </a:solidFill>
                <a:effectLst/>
                <a:latin typeface="+mn-lt"/>
                <a:ea typeface="+mn-ea"/>
                <a:cs typeface="+mn-cs"/>
              </a:rPr>
              <a:t> believes that Going Forward  means Giving Back!</a:t>
            </a:r>
            <a:endParaRPr lang="en-US" baseline="0" dirty="0" smtClean="0"/>
          </a:p>
          <a:p>
            <a:r>
              <a:rPr lang="en-US" baseline="0" dirty="0" err="1" smtClean="0"/>
              <a:t>SolarCity</a:t>
            </a:r>
            <a:r>
              <a:rPr lang="en-US" baseline="0" dirty="0" smtClean="0"/>
              <a:t> has joined other like-minded organizations to “Give Power” to underdeveloped communities throughout the world.  For every </a:t>
            </a:r>
            <a:r>
              <a:rPr lang="en-US" baseline="0" dirty="0" err="1" smtClean="0"/>
              <a:t>MegaWatt</a:t>
            </a:r>
            <a:r>
              <a:rPr lang="en-US" baseline="0" dirty="0" smtClean="0"/>
              <a:t> of </a:t>
            </a:r>
            <a:r>
              <a:rPr lang="en-US" baseline="0" dirty="0" err="1" smtClean="0"/>
              <a:t>SolarCity</a:t>
            </a:r>
            <a:r>
              <a:rPr lang="en-US" baseline="0" dirty="0" smtClean="0"/>
              <a:t> installations (about 160 homes), the </a:t>
            </a:r>
            <a:r>
              <a:rPr lang="en-US" b="1" i="1" baseline="0" dirty="0" err="1" smtClean="0"/>
              <a:t>GivePower</a:t>
            </a:r>
            <a:r>
              <a:rPr lang="en-US" b="1" i="1" baseline="0" dirty="0" smtClean="0"/>
              <a:t> Foundation </a:t>
            </a:r>
            <a:r>
              <a:rPr lang="en-US" baseline="0" dirty="0" smtClean="0"/>
              <a:t>donates a Solar Panel System and Battery to a school without electricity!</a:t>
            </a:r>
          </a:p>
          <a:p>
            <a:endParaRPr lang="en-US" baseline="0" dirty="0" smtClean="0"/>
          </a:p>
          <a:p>
            <a:r>
              <a:rPr lang="en-US" baseline="0" dirty="0" smtClean="0"/>
              <a:t>In 2014, we installed over 500 systems in Africa and South America.  And in 2015, we are on pace to install over 1,000 more!</a:t>
            </a:r>
          </a:p>
          <a:p>
            <a:endParaRPr lang="en-US" baseline="0" dirty="0" smtClean="0"/>
          </a:p>
          <a:p>
            <a:r>
              <a:rPr lang="en-US" baseline="0" dirty="0" smtClean="0"/>
              <a:t>Our Vision is to literally change the world, one rooftop at a time, and we invite you to get on board our movement!!!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9</a:t>
            </a:fld>
            <a:endParaRPr lang="en-US"/>
          </a:p>
        </p:txBody>
      </p:sp>
    </p:spTree>
    <p:extLst>
      <p:ext uri="{BB962C8B-B14F-4D97-AF65-F5344CB8AC3E}">
        <p14:creationId xmlns:p14="http://schemas.microsoft.com/office/powerpoint/2010/main" val="197555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a:t>
            </a:r>
            <a:r>
              <a:rPr lang="en-US" baseline="0" dirty="0" smtClean="0"/>
              <a:t> that most Americans still get their electricity is a system that’s over 100 years old (going back to the origins of Thomas Edison)…</a:t>
            </a:r>
          </a:p>
          <a:p>
            <a:endParaRPr lang="en-US" baseline="0" dirty="0" smtClean="0"/>
          </a:p>
          <a:p>
            <a:pPr marL="171450" indent="-171450">
              <a:buFont typeface="Arial" panose="020B0604020202020204" pitchFamily="34" charset="0"/>
              <a:buChar char="•"/>
            </a:pPr>
            <a:r>
              <a:rPr lang="en-US" baseline="0" dirty="0" smtClean="0"/>
              <a:t>They make the electricity in a central location with pollution-producing resources</a:t>
            </a:r>
          </a:p>
          <a:p>
            <a:pPr marL="171450" indent="-171450">
              <a:buFont typeface="Arial" panose="020B0604020202020204" pitchFamily="34" charset="0"/>
              <a:buChar char="•"/>
            </a:pPr>
            <a:r>
              <a:rPr lang="en-US" baseline="0" dirty="0" smtClean="0"/>
              <a:t>Inefficiently transport it for hundreds of miles through wires on unsightly towers</a:t>
            </a:r>
          </a:p>
          <a:p>
            <a:pPr marL="171450" indent="-171450">
              <a:buFont typeface="Arial" panose="020B0604020202020204" pitchFamily="34" charset="0"/>
              <a:buChar char="•"/>
            </a:pPr>
            <a:r>
              <a:rPr lang="en-US" baseline="0" dirty="0" smtClean="0"/>
              <a:t>Then distribute it to the end-Customer through a massive network of expensive infrastructure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err="1" smtClean="0"/>
              <a:t>SolarCity</a:t>
            </a:r>
            <a:r>
              <a:rPr lang="en-US" baseline="0" dirty="0" smtClean="0"/>
              <a:t> has developed a New Way, A Better Way…</a:t>
            </a:r>
            <a:endParaRPr lang="en-US" dirty="0" smtClean="0"/>
          </a:p>
          <a:p>
            <a:endParaRPr lang="en-US" dirty="0"/>
          </a:p>
        </p:txBody>
      </p:sp>
      <p:sp>
        <p:nvSpPr>
          <p:cNvPr id="4" name="Slide Number Placeholder 3"/>
          <p:cNvSpPr>
            <a:spLocks noGrp="1"/>
          </p:cNvSpPr>
          <p:nvPr>
            <p:ph type="sldNum" sz="quarter" idx="10"/>
          </p:nvPr>
        </p:nvSpPr>
        <p:spPr/>
        <p:txBody>
          <a:bodyPr/>
          <a:lstStyle/>
          <a:p>
            <a:fld id="{5D20C14B-1339-4703-90D6-4189A76DB2AD}" type="slidenum">
              <a:rPr lang="en-US" smtClean="0"/>
              <a:t>11</a:t>
            </a:fld>
            <a:endParaRPr lang="en-US"/>
          </a:p>
        </p:txBody>
      </p:sp>
    </p:spTree>
    <p:extLst>
      <p:ext uri="{BB962C8B-B14F-4D97-AF65-F5344CB8AC3E}">
        <p14:creationId xmlns:p14="http://schemas.microsoft.com/office/powerpoint/2010/main" val="318246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3FA97-8032-4F21-95CC-960479AEAD8A}"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240116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3FA97-8032-4F21-95CC-960479AEAD8A}"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108765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3FA97-8032-4F21-95CC-960479AEAD8A}"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28148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3FA97-8032-4F21-95CC-960479AEAD8A}"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6089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3FA97-8032-4F21-95CC-960479AEAD8A}"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421968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3FA97-8032-4F21-95CC-960479AEAD8A}"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404814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3FA97-8032-4F21-95CC-960479AEAD8A}"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168754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3FA97-8032-4F21-95CC-960479AEAD8A}"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210600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FA97-8032-4F21-95CC-960479AEAD8A}"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425875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FA97-8032-4F21-95CC-960479AEAD8A}"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111548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3FA97-8032-4F21-95CC-960479AEAD8A}"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8611-D665-4C37-A636-5C64653AEC41}" type="slidenum">
              <a:rPr lang="en-US" smtClean="0"/>
              <a:t>‹#›</a:t>
            </a:fld>
            <a:endParaRPr lang="en-US"/>
          </a:p>
        </p:txBody>
      </p:sp>
    </p:spTree>
    <p:extLst>
      <p:ext uri="{BB962C8B-B14F-4D97-AF65-F5344CB8AC3E}">
        <p14:creationId xmlns:p14="http://schemas.microsoft.com/office/powerpoint/2010/main" val="168628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3FA97-8032-4F21-95CC-960479AEAD8A}" type="datetimeFigureOut">
              <a:rPr lang="en-US" smtClean="0"/>
              <a:t>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48611-D665-4C37-A636-5C64653AEC41}" type="slidenum">
              <a:rPr lang="en-US" smtClean="0"/>
              <a:t>‹#›</a:t>
            </a:fld>
            <a:endParaRPr lang="en-US"/>
          </a:p>
        </p:txBody>
      </p:sp>
    </p:spTree>
    <p:extLst>
      <p:ext uri="{BB962C8B-B14F-4D97-AF65-F5344CB8AC3E}">
        <p14:creationId xmlns:p14="http://schemas.microsoft.com/office/powerpoint/2010/main" val="261295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video" Target="https://www.youtube.com/embed/6lpw8uc2vao"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8jIeXYFNbf8"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6653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4" name="6lpw8uc2vao"/>
          <p:cNvPicPr>
            <a:picLocks noRot="1" noChangeAspect="1"/>
          </p:cNvPicPr>
          <p:nvPr>
            <a:videoFile r:link="rId1"/>
          </p:nvPr>
        </p:nvPicPr>
        <p:blipFill>
          <a:blip r:embed="rId4"/>
          <a:stretch>
            <a:fillRect/>
          </a:stretch>
        </p:blipFill>
        <p:spPr>
          <a:xfrm>
            <a:off x="381000" y="1524000"/>
            <a:ext cx="8382000" cy="4343400"/>
          </a:xfrm>
          <a:prstGeom prst="rect">
            <a:avLst/>
          </a:prstGeom>
        </p:spPr>
      </p:pic>
    </p:spTree>
    <p:extLst>
      <p:ext uri="{BB962C8B-B14F-4D97-AF65-F5344CB8AC3E}">
        <p14:creationId xmlns:p14="http://schemas.microsoft.com/office/powerpoint/2010/main" val="299426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8677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4080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475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467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600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10319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8434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89527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533400"/>
          </a:xfrm>
        </p:spPr>
        <p:txBody>
          <a:bodyPr>
            <a:normAutofit fontScale="90000"/>
          </a:bodyPr>
          <a:lstStyle/>
          <a:p>
            <a:r>
              <a:rPr lang="en-US" b="1" dirty="0" smtClean="0">
                <a:solidFill>
                  <a:srgbClr val="1C9F4F"/>
                </a:solidFill>
              </a:rPr>
              <a:t>We Believe Utility Costs Are Rising!!!</a:t>
            </a:r>
            <a:endParaRPr lang="en-US" b="1" dirty="0">
              <a:solidFill>
                <a:srgbClr val="1C9F4F"/>
              </a:solidFill>
            </a:endParaRPr>
          </a:p>
        </p:txBody>
      </p:sp>
      <p:sp>
        <p:nvSpPr>
          <p:cNvPr id="6" name="Text Box 5"/>
          <p:cNvSpPr txBox="1">
            <a:spLocks noChangeArrowheads="1"/>
          </p:cNvSpPr>
          <p:nvPr/>
        </p:nvSpPr>
        <p:spPr bwMode="auto">
          <a:xfrm>
            <a:off x="381000" y="1125895"/>
            <a:ext cx="8382000" cy="1077218"/>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defRPr/>
            </a:pPr>
            <a:r>
              <a:rPr lang="en-US" dirty="0" smtClean="0"/>
              <a:t>Utility companies’ aging infrastructure costs billions $$$ to repair or replace!</a:t>
            </a:r>
          </a:p>
          <a:p>
            <a:pPr marL="285750" indent="-285750">
              <a:spcAft>
                <a:spcPts val="600"/>
              </a:spcAft>
              <a:buFont typeface="Arial" panose="020B0604020202020204" pitchFamily="34" charset="0"/>
              <a:buChar char="•"/>
              <a:defRPr/>
            </a:pPr>
            <a:r>
              <a:rPr lang="en-US" dirty="0" smtClean="0"/>
              <a:t>EPA regulations  for “clean coal” power plants costs millions $$$ !</a:t>
            </a:r>
          </a:p>
          <a:p>
            <a:pPr marL="285750" indent="-285750">
              <a:spcAft>
                <a:spcPts val="1200"/>
              </a:spcAft>
              <a:buFont typeface="Arial" panose="020B0604020202020204" pitchFamily="34" charset="0"/>
              <a:buChar char="•"/>
              <a:defRPr/>
            </a:pPr>
            <a:r>
              <a:rPr lang="en-US" dirty="0" smtClean="0"/>
              <a:t>Costs must be passed on to the Customer !</a:t>
            </a:r>
            <a:endParaRPr lang="en-US" dirty="0"/>
          </a:p>
        </p:txBody>
      </p:sp>
      <p:pic>
        <p:nvPicPr>
          <p:cNvPr id="29698" name="Picture 2" descr="C:\Users\rmaddox\AppData\Local\Temp\SNAGHTML2dcbc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4818754" cy="1072951"/>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C:\Users\rmaddox\AppData\Local\Temp\SNAGHTML2e41a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257" y="4267200"/>
            <a:ext cx="4217715" cy="117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629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4899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485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093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8352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4703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6230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7011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6715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2678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7652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3" name="8jIeXYFNbf8"/>
          <p:cNvPicPr>
            <a:picLocks noRot="1" noChangeAspect="1"/>
          </p:cNvPicPr>
          <p:nvPr>
            <a:videoFile r:link="rId1"/>
          </p:nvPr>
        </p:nvPicPr>
        <p:blipFill>
          <a:blip r:embed="rId5"/>
          <a:stretch>
            <a:fillRect/>
          </a:stretch>
        </p:blipFill>
        <p:spPr>
          <a:xfrm>
            <a:off x="228600" y="1143000"/>
            <a:ext cx="8610600" cy="4800600"/>
          </a:xfrm>
          <a:prstGeom prst="rect">
            <a:avLst/>
          </a:prstGeom>
        </p:spPr>
      </p:pic>
    </p:spTree>
    <p:extLst>
      <p:ext uri="{BB962C8B-B14F-4D97-AF65-F5344CB8AC3E}">
        <p14:creationId xmlns:p14="http://schemas.microsoft.com/office/powerpoint/2010/main" val="20160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01369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5071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82994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6898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73651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70900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6967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769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7225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81025"/>
            <a:ext cx="5151776" cy="373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561975"/>
            <a:ext cx="2667000" cy="27098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550" y="4314825"/>
            <a:ext cx="2882900" cy="2002305"/>
          </a:xfrm>
          <a:prstGeom prst="rect">
            <a:avLst/>
          </a:prstGeom>
        </p:spPr>
      </p:pic>
    </p:spTree>
    <p:extLst>
      <p:ext uri="{BB962C8B-B14F-4D97-AF65-F5344CB8AC3E}">
        <p14:creationId xmlns:p14="http://schemas.microsoft.com/office/powerpoint/2010/main" val="60170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5114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7388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682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7424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12166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1780</Words>
  <Application>Microsoft Office PowerPoint</Application>
  <PresentationFormat>On-screen Show (4:3)</PresentationFormat>
  <Paragraphs>208</Paragraphs>
  <Slides>38</Slides>
  <Notes>31</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Believe Utility Costs Are Rising!!!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SolarCity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Sheetz</dc:creator>
  <cp:lastModifiedBy>technician</cp:lastModifiedBy>
  <cp:revision>7</cp:revision>
  <dcterms:created xsi:type="dcterms:W3CDTF">2015-07-07T22:11:24Z</dcterms:created>
  <dcterms:modified xsi:type="dcterms:W3CDTF">2016-02-12T14:39:22Z</dcterms:modified>
</cp:coreProperties>
</file>