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45"/>
  </p:notesMasterIdLst>
  <p:handoutMasterIdLst>
    <p:handoutMasterId r:id="rId46"/>
  </p:handoutMasterIdLst>
  <p:sldIdLst>
    <p:sldId id="299" r:id="rId2"/>
    <p:sldId id="370" r:id="rId3"/>
    <p:sldId id="285" r:id="rId4"/>
    <p:sldId id="316" r:id="rId5"/>
    <p:sldId id="297" r:id="rId6"/>
    <p:sldId id="307" r:id="rId7"/>
    <p:sldId id="313" r:id="rId8"/>
    <p:sldId id="314" r:id="rId9"/>
    <p:sldId id="315" r:id="rId10"/>
    <p:sldId id="331" r:id="rId11"/>
    <p:sldId id="339" r:id="rId12"/>
    <p:sldId id="337" r:id="rId13"/>
    <p:sldId id="338" r:id="rId14"/>
    <p:sldId id="308" r:id="rId15"/>
    <p:sldId id="340" r:id="rId16"/>
    <p:sldId id="365" r:id="rId17"/>
    <p:sldId id="341" r:id="rId18"/>
    <p:sldId id="342" r:id="rId19"/>
    <p:sldId id="332" r:id="rId20"/>
    <p:sldId id="366" r:id="rId21"/>
    <p:sldId id="343" r:id="rId22"/>
    <p:sldId id="344" r:id="rId23"/>
    <p:sldId id="368" r:id="rId24"/>
    <p:sldId id="317" r:id="rId25"/>
    <p:sldId id="345" r:id="rId26"/>
    <p:sldId id="346" r:id="rId27"/>
    <p:sldId id="347" r:id="rId28"/>
    <p:sldId id="348" r:id="rId29"/>
    <p:sldId id="349" r:id="rId30"/>
    <p:sldId id="350" r:id="rId31"/>
    <p:sldId id="351" r:id="rId32"/>
    <p:sldId id="352" r:id="rId33"/>
    <p:sldId id="353" r:id="rId34"/>
    <p:sldId id="354" r:id="rId35"/>
    <p:sldId id="358" r:id="rId36"/>
    <p:sldId id="359" r:id="rId37"/>
    <p:sldId id="360" r:id="rId38"/>
    <p:sldId id="361" r:id="rId39"/>
    <p:sldId id="362" r:id="rId40"/>
    <p:sldId id="369" r:id="rId41"/>
    <p:sldId id="364" r:id="rId42"/>
    <p:sldId id="333" r:id="rId43"/>
    <p:sldId id="334" r:id="rId4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6" autoAdjust="0"/>
    <p:restoredTop sz="93344" autoAdjust="0"/>
  </p:normalViewPr>
  <p:slideViewPr>
    <p:cSldViewPr>
      <p:cViewPr varScale="1">
        <p:scale>
          <a:sx n="121" d="100"/>
          <a:sy n="121" d="100"/>
        </p:scale>
        <p:origin x="133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barans\My%20Documents\html\classes\ctc261\ppt\Single%20Stage%20Outlet.xls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barans\My%20Documents\html\classes\ctc261\ppt\Multistage%20Outlet.xls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Stage-Discharge</a:t>
            </a:r>
            <a:r>
              <a:rPr lang="en-US" baseline="0"/>
              <a:t> Curve</a:t>
            </a:r>
            <a:endParaRPr lang="en-US"/>
          </a:p>
        </c:rich>
      </c:tx>
      <c:layout>
        <c:manualLayout>
          <c:xMode val="edge"/>
          <c:yMode val="edge"/>
          <c:x val="0.26250000000000001"/>
          <c:y val="3.8194444444444448E-2"/>
        </c:manualLayout>
      </c:layout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xVal>
            <c:numRef>
              <c:f>Sheet1!$C$6:$C$11</c:f>
              <c:numCache>
                <c:formatCode>General</c:formatCode>
                <c:ptCount val="6"/>
                <c:pt idx="0">
                  <c:v>322</c:v>
                </c:pt>
                <c:pt idx="1">
                  <c:v>323</c:v>
                </c:pt>
                <c:pt idx="2">
                  <c:v>324</c:v>
                </c:pt>
                <c:pt idx="3">
                  <c:v>325</c:v>
                </c:pt>
                <c:pt idx="4">
                  <c:v>326</c:v>
                </c:pt>
                <c:pt idx="5">
                  <c:v>327</c:v>
                </c:pt>
              </c:numCache>
            </c:numRef>
          </c:xVal>
          <c:yVal>
            <c:numRef>
              <c:f>Sheet1!$E$6:$E$11</c:f>
              <c:numCache>
                <c:formatCode>0.0</c:formatCode>
                <c:ptCount val="6"/>
                <c:pt idx="0" formatCode="General">
                  <c:v>0</c:v>
                </c:pt>
                <c:pt idx="1">
                  <c:v>2.7631820990851712</c:v>
                </c:pt>
                <c:pt idx="2">
                  <c:v>4.7859717861803377</c:v>
                </c:pt>
                <c:pt idx="3">
                  <c:v>6.1786630077650022</c:v>
                </c:pt>
                <c:pt idx="4">
                  <c:v>7.3106926613647998</c:v>
                </c:pt>
                <c:pt idx="5">
                  <c:v>8.2895462972555158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FA5-41AF-9A21-0C215535C6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329792"/>
        <c:axId val="42330368"/>
      </c:scatterChart>
      <c:valAx>
        <c:axId val="423297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WSE</a:t>
                </a:r>
                <a:r>
                  <a:rPr lang="en-US" baseline="0"/>
                  <a:t> (ft)</a:t>
                </a:r>
                <a:endParaRPr lang="en-US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42330368"/>
        <c:crosses val="autoZero"/>
        <c:crossBetween val="midCat"/>
      </c:valAx>
      <c:valAx>
        <c:axId val="4233036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Discharge (cfs)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42329792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Stage-Discharge</a:t>
            </a:r>
            <a:r>
              <a:rPr lang="en-US" baseline="0"/>
              <a:t> Curve</a:t>
            </a:r>
            <a:endParaRPr lang="en-US"/>
          </a:p>
        </c:rich>
      </c:tx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xVal>
            <c:numRef>
              <c:f>Sheet1!$B$8:$B$15</c:f>
              <c:numCache>
                <c:formatCode>General</c:formatCode>
                <c:ptCount val="8"/>
                <c:pt idx="0">
                  <c:v>560</c:v>
                </c:pt>
                <c:pt idx="1">
                  <c:v>561</c:v>
                </c:pt>
                <c:pt idx="2">
                  <c:v>562</c:v>
                </c:pt>
                <c:pt idx="3">
                  <c:v>562.66999999999996</c:v>
                </c:pt>
                <c:pt idx="4">
                  <c:v>563</c:v>
                </c:pt>
                <c:pt idx="5">
                  <c:v>563.66999999999996</c:v>
                </c:pt>
                <c:pt idx="6">
                  <c:v>564</c:v>
                </c:pt>
                <c:pt idx="7">
                  <c:v>565</c:v>
                </c:pt>
              </c:numCache>
            </c:numRef>
          </c:xVal>
          <c:yVal>
            <c:numRef>
              <c:f>Sheet1!$K$8:$K$15</c:f>
              <c:numCache>
                <c:formatCode>0.00</c:formatCode>
                <c:ptCount val="8"/>
                <c:pt idx="0" formatCode="General">
                  <c:v>0</c:v>
                </c:pt>
                <c:pt idx="1">
                  <c:v>0.39636141675168773</c:v>
                </c:pt>
                <c:pt idx="2">
                  <c:v>0.5878989878513845</c:v>
                </c:pt>
                <c:pt idx="3">
                  <c:v>0.68697563825724595</c:v>
                </c:pt>
                <c:pt idx="4">
                  <c:v>1.583921893590599</c:v>
                </c:pt>
                <c:pt idx="5">
                  <c:v>5.792685901678027</c:v>
                </c:pt>
                <c:pt idx="6">
                  <c:v>15.265725823129447</c:v>
                </c:pt>
                <c:pt idx="7">
                  <c:v>82.320365339555849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101-41BF-BCC3-AA6B07850D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334976"/>
        <c:axId val="42335552"/>
      </c:scatterChart>
      <c:valAx>
        <c:axId val="423349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WSE</a:t>
                </a:r>
                <a:r>
                  <a:rPr lang="en-US" baseline="0"/>
                  <a:t> (ft)</a:t>
                </a:r>
                <a:endParaRPr lang="en-US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42335552"/>
        <c:crosses val="autoZero"/>
        <c:crossBetween val="midCat"/>
      </c:valAx>
      <c:valAx>
        <c:axId val="4233555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Discharge (cfs)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42334976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98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98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0B48440-6843-465A-8A05-4FA84D4C16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6689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C8DE1B5-B55D-467B-9EA1-7A493FD50F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9038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8DE1B5-B55D-467B-9EA1-7A493FD50FEB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969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en-US" altLang="en-US" sz="2400"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 sz="2400"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Times New Roman" pitchFamily="18" charset="0"/>
                </a:endParaRPr>
              </a:p>
            </p:txBody>
          </p:sp>
        </p:grpSp>
      </p:grpSp>
      <p:sp>
        <p:nvSpPr>
          <p:cNvPr id="139283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9284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1BB37-F5C8-4655-8235-447EDBB4B5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136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83F799-4F8B-47D0-B6F8-76C552440C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201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7B2986-332E-4314-9598-2925C4E801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602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E00D2E-1811-4D1B-B6B8-4113E88F5D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6870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457200"/>
            <a:ext cx="8229600" cy="541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29D5A-A4E0-4504-A61F-1B34158401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5688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38862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522B14-4482-4524-ABD6-9C1565F233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672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3E287E-E478-45FD-A755-F995679094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219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8B24F-977C-4AA3-9C65-CBFFE6FC54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116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6B47C-4C20-47EA-B4CE-0B483D0C59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438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E4EE78-BD9C-4A68-A15C-7DD4754C7C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528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D8F41C-6F2E-4FE9-8571-5BB8504E62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674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A8F68A-369F-4FF6-9395-17C5DD915B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822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5371F-8CB2-4A3C-BE1E-1EC2BDF2DB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965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E8E90E-2CF2-4A3E-BBEC-BC2E5B3903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606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 Black" pitchFamily="34" charset="0"/>
              </a:defRPr>
            </a:lvl1pPr>
          </a:lstStyle>
          <a:p>
            <a:pPr>
              <a:defRPr/>
            </a:pPr>
            <a:fld id="{37B1B343-BF15-41C0-8920-B812F3DEA5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032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en-US" altLang="en-US" sz="2400">
                <a:latin typeface="Times New Roman" pitchFamily="18" charset="0"/>
              </a:endParaRPr>
            </a:p>
          </p:txBody>
        </p:sp>
        <p:sp>
          <p:nvSpPr>
            <p:cNvPr id="1033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 sz="2400">
                <a:latin typeface="Times New Roman" pitchFamily="18" charset="0"/>
              </a:endParaRPr>
            </a:p>
          </p:txBody>
        </p:sp>
        <p:sp>
          <p:nvSpPr>
            <p:cNvPr id="1034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chemeClr val="hlink"/>
                </a:solidFill>
              </a:endParaRPr>
            </a:p>
          </p:txBody>
        </p:sp>
        <p:sp>
          <p:nvSpPr>
            <p:cNvPr id="1035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chemeClr val="hlink"/>
                </a:solidFill>
              </a:endParaRPr>
            </a:p>
          </p:txBody>
        </p:sp>
        <p:sp>
          <p:nvSpPr>
            <p:cNvPr id="1036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chemeClr val="accent2"/>
                </a:solidFill>
              </a:endParaRPr>
            </a:p>
          </p:txBody>
        </p:sp>
        <p:sp>
          <p:nvSpPr>
            <p:cNvPr id="1037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chemeClr val="hlink"/>
                </a:solidFill>
              </a:endParaRPr>
            </a:p>
          </p:txBody>
        </p:sp>
        <p:sp>
          <p:nvSpPr>
            <p:cNvPr id="1038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 sz="2400">
                <a:latin typeface="Times New Roman" pitchFamily="18" charset="0"/>
              </a:endParaRPr>
            </a:p>
          </p:txBody>
        </p:sp>
        <p:sp>
          <p:nvSpPr>
            <p:cNvPr id="1039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chemeClr val="accent2"/>
                </a:solidFill>
              </a:endParaRPr>
            </a:p>
          </p:txBody>
        </p:sp>
        <p:sp>
          <p:nvSpPr>
            <p:cNvPr id="1040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chemeClr val="accent2"/>
                </a:solidFill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38256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4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8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images.google.com/imgres?imgurl=http://www.uh.edu/engines/orifice.jpg&amp;imgrefurl=http://www.uh.edu/engines/epi631.htm&amp;h=403&amp;w=400&amp;sz=22&amp;tbnid=E6joNaUkA5FeKM:&amp;tbnh=121&amp;tbnw=120&amp;hl=en&amp;start=13&amp;prev=/images?q%3Dorifice%26svnum%3D10%26hl%3Den%26lr%3D%26sa%3D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hyperlink" Target="http://images.google.com/imgres?imgurl=http://www.rosemount.com/Dpflow/images/orifice-plate2.gif&amp;imgrefurl=http://www.rosemount.com/Dpflow/dpprimary_elements.html&amp;h=240&amp;w=275&amp;sz=17&amp;tbnid=jWDti73PyCIWBM:&amp;tbnh=95&amp;tbnw=109&amp;hl=en&amp;start=9&amp;prev=/images?q%3Dorifice%26svnum%3D10%26hl%3Den%26lr%3D%26sa%3D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www.usbr.gov/pmts/hydraulics_lab/pubs/wmm/fig/F08_01AL.JPG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http://youngiil.co.kr/resite/yes01/plint_cat/AT1/pics/sect07/te36a7.jpg&amp;imgrefurl=http://youngiil.co.kr/resite/yes01/plint_cat/AT1/pics/sect07/te36.htm&amp;h=480&amp;w=426&amp;sz=24&amp;tbnid=pE7eFDXvqXvl7M:&amp;tbnh=126&amp;tbnw=111&amp;hl=en&amp;start=13&amp;prev=/images?q%3Dogee%2Bweir%26svnum%3D10%26hl%3Den%26lr%3D%26sa%3DG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Detention Basics</a:t>
            </a:r>
            <a:r>
              <a:rPr lang="en-US" altLang="en-US" sz="2900" dirty="0"/>
              <a:t> </a:t>
            </a:r>
          </a:p>
        </p:txBody>
      </p:sp>
      <p:pic>
        <p:nvPicPr>
          <p:cNvPr id="3077" name="Picture 5" descr="Wh2o1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521337"/>
            <a:ext cx="32766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0" descr="GatewayBrownfields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557465"/>
            <a:ext cx="2468563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906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00B0F0"/>
                </a:solidFill>
              </a:rPr>
              <a:t>Inflow hydrograph (3 methods)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267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/>
              <a:t>1. Ch 5 of TR-55 (NRCS method)</a:t>
            </a:r>
          </a:p>
          <a:p>
            <a:pPr marL="0" indent="0" eaLnBrk="1" hangingPunct="1">
              <a:buNone/>
            </a:pPr>
            <a:endParaRPr lang="en-US" altLang="en-US" dirty="0"/>
          </a:p>
          <a:p>
            <a:pPr marL="0" indent="0" eaLnBrk="1" hangingPunct="1">
              <a:buNone/>
            </a:pPr>
            <a:r>
              <a:rPr lang="en-US" altLang="en-US" dirty="0"/>
              <a:t>Rational method:</a:t>
            </a:r>
          </a:p>
          <a:p>
            <a:pPr marL="0" indent="0" eaLnBrk="1" hangingPunct="1">
              <a:buNone/>
            </a:pPr>
            <a:r>
              <a:rPr lang="en-US" altLang="en-US" dirty="0">
                <a:highlight>
                  <a:srgbClr val="FFFF00"/>
                </a:highlight>
              </a:rPr>
              <a:t>2. Simple symmetrical triangle</a:t>
            </a:r>
          </a:p>
          <a:p>
            <a:pPr marL="0" indent="0" eaLnBrk="1" hangingPunct="1">
              <a:buNone/>
            </a:pPr>
            <a:r>
              <a:rPr lang="en-US" altLang="en-US" dirty="0">
                <a:highlight>
                  <a:srgbClr val="FFFF00"/>
                </a:highlight>
              </a:rPr>
              <a:t>  (base = 2*</a:t>
            </a:r>
            <a:r>
              <a:rPr lang="en-US" altLang="en-US" dirty="0" err="1">
                <a:highlight>
                  <a:srgbClr val="FFFF00"/>
                </a:highlight>
              </a:rPr>
              <a:t>tc</a:t>
            </a:r>
            <a:r>
              <a:rPr lang="en-US" altLang="en-US" dirty="0">
                <a:highlight>
                  <a:srgbClr val="FFFF00"/>
                </a:highlight>
              </a:rPr>
              <a:t> and peak occurs at </a:t>
            </a:r>
            <a:r>
              <a:rPr lang="en-US" altLang="en-US" dirty="0" err="1">
                <a:highlight>
                  <a:srgbClr val="FFFF00"/>
                </a:highlight>
              </a:rPr>
              <a:t>tc</a:t>
            </a:r>
            <a:r>
              <a:rPr lang="en-US" altLang="en-US" dirty="0">
                <a:highlight>
                  <a:srgbClr val="FFFF00"/>
                </a:highlight>
              </a:rPr>
              <a:t>) </a:t>
            </a:r>
          </a:p>
          <a:p>
            <a:pPr marL="0" indent="0" eaLnBrk="1" hangingPunct="1">
              <a:buNone/>
            </a:pPr>
            <a:r>
              <a:rPr lang="en-US" altLang="en-US" dirty="0">
                <a:highlight>
                  <a:srgbClr val="FFFF00"/>
                </a:highlight>
              </a:rPr>
              <a:t>3. Asymmetrical triangle </a:t>
            </a:r>
          </a:p>
          <a:p>
            <a:pPr marL="0" indent="0" eaLnBrk="1" hangingPunct="1">
              <a:buNone/>
            </a:pPr>
            <a:r>
              <a:rPr lang="en-US" altLang="en-US" dirty="0">
                <a:highlight>
                  <a:srgbClr val="FFFF00"/>
                </a:highlight>
              </a:rPr>
              <a:t>(total base = 2.67 </a:t>
            </a:r>
            <a:r>
              <a:rPr lang="en-US" altLang="en-US" dirty="0" err="1">
                <a:highlight>
                  <a:srgbClr val="FFFF00"/>
                </a:highlight>
              </a:rPr>
              <a:t>tc</a:t>
            </a:r>
            <a:r>
              <a:rPr lang="en-US" altLang="en-US" dirty="0">
                <a:highlight>
                  <a:srgbClr val="FFFF00"/>
                </a:highlight>
              </a:rPr>
              <a:t> and peak occurs at </a:t>
            </a:r>
            <a:r>
              <a:rPr lang="en-US" altLang="en-US" dirty="0" err="1">
                <a:highlight>
                  <a:srgbClr val="FFFF00"/>
                </a:highlight>
              </a:rPr>
              <a:t>tc</a:t>
            </a:r>
            <a:r>
              <a:rPr lang="en-US" altLang="en-US" dirty="0">
                <a:highlight>
                  <a:srgbClr val="FFFF00"/>
                </a:highlight>
              </a:rPr>
              <a:t>) </a:t>
            </a:r>
          </a:p>
          <a:p>
            <a:pPr lvl="1" eaLnBrk="1" hangingPunct="1"/>
            <a:endParaRPr lang="en-US" altLang="en-US" dirty="0">
              <a:highlight>
                <a:srgbClr val="FFFF00"/>
              </a:highlight>
            </a:endParaRPr>
          </a:p>
          <a:p>
            <a:pPr eaLnBrk="1" hangingPunct="1"/>
            <a:endParaRPr lang="en-US" alt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5181600" cy="1371600"/>
          </a:xfrm>
        </p:spPr>
        <p:txBody>
          <a:bodyPr/>
          <a:lstStyle/>
          <a:p>
            <a:r>
              <a:rPr lang="en-US" altLang="en-US" sz="4000"/>
              <a:t>TR-55 Hydrograph</a:t>
            </a:r>
            <a:br>
              <a:rPr lang="en-US" altLang="en-US" sz="4000"/>
            </a:br>
            <a:r>
              <a:rPr lang="en-US" altLang="en-US" sz="4000"/>
              <a:t>(NRCS Method)</a:t>
            </a:r>
          </a:p>
        </p:txBody>
      </p:sp>
      <p:pic>
        <p:nvPicPr>
          <p:cNvPr id="12291" name="Picture 3" descr="excel snip showing a partial hydrograph (undeveloped and developed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81000"/>
            <a:ext cx="2846388" cy="236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292" name="Object 4" descr="excel graph showing undeveloped and developed partial hydrograph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0679466"/>
              </p:ext>
            </p:extLst>
          </p:nvPr>
        </p:nvGraphicFramePr>
        <p:xfrm>
          <a:off x="1066800" y="2895600"/>
          <a:ext cx="6270625" cy="325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9" name="Chart" r:id="rId4" imgW="4676851" imgH="2428951" progId="Excel.Chart.8">
                  <p:embed/>
                </p:oleObj>
              </mc:Choice>
              <mc:Fallback>
                <p:oleObj name="Chart" r:id="rId4" imgW="4676851" imgH="2428951" progId="Excel.Char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2895600"/>
                        <a:ext cx="6270625" cy="3257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304800" y="1828800"/>
            <a:ext cx="52578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Peak flow is higher after development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b="1"/>
              <a:t>Peak flow occurs earlier after development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Rational Method:</a:t>
            </a:r>
            <a:br>
              <a:rPr lang="en-US" altLang="en-US" sz="4000"/>
            </a:br>
            <a:r>
              <a:rPr lang="en-US" altLang="en-US" sz="4000"/>
              <a:t>Simple Symmetrical Triangle</a:t>
            </a:r>
          </a:p>
        </p:txBody>
      </p:sp>
      <p:graphicFrame>
        <p:nvGraphicFramePr>
          <p:cNvPr id="13315" name="Object 5" descr="excel graph showing a triangular runoff hydrograph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1250086"/>
              </p:ext>
            </p:extLst>
          </p:nvPr>
        </p:nvGraphicFramePr>
        <p:xfrm>
          <a:off x="990600" y="2209800"/>
          <a:ext cx="7215188" cy="399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1" name="Chart" r:id="rId3" imgW="5286451" imgH="2924251" progId="Excel.Chart.8">
                  <p:embed/>
                </p:oleObj>
              </mc:Choice>
              <mc:Fallback>
                <p:oleObj name="Chart" r:id="rId3" imgW="5286451" imgH="2924251" progId="Excel.Char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2209800"/>
                        <a:ext cx="7215188" cy="3990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/>
              <a:t>Rational Method:</a:t>
            </a:r>
            <a:br>
              <a:rPr lang="en-US" altLang="en-US" sz="4000" dirty="0"/>
            </a:br>
            <a:r>
              <a:rPr lang="en-US" altLang="en-US" sz="4000" dirty="0"/>
              <a:t>Time base of 2.67 </a:t>
            </a:r>
            <a:r>
              <a:rPr lang="en-US" altLang="en-US" sz="4000" dirty="0" err="1"/>
              <a:t>tc</a:t>
            </a:r>
            <a:endParaRPr lang="en-US" altLang="en-US" sz="4000" dirty="0"/>
          </a:p>
        </p:txBody>
      </p:sp>
      <p:graphicFrame>
        <p:nvGraphicFramePr>
          <p:cNvPr id="14339" name="Object 4" descr="graph of hydrograph with unequal time base of 2.67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1593573"/>
              </p:ext>
            </p:extLst>
          </p:nvPr>
        </p:nvGraphicFramePr>
        <p:xfrm>
          <a:off x="838200" y="1981200"/>
          <a:ext cx="7543800" cy="417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6" name="Chart" r:id="rId3" imgW="5286451" imgH="2924251" progId="Excel.Chart.8">
                  <p:embed/>
                </p:oleObj>
              </mc:Choice>
              <mc:Fallback>
                <p:oleObj name="Chart" r:id="rId3" imgW="5286451" imgH="2924251" progId="Excel.Char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981200"/>
                        <a:ext cx="7543800" cy="4173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0" name="Text Box 6"/>
          <p:cNvSpPr txBox="1">
            <a:spLocks noChangeArrowheads="1"/>
          </p:cNvSpPr>
          <p:nvPr/>
        </p:nvSpPr>
        <p:spPr bwMode="auto">
          <a:xfrm>
            <a:off x="5715000" y="609600"/>
            <a:ext cx="2667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/>
              <a:t>Area under hydrograph?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rgbClr val="00B0F0"/>
                </a:solidFill>
              </a:rPr>
              <a:t>Computing Storage Volumes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en-US" altLang="en-US" dirty="0"/>
              <a:t>Two Methods:</a:t>
            </a:r>
          </a:p>
          <a:p>
            <a:pPr marL="457200" lvl="1" indent="0" eaLnBrk="1" hangingPunct="1">
              <a:buNone/>
            </a:pPr>
            <a:endParaRPr lang="en-US" altLang="en-US" dirty="0"/>
          </a:p>
          <a:p>
            <a:pPr marL="457200" lvl="1" indent="0" eaLnBrk="1" hangingPunct="1">
              <a:buNone/>
            </a:pPr>
            <a:r>
              <a:rPr lang="en-US" altLang="en-US" dirty="0"/>
              <a:t>Elevation-Area (detention basins)</a:t>
            </a:r>
          </a:p>
          <a:p>
            <a:pPr marL="457200" lvl="1" indent="0" eaLnBrk="1" hangingPunct="1">
              <a:buNone/>
            </a:pPr>
            <a:endParaRPr lang="en-US" altLang="en-US" dirty="0"/>
          </a:p>
          <a:p>
            <a:pPr marL="457200" lvl="1" indent="0" eaLnBrk="1" hangingPunct="1">
              <a:buNone/>
            </a:pPr>
            <a:r>
              <a:rPr lang="en-US" altLang="en-US" dirty="0"/>
              <a:t>Average End-Area (pipes)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857B9990-3841-47AE-B55C-BBD97CE50B77}" type="slidenum">
              <a:rPr lang="en-US" altLang="en-US" sz="1200">
                <a:latin typeface="Arial Black" pitchFamily="34" charset="0"/>
              </a:rPr>
              <a:pPr algn="r" eaLnBrk="1" hangingPunct="1"/>
              <a:t>15</a:t>
            </a:fld>
            <a:endParaRPr lang="en-US" altLang="en-US" sz="1200">
              <a:latin typeface="Arial Black" pitchFamily="34" charset="0"/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Elevation-Area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en-US" altLang="en-US" dirty="0"/>
              <a:t>Elevation-Area (detention basins)</a:t>
            </a:r>
          </a:p>
          <a:p>
            <a:pPr lvl="1" eaLnBrk="1" hangingPunct="1"/>
            <a:r>
              <a:rPr lang="en-US" altLang="en-US" dirty="0"/>
              <a:t>Contour lines are determined around basin</a:t>
            </a:r>
          </a:p>
          <a:p>
            <a:pPr lvl="1" eaLnBrk="1" hangingPunct="1"/>
            <a:r>
              <a:rPr lang="en-US" altLang="en-US" dirty="0"/>
              <a:t>Determine area of each contour</a:t>
            </a:r>
          </a:p>
          <a:p>
            <a:pPr lvl="1" eaLnBrk="1" hangingPunct="1"/>
            <a:r>
              <a:rPr lang="en-US" altLang="en-US" dirty="0"/>
              <a:t>Volume between 2 contours = average area*depth between the contours</a:t>
            </a:r>
          </a:p>
          <a:p>
            <a:pPr lvl="1" eaLnBrk="1" hangingPunct="1"/>
            <a:r>
              <a:rPr lang="en-US" altLang="en-US" dirty="0"/>
              <a:t>Prepare a table showing elevation, area, incremental volume and cumulative volume</a:t>
            </a:r>
          </a:p>
          <a:p>
            <a:pPr eaLnBrk="1" hangingPunct="1">
              <a:buFont typeface="Wingdings" pitchFamily="2" charset="2"/>
              <a:buNone/>
            </a:pPr>
            <a:endParaRPr lang="en-US" alt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F5A53-E457-43C8-85F2-1979C2529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85800"/>
          </a:xfrm>
        </p:spPr>
        <p:txBody>
          <a:bodyPr/>
          <a:lstStyle/>
          <a:p>
            <a:r>
              <a:rPr lang="en-US" sz="4000" dirty="0"/>
              <a:t>Plan and Profile-Detention Basin</a:t>
            </a:r>
          </a:p>
        </p:txBody>
      </p:sp>
      <p:pic>
        <p:nvPicPr>
          <p:cNvPr id="17411" name="Picture 2" descr="plan and profile of a detention bas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73710"/>
            <a:ext cx="5900738" cy="5331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/>
          <a:lstStyle/>
          <a:p>
            <a:r>
              <a:rPr lang="en-US" altLang="en-US" dirty="0"/>
              <a:t>Elevation-Area Method</a:t>
            </a:r>
          </a:p>
        </p:txBody>
      </p:sp>
      <p:graphicFrame>
        <p:nvGraphicFramePr>
          <p:cNvPr id="44108" name="Group 76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957860210"/>
              </p:ext>
            </p:extLst>
          </p:nvPr>
        </p:nvGraphicFramePr>
        <p:xfrm>
          <a:off x="457200" y="1981200"/>
          <a:ext cx="8229600" cy="4967605"/>
        </p:xfrm>
        <a:graphic>
          <a:graphicData uri="http://schemas.openxmlformats.org/drawingml/2006/table">
            <a:tbl>
              <a:tblPr firstRow="1">
                <a:tableStyleId>{284E427A-3D55-4303-BF80-6455036E1DE7}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4675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Elev</a:t>
                      </a: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(ft)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Area (ft</a:t>
                      </a:r>
                      <a:r>
                        <a:rPr kumimoji="0" lang="en-US" sz="28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2</a:t>
                      </a: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Incr. Vol (ft</a:t>
                      </a:r>
                      <a:r>
                        <a:rPr kumimoji="0" lang="en-US" sz="28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3</a:t>
                      </a: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Cum. Vol (ft</a:t>
                      </a:r>
                      <a:r>
                        <a:rPr kumimoji="0" lang="en-US" sz="28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3</a:t>
                      </a: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4675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230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0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0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4675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231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250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(250/2*1)=</a:t>
                      </a:r>
                      <a:r>
                        <a:rPr kumimoji="0" lang="en-US" sz="2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125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125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4675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232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840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((250+840)/2*1)=</a:t>
                      </a:r>
                      <a:r>
                        <a:rPr kumimoji="0" lang="en-US" sz="2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545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670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4675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233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1350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1095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1765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4675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234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2280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1815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3580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4675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235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3680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2980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6560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4675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236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5040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4360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10,920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4" descr="graph of stage (elevation) versus volume of a detention basin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8131269"/>
              </p:ext>
            </p:extLst>
          </p:nvPr>
        </p:nvGraphicFramePr>
        <p:xfrm>
          <a:off x="609600" y="1219200"/>
          <a:ext cx="7900988" cy="4370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4" name="Chart" r:id="rId3" imgW="5286451" imgH="2924251" progId="Excel.Chart.8">
                  <p:embed/>
                </p:oleObj>
              </mc:Choice>
              <mc:Fallback>
                <p:oleObj name="Chart" r:id="rId3" imgW="5286451" imgH="2924251" progId="Excel.Char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219200"/>
                        <a:ext cx="7900988" cy="4370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EF9E96F-8869-4AFB-B523-D4879E6F6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85800"/>
          </a:xfrm>
        </p:spPr>
        <p:txBody>
          <a:bodyPr/>
          <a:lstStyle/>
          <a:p>
            <a:r>
              <a:rPr lang="en-US" dirty="0"/>
              <a:t>Water Volume versus Elevation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/>
              <a:t>Computing Storage Volumes when Underground Pipes are Used</a:t>
            </a:r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en-US" altLang="en-US" dirty="0"/>
              <a:t>Average end-area  (pipes)</a:t>
            </a:r>
          </a:p>
          <a:p>
            <a:pPr lvl="1" eaLnBrk="1" hangingPunct="1"/>
            <a:r>
              <a:rPr lang="en-US" altLang="en-US" dirty="0"/>
              <a:t>Find u/s area at elevation increments</a:t>
            </a:r>
          </a:p>
          <a:p>
            <a:pPr lvl="1" eaLnBrk="1" hangingPunct="1"/>
            <a:r>
              <a:rPr lang="en-US" altLang="en-US" dirty="0"/>
              <a:t>Find d/s area at elevation increments</a:t>
            </a:r>
          </a:p>
          <a:p>
            <a:pPr lvl="1" eaLnBrk="1" hangingPunct="1"/>
            <a:r>
              <a:rPr lang="en-US" altLang="en-US" dirty="0"/>
              <a:t>Average the areas &amp; multiply by length</a:t>
            </a:r>
          </a:p>
          <a:p>
            <a:pPr lvl="1" eaLnBrk="1" hangingPunct="1"/>
            <a:r>
              <a:rPr lang="en-US" altLang="en-US" dirty="0"/>
              <a:t>This gives you total volumes (not incremental volumes)</a:t>
            </a:r>
          </a:p>
        </p:txBody>
      </p:sp>
      <p:pic>
        <p:nvPicPr>
          <p:cNvPr id="25602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800600"/>
            <a:ext cx="302895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3200400" cy="2209800"/>
          </a:xfrm>
        </p:spPr>
        <p:txBody>
          <a:bodyPr/>
          <a:lstStyle/>
          <a:p>
            <a:pPr eaLnBrk="1" hangingPunct="1"/>
            <a:r>
              <a:rPr lang="en-US" altLang="en-US" dirty="0"/>
              <a:t>Detention Basics</a:t>
            </a:r>
            <a:r>
              <a:rPr lang="en-US" altLang="en-US" sz="2900" dirty="0"/>
              <a:t>-UG</a:t>
            </a:r>
          </a:p>
        </p:txBody>
      </p:sp>
      <p:sp>
        <p:nvSpPr>
          <p:cNvPr id="3076" name="Rectangle 3" hidden="1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/>
          <a:p>
            <a:pPr eaLnBrk="1" hangingPunct="1"/>
            <a:r>
              <a:rPr lang="en-US" altLang="en-US" dirty="0"/>
              <a:t> </a:t>
            </a:r>
          </a:p>
        </p:txBody>
      </p:sp>
      <p:pic>
        <p:nvPicPr>
          <p:cNvPr id="24578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-38100"/>
            <a:ext cx="280035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96" y="2929689"/>
            <a:ext cx="2600325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3094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CC2CE-BA27-4193-BD34-7B4A53D7B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219200"/>
          </a:xfrm>
        </p:spPr>
        <p:txBody>
          <a:bodyPr/>
          <a:lstStyle/>
          <a:p>
            <a:r>
              <a:rPr lang="en-US" sz="3200" dirty="0"/>
              <a:t>Sloped Pipe Water Volumes at Various Elevations</a:t>
            </a:r>
          </a:p>
        </p:txBody>
      </p:sp>
      <p:pic>
        <p:nvPicPr>
          <p:cNvPr id="21507" name="Picture 2" descr="isometric pipe with storage and water elevations at different depths of water in the pi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957" y="1828800"/>
            <a:ext cx="6162675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End Area Method</a:t>
            </a:r>
          </a:p>
        </p:txBody>
      </p:sp>
      <p:pic>
        <p:nvPicPr>
          <p:cNvPr id="22531" name="Picture 237" descr="table showing the end area method for determining the volume of water in the pipe versus eleva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38400"/>
            <a:ext cx="8382000" cy="245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Object 4" descr="graph of water volume versus pipe elevation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7720099"/>
              </p:ext>
            </p:extLst>
          </p:nvPr>
        </p:nvGraphicFramePr>
        <p:xfrm>
          <a:off x="609600" y="1676400"/>
          <a:ext cx="7924800" cy="438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1" name="Chart" r:id="rId3" imgW="5286451" imgH="2924251" progId="Excel.Chart.8">
                  <p:embed/>
                </p:oleObj>
              </mc:Choice>
              <mc:Fallback>
                <p:oleObj name="Chart" r:id="rId3" imgW="5286451" imgH="2924251" progId="Excel.Char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676400"/>
                        <a:ext cx="7924800" cy="4383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D0CAE3A-4D7E-445E-9441-3B4CEC7DB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57200"/>
            <a:ext cx="8229600" cy="914400"/>
          </a:xfrm>
        </p:spPr>
        <p:txBody>
          <a:bodyPr/>
          <a:lstStyle/>
          <a:p>
            <a:r>
              <a:rPr lang="en-US" dirty="0"/>
              <a:t>Pipe used as Detention Basin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Break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00B0F0"/>
                </a:solidFill>
              </a:rPr>
              <a:t>Discharge Rating</a:t>
            </a:r>
          </a:p>
        </p:txBody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229600" cy="4648200"/>
          </a:xfrm>
        </p:spPr>
        <p:txBody>
          <a:bodyPr/>
          <a:lstStyle/>
          <a:p>
            <a:pPr eaLnBrk="1" hangingPunct="1"/>
            <a:r>
              <a:rPr lang="en-US" altLang="en-US" dirty="0"/>
              <a:t>Calculate outflows based on water elevation in the detention pond</a:t>
            </a:r>
          </a:p>
          <a:p>
            <a:pPr eaLnBrk="1" hangingPunct="1"/>
            <a:r>
              <a:rPr lang="en-US" altLang="en-US" dirty="0"/>
              <a:t>Orifice and weir equations are used</a:t>
            </a:r>
          </a:p>
          <a:p>
            <a:pPr lvl="1" eaLnBrk="1" hangingPunct="1"/>
            <a:r>
              <a:rPr lang="en-US" altLang="en-US" dirty="0"/>
              <a:t>Single stage  </a:t>
            </a:r>
          </a:p>
          <a:p>
            <a:pPr lvl="1" eaLnBrk="1" hangingPunct="1"/>
            <a:r>
              <a:rPr lang="en-US" altLang="en-US" dirty="0"/>
              <a:t>Multi stage  </a:t>
            </a:r>
          </a:p>
          <a:p>
            <a:pPr eaLnBrk="1" hangingPunct="1"/>
            <a:r>
              <a:rPr lang="en-US" altLang="en-US" dirty="0"/>
              <a:t>If more than one stage, calculate each outlet separately and add to get stage-discharge curves</a:t>
            </a:r>
          </a:p>
          <a:p>
            <a:pPr lvl="1" eaLnBrk="1" hangingPunct="1"/>
            <a:endParaRPr lang="en-US" alt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7"/>
          <p:cNvSpPr txBox="1">
            <a:spLocks noGrp="1"/>
          </p:cNvSpPr>
          <p:nvPr/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20737DB1-3BFA-42C8-8C21-5FA2014BC3AB}" type="slidenum">
              <a:rPr lang="en-US" altLang="en-US" sz="1000"/>
              <a:pPr algn="r" eaLnBrk="1" hangingPunct="1"/>
              <a:t>25</a:t>
            </a:fld>
            <a:endParaRPr lang="en-US" altLang="en-US" sz="1000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b"/>
          <a:lstStyle/>
          <a:p>
            <a:pPr defTabSz="912813" eaLnBrk="1" hangingPunct="1"/>
            <a:r>
              <a:rPr lang="en-US" altLang="en-US"/>
              <a:t>Orifices  </a:t>
            </a:r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marL="468313" indent="-468313" defTabSz="912813" eaLnBrk="1" hangingPunct="1"/>
            <a:r>
              <a:rPr lang="en-US" altLang="en-US" sz="2800"/>
              <a:t>Hole in a wall through which water flows</a:t>
            </a:r>
          </a:p>
          <a:p>
            <a:pPr marL="906463" lvl="1" indent="-436563" defTabSz="912813" eaLnBrk="1" hangingPunct="1"/>
            <a:r>
              <a:rPr lang="en-US" altLang="en-US" sz="2400"/>
              <a:t>Square edge</a:t>
            </a:r>
          </a:p>
          <a:p>
            <a:pPr marL="906463" lvl="1" indent="-436563" defTabSz="912813" eaLnBrk="1" hangingPunct="1"/>
            <a:r>
              <a:rPr lang="en-US" altLang="en-US" sz="2400"/>
              <a:t>Beveled edge</a:t>
            </a:r>
          </a:p>
          <a:p>
            <a:pPr marL="906463" lvl="1" indent="-436563" defTabSz="912813" eaLnBrk="1" hangingPunct="1">
              <a:buFont typeface="Wingdings" pitchFamily="2" charset="2"/>
              <a:buNone/>
            </a:pPr>
            <a:endParaRPr lang="en-US" altLang="en-US" sz="2400"/>
          </a:p>
        </p:txBody>
      </p:sp>
      <p:pic>
        <p:nvPicPr>
          <p:cNvPr id="26629" name="Picture 5" descr="orifice">
            <a:hlinkClick r:id="rId2"/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7800" y="2944813"/>
            <a:ext cx="2687638" cy="2447925"/>
          </a:xfrm>
        </p:spPr>
      </p:pic>
      <p:pic>
        <p:nvPicPr>
          <p:cNvPr id="26630" name="Picture 8" descr="orifice-plate2">
            <a:hlinkClick r:id="rId4"/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4114800"/>
            <a:ext cx="2614613" cy="2279650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7"/>
          <p:cNvSpPr txBox="1">
            <a:spLocks noGrp="1"/>
          </p:cNvSpPr>
          <p:nvPr/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6FEEC7A5-B5B9-4A7F-BEA9-A708F7563CA9}" type="slidenum">
              <a:rPr lang="en-US" altLang="en-US" sz="1000"/>
              <a:pPr algn="r" eaLnBrk="1" hangingPunct="1"/>
              <a:t>26</a:t>
            </a:fld>
            <a:endParaRPr lang="en-US" altLang="en-US" sz="1000"/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b"/>
          <a:lstStyle/>
          <a:p>
            <a:pPr defTabSz="912813" eaLnBrk="1" hangingPunct="1"/>
            <a:r>
              <a:rPr lang="en-US" altLang="en-US" sz="4000"/>
              <a:t>Orifice</a:t>
            </a:r>
          </a:p>
        </p:txBody>
      </p:sp>
      <p:sp>
        <p:nvSpPr>
          <p:cNvPr id="2765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marL="468313" indent="-468313" defTabSz="912813" eaLnBrk="1" hangingPunct="1"/>
            <a:r>
              <a:rPr lang="en-US" altLang="en-US" sz="2800"/>
              <a:t>When water flows through an orifice the water contracts with a smaller area than the original orifice opening (vena contracta)</a:t>
            </a:r>
          </a:p>
        </p:txBody>
      </p:sp>
      <p:pic>
        <p:nvPicPr>
          <p:cNvPr id="27653" name="Picture 8" descr="fig4_2_8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609600"/>
            <a:ext cx="4132263" cy="2717800"/>
          </a:xfrm>
          <a:noFill/>
        </p:spPr>
      </p:pic>
      <p:pic>
        <p:nvPicPr>
          <p:cNvPr id="27654" name="Picture 12" descr="image00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86400" y="3840163"/>
            <a:ext cx="2286000" cy="1836737"/>
          </a:xfrm>
          <a:noFill/>
        </p:spPr>
      </p:pic>
      <p:sp>
        <p:nvSpPr>
          <p:cNvPr id="27655" name="Rectangle 15"/>
          <p:cNvSpPr>
            <a:spLocks noChangeArrowheads="1"/>
          </p:cNvSpPr>
          <p:nvPr/>
        </p:nvSpPr>
        <p:spPr bwMode="auto">
          <a:xfrm>
            <a:off x="5791200" y="3352800"/>
            <a:ext cx="2470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www.spiraxsarco.com </a:t>
            </a:r>
          </a:p>
        </p:txBody>
      </p:sp>
      <p:sp>
        <p:nvSpPr>
          <p:cNvPr id="27656" name="Rectangle 16"/>
          <p:cNvSpPr>
            <a:spLocks noChangeArrowheads="1"/>
          </p:cNvSpPr>
          <p:nvPr/>
        </p:nvSpPr>
        <p:spPr bwMode="auto">
          <a:xfrm>
            <a:off x="5715000" y="6096000"/>
            <a:ext cx="2406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www.diracdelta.co.uk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5"/>
          <p:cNvSpPr txBox="1">
            <a:spLocks noGrp="1"/>
          </p:cNvSpPr>
          <p:nvPr/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9BBC0DC9-A74D-4DFC-BB02-3B658734F794}" type="slidenum">
              <a:rPr lang="en-US" altLang="en-US" sz="1000"/>
              <a:pPr algn="r" eaLnBrk="1" hangingPunct="1"/>
              <a:t>27</a:t>
            </a:fld>
            <a:endParaRPr lang="en-US" altLang="en-US" sz="1000"/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b"/>
          <a:lstStyle/>
          <a:p>
            <a:pPr defTabSz="912813" eaLnBrk="1" hangingPunct="1"/>
            <a:r>
              <a:rPr lang="en-US" altLang="en-US"/>
              <a:t>General Orifice Equation</a:t>
            </a:r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marL="0" indent="0" defTabSz="912813" eaLnBrk="1" hangingPunct="1">
              <a:lnSpc>
                <a:spcPct val="90000"/>
              </a:lnSpc>
              <a:buNone/>
            </a:pPr>
            <a:r>
              <a:rPr lang="en-US" altLang="en-US" dirty="0"/>
              <a:t>Q=ca(2gh)</a:t>
            </a:r>
            <a:r>
              <a:rPr lang="en-US" altLang="en-US" baseline="30000" dirty="0"/>
              <a:t>.5</a:t>
            </a:r>
          </a:p>
          <a:p>
            <a:pPr marL="468313" indent="-468313" defTabSz="912813" eaLnBrk="1" hangingPunct="1">
              <a:lnSpc>
                <a:spcPct val="90000"/>
              </a:lnSpc>
            </a:pPr>
            <a:endParaRPr lang="en-US" altLang="en-US" dirty="0"/>
          </a:p>
          <a:p>
            <a:pPr marL="0" indent="0" defTabSz="912813" eaLnBrk="1" hangingPunct="1">
              <a:lnSpc>
                <a:spcPct val="90000"/>
              </a:lnSpc>
              <a:buNone/>
            </a:pPr>
            <a:r>
              <a:rPr lang="en-US" altLang="en-US" dirty="0"/>
              <a:t>Where:</a:t>
            </a:r>
          </a:p>
          <a:p>
            <a:pPr marL="906463" lvl="1" indent="-436563" defTabSz="912813" eaLnBrk="1" hangingPunct="1">
              <a:lnSpc>
                <a:spcPct val="90000"/>
              </a:lnSpc>
            </a:pPr>
            <a:r>
              <a:rPr lang="en-US" altLang="en-US" dirty="0"/>
              <a:t>Q=discharge (</a:t>
            </a:r>
            <a:r>
              <a:rPr lang="en-US" altLang="en-US" dirty="0" err="1"/>
              <a:t>cfs</a:t>
            </a:r>
            <a:r>
              <a:rPr lang="en-US" altLang="en-US" dirty="0"/>
              <a:t> or </a:t>
            </a:r>
            <a:r>
              <a:rPr lang="en-US" altLang="en-US" dirty="0" err="1"/>
              <a:t>cms</a:t>
            </a:r>
            <a:r>
              <a:rPr lang="en-US" altLang="en-US" dirty="0"/>
              <a:t>)</a:t>
            </a:r>
          </a:p>
          <a:p>
            <a:pPr marL="906463" lvl="1" indent="-436563" defTabSz="912813" eaLnBrk="1" hangingPunct="1">
              <a:lnSpc>
                <a:spcPct val="90000"/>
              </a:lnSpc>
            </a:pPr>
            <a:r>
              <a:rPr lang="en-US" altLang="en-US" dirty="0"/>
              <a:t>c=discharge coefficient (0.62 often used)</a:t>
            </a:r>
          </a:p>
          <a:p>
            <a:pPr marL="906463" lvl="1" indent="-436563" defTabSz="912813" eaLnBrk="1" hangingPunct="1">
              <a:lnSpc>
                <a:spcPct val="90000"/>
              </a:lnSpc>
            </a:pPr>
            <a:r>
              <a:rPr lang="en-US" altLang="en-US" dirty="0"/>
              <a:t>a=cross-sectional orifice area (</a:t>
            </a:r>
            <a:r>
              <a:rPr lang="en-US" altLang="en-US" dirty="0" err="1"/>
              <a:t>sq</a:t>
            </a:r>
            <a:r>
              <a:rPr lang="en-US" altLang="en-US" dirty="0"/>
              <a:t> ft or </a:t>
            </a:r>
            <a:r>
              <a:rPr lang="en-US" altLang="en-US" dirty="0" err="1"/>
              <a:t>sq</a:t>
            </a:r>
            <a:r>
              <a:rPr lang="en-US" altLang="en-US" dirty="0"/>
              <a:t> meters)</a:t>
            </a:r>
          </a:p>
          <a:p>
            <a:pPr marL="906463" lvl="1" indent="-436563" defTabSz="912813" eaLnBrk="1" hangingPunct="1">
              <a:lnSpc>
                <a:spcPct val="90000"/>
              </a:lnSpc>
            </a:pPr>
            <a:r>
              <a:rPr lang="en-US" altLang="en-US" dirty="0"/>
              <a:t>h=total head (ft or m)</a:t>
            </a:r>
          </a:p>
          <a:p>
            <a:pPr marL="906463" lvl="1" indent="-436563" defTabSz="912813" eaLnBrk="1" hangingPunct="1">
              <a:lnSpc>
                <a:spcPct val="90000"/>
              </a:lnSpc>
            </a:pPr>
            <a:r>
              <a:rPr lang="en-US" altLang="en-US" dirty="0"/>
              <a:t>g=gravitational constant (32.2 or 9.81)</a:t>
            </a:r>
          </a:p>
          <a:p>
            <a:pPr marL="468313" indent="-468313" defTabSz="912813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5"/>
          <p:cNvSpPr txBox="1">
            <a:spLocks noGrp="1"/>
          </p:cNvSpPr>
          <p:nvPr/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06F6ED22-12D4-4A94-8EA8-C7C23DF0B889}" type="slidenum">
              <a:rPr lang="en-US" altLang="en-US" sz="1000"/>
              <a:pPr algn="r" eaLnBrk="1" hangingPunct="1"/>
              <a:t>28</a:t>
            </a:fld>
            <a:endParaRPr lang="en-US" altLang="en-US" sz="1000"/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b"/>
          <a:lstStyle/>
          <a:p>
            <a:pPr defTabSz="912813" eaLnBrk="1" hangingPunct="1"/>
            <a:r>
              <a:rPr lang="en-US" altLang="en-US"/>
              <a:t>Orifice Discharge</a:t>
            </a:r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marL="0" indent="0" defTabSz="912813" eaLnBrk="1" hangingPunct="1">
              <a:buNone/>
            </a:pPr>
            <a:r>
              <a:rPr lang="en-US" altLang="en-US" dirty="0"/>
              <a:t>Free Discharge</a:t>
            </a:r>
          </a:p>
          <a:p>
            <a:pPr marL="0" indent="0" defTabSz="912813" eaLnBrk="1" hangingPunct="1">
              <a:buNone/>
            </a:pPr>
            <a:r>
              <a:rPr lang="en-US" altLang="en-US" dirty="0"/>
              <a:t>Submerged Discharge</a:t>
            </a:r>
          </a:p>
          <a:p>
            <a:pPr marL="468313" indent="-468313" defTabSz="912813" eaLnBrk="1" hangingPunct="1">
              <a:buFont typeface="Wingdings" pitchFamily="2" charset="2"/>
              <a:buNone/>
            </a:pPr>
            <a:endParaRPr lang="en-US" altLang="en-US" dirty="0"/>
          </a:p>
          <a:p>
            <a:pPr marL="468313" indent="-468313" defTabSz="912813" eaLnBrk="1" hangingPunct="1"/>
            <a:endParaRPr lang="en-US" altLang="en-US" dirty="0"/>
          </a:p>
          <a:p>
            <a:pPr marL="0" indent="0" defTabSz="912813" eaLnBrk="1" hangingPunct="1">
              <a:buNone/>
            </a:pPr>
            <a:r>
              <a:rPr lang="en-US" altLang="en-US" dirty="0"/>
              <a:t>Equation is the same.  Head for the submerged discharge is the difference between upper and lower water surfaces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5"/>
          <p:cNvSpPr txBox="1">
            <a:spLocks noGrp="1"/>
          </p:cNvSpPr>
          <p:nvPr/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06BD4AC3-D97A-4013-9203-0D2AC2CCF816}" type="slidenum">
              <a:rPr lang="en-US" altLang="en-US" sz="1000"/>
              <a:pPr algn="r" eaLnBrk="1" hangingPunct="1"/>
              <a:t>29</a:t>
            </a:fld>
            <a:endParaRPr lang="en-US" altLang="en-US" sz="1000"/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b"/>
          <a:lstStyle/>
          <a:p>
            <a:pPr defTabSz="912813" eaLnBrk="1" hangingPunct="1"/>
            <a:r>
              <a:rPr lang="en-US" altLang="en-US"/>
              <a:t>Orifice-Free Discharge</a:t>
            </a:r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marL="0" indent="0" defTabSz="912813" eaLnBrk="1" hangingPunct="1">
              <a:buNone/>
            </a:pPr>
            <a:r>
              <a:rPr lang="en-US" altLang="en-US" dirty="0"/>
              <a:t>Given:  </a:t>
            </a:r>
            <a:r>
              <a:rPr lang="en-US" altLang="en-US" dirty="0" err="1"/>
              <a:t>Dia</a:t>
            </a:r>
            <a:r>
              <a:rPr lang="en-US" altLang="en-US" dirty="0"/>
              <a:t>=6”, WSE=220.0 ft; </a:t>
            </a:r>
          </a:p>
          <a:p>
            <a:pPr marL="468313" indent="-468313" defTabSz="912813" eaLnBrk="1" hangingPunct="1">
              <a:buFont typeface="Wingdings" pitchFamily="2" charset="2"/>
              <a:buNone/>
            </a:pPr>
            <a:r>
              <a:rPr lang="en-US" altLang="en-US" dirty="0" err="1"/>
              <a:t>Elev</a:t>
            </a:r>
            <a:r>
              <a:rPr lang="en-US" altLang="en-US" dirty="0"/>
              <a:t> of orifice </a:t>
            </a:r>
            <a:r>
              <a:rPr lang="en-US" altLang="en-US" u="sng" dirty="0"/>
              <a:t>centerline</a:t>
            </a:r>
            <a:r>
              <a:rPr lang="en-US" altLang="en-US" dirty="0"/>
              <a:t>=200.0 ft</a:t>
            </a:r>
          </a:p>
          <a:p>
            <a:pPr marL="468313" indent="-468313" defTabSz="912813" eaLnBrk="1" hangingPunct="1">
              <a:buFont typeface="Wingdings" pitchFamily="2" charset="2"/>
              <a:buNone/>
            </a:pPr>
            <a:endParaRPr lang="en-US" altLang="en-US" dirty="0"/>
          </a:p>
          <a:p>
            <a:pPr marL="0" indent="0" defTabSz="912813" eaLnBrk="1" hangingPunct="1">
              <a:buNone/>
            </a:pPr>
            <a:r>
              <a:rPr lang="en-US" altLang="en-US" dirty="0"/>
              <a:t>Q=ca(2gh)</a:t>
            </a:r>
            <a:r>
              <a:rPr lang="en-US" altLang="en-US" baseline="30000" dirty="0"/>
              <a:t>.5</a:t>
            </a:r>
          </a:p>
          <a:p>
            <a:pPr marL="0" indent="0" defTabSz="912813" eaLnBrk="1" hangingPunct="1">
              <a:buNone/>
            </a:pPr>
            <a:r>
              <a:rPr lang="en-US" altLang="en-US" dirty="0"/>
              <a:t>Q=0.62*0.196*(2*32.2*20)</a:t>
            </a:r>
            <a:r>
              <a:rPr lang="en-US" altLang="en-US" baseline="30000" dirty="0"/>
              <a:t>.5</a:t>
            </a:r>
            <a:endParaRPr lang="en-US" altLang="en-US" dirty="0"/>
          </a:p>
          <a:p>
            <a:pPr marL="0" indent="0" defTabSz="912813" eaLnBrk="1" hangingPunct="1">
              <a:buNone/>
            </a:pPr>
            <a:r>
              <a:rPr lang="en-US" altLang="en-US" dirty="0"/>
              <a:t>Q=4.4 </a:t>
            </a:r>
            <a:r>
              <a:rPr lang="en-US" altLang="en-US" dirty="0" err="1"/>
              <a:t>cfs</a:t>
            </a:r>
            <a:endParaRPr lang="en-US" altLang="en-US" dirty="0"/>
          </a:p>
          <a:p>
            <a:pPr marL="468313" indent="-468313" defTabSz="912813" eaLnBrk="1" hangingPunct="1"/>
            <a:endParaRPr lang="en-US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609600"/>
          </a:xfrm>
        </p:spPr>
        <p:txBody>
          <a:bodyPr/>
          <a:lstStyle/>
          <a:p>
            <a:pPr eaLnBrk="1" hangingPunct="1"/>
            <a:r>
              <a:rPr lang="en-US" altLang="en-US" dirty="0"/>
              <a:t>Objectives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3886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/>
              <a:t>Students should have the ability to:</a:t>
            </a:r>
          </a:p>
          <a:p>
            <a:pPr marL="0" indent="0" eaLnBrk="1" hangingPunct="1">
              <a:buNone/>
            </a:pPr>
            <a:endParaRPr lang="en-US" altLang="en-US" dirty="0"/>
          </a:p>
          <a:p>
            <a:pPr eaLnBrk="1" hangingPunct="1"/>
            <a:r>
              <a:rPr lang="en-US" altLang="en-US" dirty="0"/>
              <a:t>Name the advantages of a detention basin</a:t>
            </a:r>
          </a:p>
          <a:p>
            <a:pPr eaLnBrk="1" hangingPunct="1"/>
            <a:r>
              <a:rPr lang="en-US" altLang="en-US" dirty="0"/>
              <a:t>Develop an inflow hydrograph</a:t>
            </a:r>
          </a:p>
          <a:p>
            <a:pPr eaLnBrk="1" hangingPunct="1"/>
            <a:r>
              <a:rPr lang="en-US" altLang="en-US" dirty="0"/>
              <a:t>Develop a stage-storage curve</a:t>
            </a:r>
          </a:p>
          <a:p>
            <a:pPr eaLnBrk="1" hangingPunct="1"/>
            <a:r>
              <a:rPr lang="en-US" altLang="en-US" dirty="0"/>
              <a:t>Develop an outflow curve for single or multi-staged outlets</a:t>
            </a:r>
          </a:p>
          <a:p>
            <a:pPr eaLnBrk="1" hangingPunct="1">
              <a:buFont typeface="Wingdings" pitchFamily="2" charset="2"/>
              <a:buNone/>
            </a:pPr>
            <a:endParaRPr lang="en-US" alt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6"/>
          <p:cNvSpPr txBox="1">
            <a:spLocks noGrp="1"/>
          </p:cNvSpPr>
          <p:nvPr/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FBCF2E87-F494-4D9D-845E-C1D3C8D46981}" type="slidenum">
              <a:rPr lang="en-US" altLang="en-US" sz="1000"/>
              <a:pPr algn="r" eaLnBrk="1" hangingPunct="1"/>
              <a:t>30</a:t>
            </a:fld>
            <a:endParaRPr lang="en-US" altLang="en-US" sz="1000"/>
          </a:p>
        </p:txBody>
      </p:sp>
      <p:sp>
        <p:nvSpPr>
          <p:cNvPr id="31747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b"/>
          <a:lstStyle/>
          <a:p>
            <a:pPr defTabSz="912813" eaLnBrk="1" hangingPunct="1"/>
            <a:r>
              <a:rPr lang="en-US" altLang="en-US"/>
              <a:t>Weir</a:t>
            </a:r>
          </a:p>
        </p:txBody>
      </p:sp>
      <p:sp>
        <p:nvSpPr>
          <p:cNvPr id="31748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2043113"/>
            <a:ext cx="4038600" cy="3886200"/>
          </a:xfrm>
        </p:spPr>
        <p:txBody>
          <a:bodyPr/>
          <a:lstStyle/>
          <a:p>
            <a:pPr marL="0" indent="0" defTabSz="912813" eaLnBrk="1" hangingPunct="1">
              <a:buNone/>
            </a:pPr>
            <a:r>
              <a:rPr lang="en-US" altLang="en-US" sz="2800" dirty="0"/>
              <a:t>Horizontal surface over which water is allowed to flow</a:t>
            </a:r>
          </a:p>
          <a:p>
            <a:pPr marL="0" indent="0" defTabSz="912813" eaLnBrk="1" hangingPunct="1">
              <a:buNone/>
            </a:pPr>
            <a:endParaRPr lang="en-US" altLang="en-US" sz="2800" dirty="0"/>
          </a:p>
          <a:p>
            <a:pPr marL="0" indent="0" defTabSz="912813" eaLnBrk="1" hangingPunct="1">
              <a:buNone/>
            </a:pPr>
            <a:r>
              <a:rPr lang="en-US" altLang="en-US" sz="2800" dirty="0"/>
              <a:t>Used to regulate and measure flows</a:t>
            </a:r>
          </a:p>
        </p:txBody>
      </p:sp>
      <p:pic>
        <p:nvPicPr>
          <p:cNvPr id="31752" name="Picture 20" descr="wei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209800"/>
            <a:ext cx="2952750" cy="270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Rectangle 21"/>
          <p:cNvSpPr>
            <a:spLocks noChangeArrowheads="1"/>
          </p:cNvSpPr>
          <p:nvPr/>
        </p:nvSpPr>
        <p:spPr bwMode="auto">
          <a:xfrm>
            <a:off x="4343400" y="5562600"/>
            <a:ext cx="3892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http://www.flow3d.com/appl/weir.htm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5"/>
          <p:cNvSpPr txBox="1">
            <a:spLocks noGrp="1"/>
          </p:cNvSpPr>
          <p:nvPr/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5FD2E3A-BAE7-45C9-9443-B74C3D44ACFC}" type="slidenum">
              <a:rPr lang="en-US" altLang="en-US" sz="1000"/>
              <a:pPr algn="r" eaLnBrk="1" hangingPunct="1"/>
              <a:t>31</a:t>
            </a:fld>
            <a:endParaRPr lang="en-US" altLang="en-US" sz="1000"/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b"/>
          <a:lstStyle/>
          <a:p>
            <a:pPr defTabSz="912813" eaLnBrk="1" hangingPunct="1"/>
            <a:r>
              <a:rPr lang="en-US" altLang="en-US"/>
              <a:t>Rectangular, Sharp-Crested Weir</a:t>
            </a:r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marL="0" indent="0" defTabSz="912813" eaLnBrk="1" hangingPunct="1">
              <a:buNone/>
            </a:pPr>
            <a:r>
              <a:rPr lang="en-US" altLang="en-US" dirty="0"/>
              <a:t>Q=cLH</a:t>
            </a:r>
            <a:r>
              <a:rPr lang="en-US" altLang="en-US" baseline="30000" dirty="0"/>
              <a:t>3/2</a:t>
            </a:r>
            <a:r>
              <a:rPr lang="en-US" altLang="en-US" dirty="0"/>
              <a:t> </a:t>
            </a:r>
          </a:p>
          <a:p>
            <a:pPr marL="906463" lvl="1" indent="-436563" defTabSz="912813" eaLnBrk="1" hangingPunct="1"/>
            <a:r>
              <a:rPr lang="en-US" altLang="en-US" dirty="0"/>
              <a:t>Q-flow (</a:t>
            </a:r>
            <a:r>
              <a:rPr lang="en-US" altLang="en-US" dirty="0" err="1"/>
              <a:t>cfs</a:t>
            </a:r>
            <a:r>
              <a:rPr lang="en-US" altLang="en-US" dirty="0"/>
              <a:t>)</a:t>
            </a:r>
          </a:p>
          <a:p>
            <a:pPr marL="906463" lvl="1" indent="-436563" defTabSz="912813" eaLnBrk="1" hangingPunct="1"/>
            <a:r>
              <a:rPr lang="en-US" altLang="en-US" dirty="0"/>
              <a:t>c-adjusted discharge coefficient (careful)</a:t>
            </a:r>
          </a:p>
          <a:p>
            <a:pPr marL="1376363" lvl="2" indent="-468313" defTabSz="912813" eaLnBrk="1" hangingPunct="1"/>
            <a:r>
              <a:rPr lang="en-US" altLang="en-US" dirty="0"/>
              <a:t>c=3.27+0.4(H/P) where P is </a:t>
            </a:r>
            <a:r>
              <a:rPr lang="en-US" altLang="en-US" dirty="0" err="1"/>
              <a:t>ht</a:t>
            </a:r>
            <a:r>
              <a:rPr lang="en-US" altLang="en-US" dirty="0"/>
              <a:t> of weir above channel bottom</a:t>
            </a:r>
          </a:p>
          <a:p>
            <a:pPr marL="906463" lvl="1" indent="-436563" defTabSz="912813" eaLnBrk="1" hangingPunct="1"/>
            <a:r>
              <a:rPr lang="en-US" altLang="en-US" dirty="0"/>
              <a:t>L-effective crest length, ft</a:t>
            </a:r>
          </a:p>
          <a:p>
            <a:pPr marL="1376363" lvl="2" indent="-468313" defTabSz="912813" eaLnBrk="1" hangingPunct="1"/>
            <a:r>
              <a:rPr lang="en-US" altLang="en-US" dirty="0"/>
              <a:t>L=L’-0.1nH 	</a:t>
            </a:r>
          </a:p>
          <a:p>
            <a:pPr marL="1827213" lvl="3" indent="-436563" defTabSz="912813" eaLnBrk="1" hangingPunct="1"/>
            <a:r>
              <a:rPr lang="en-US" altLang="en-US" dirty="0"/>
              <a:t>L’=actual measured crest length and n=# of contractions</a:t>
            </a:r>
          </a:p>
          <a:p>
            <a:pPr marL="906463" lvl="1" indent="-436563" defTabSz="912813" eaLnBrk="1" hangingPunct="1"/>
            <a:r>
              <a:rPr lang="en-US" altLang="en-US" dirty="0"/>
              <a:t>H-head above crest, ft</a:t>
            </a:r>
          </a:p>
          <a:p>
            <a:pPr marL="468313" indent="-468313" defTabSz="912813" eaLnBrk="1" hangingPunct="1">
              <a:buFont typeface="Wingdings" pitchFamily="2" charset="2"/>
              <a:buNone/>
            </a:pPr>
            <a:endParaRPr lang="en-US" altLang="en-US" dirty="0"/>
          </a:p>
          <a:p>
            <a:pPr marL="468313" indent="-468313" defTabSz="912813" eaLnBrk="1" hangingPunct="1">
              <a:buFont typeface="Wingdings" pitchFamily="2" charset="2"/>
              <a:buNone/>
            </a:pPr>
            <a:endParaRPr lang="en-US" alt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5"/>
          <p:cNvSpPr txBox="1">
            <a:spLocks noGrp="1"/>
          </p:cNvSpPr>
          <p:nvPr/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26837792-EA5E-43A5-8F3D-89A066513FDF}" type="slidenum">
              <a:rPr lang="en-US" altLang="en-US" sz="1000"/>
              <a:pPr algn="r" eaLnBrk="1" hangingPunct="1"/>
              <a:t>32</a:t>
            </a:fld>
            <a:endParaRPr lang="en-US" altLang="en-US" sz="1000"/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b"/>
          <a:lstStyle/>
          <a:p>
            <a:pPr defTabSz="912813" eaLnBrk="1" hangingPunct="1"/>
            <a:r>
              <a:rPr lang="en-US" altLang="en-US"/>
              <a:t>Rectangular, Broad-Crested Weir</a:t>
            </a: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marL="0" indent="0" defTabSz="912813" eaLnBrk="1" hangingPunct="1">
              <a:buNone/>
            </a:pPr>
            <a:r>
              <a:rPr lang="en-US" altLang="en-US" dirty="0"/>
              <a:t>Q=cLH</a:t>
            </a:r>
            <a:r>
              <a:rPr lang="en-US" altLang="en-US" baseline="30000" dirty="0"/>
              <a:t>3/2</a:t>
            </a:r>
            <a:r>
              <a:rPr lang="en-US" altLang="en-US" dirty="0"/>
              <a:t> </a:t>
            </a:r>
          </a:p>
          <a:p>
            <a:pPr marL="906463" lvl="1" indent="-436563" defTabSz="912813" eaLnBrk="1" hangingPunct="1"/>
            <a:r>
              <a:rPr lang="en-US" altLang="en-US" dirty="0"/>
              <a:t>Q-flow (</a:t>
            </a:r>
            <a:r>
              <a:rPr lang="en-US" altLang="en-US" dirty="0" err="1"/>
              <a:t>cfs</a:t>
            </a:r>
            <a:r>
              <a:rPr lang="en-US" altLang="en-US" dirty="0"/>
              <a:t>)</a:t>
            </a:r>
          </a:p>
          <a:p>
            <a:pPr marL="906463" lvl="1" indent="-436563" defTabSz="912813" eaLnBrk="1" hangingPunct="1"/>
            <a:r>
              <a:rPr lang="en-US" altLang="en-US" dirty="0"/>
              <a:t>c-discharge coefficient </a:t>
            </a:r>
          </a:p>
          <a:p>
            <a:pPr marL="906463" lvl="1" indent="-436563" defTabSz="912813" eaLnBrk="1" hangingPunct="1"/>
            <a:r>
              <a:rPr lang="en-US" altLang="en-US" dirty="0"/>
              <a:t>L-crest length, ft</a:t>
            </a:r>
          </a:p>
          <a:p>
            <a:pPr marL="906463" lvl="1" indent="-436563" defTabSz="912813" eaLnBrk="1" hangingPunct="1"/>
            <a:r>
              <a:rPr lang="en-US" altLang="en-US" dirty="0"/>
              <a:t>H-head above crest, ft</a:t>
            </a:r>
          </a:p>
          <a:p>
            <a:pPr marL="468313" indent="-468313" defTabSz="912813" eaLnBrk="1" hangingPunct="1">
              <a:buFont typeface="Wingdings" pitchFamily="2" charset="2"/>
              <a:buNone/>
            </a:pPr>
            <a:endParaRPr lang="en-US" altLang="en-US" dirty="0"/>
          </a:p>
          <a:p>
            <a:pPr marL="468313" indent="-468313" defTabSz="912813" eaLnBrk="1" hangingPunct="1">
              <a:buFont typeface="Wingdings" pitchFamily="2" charset="2"/>
              <a:buNone/>
            </a:pPr>
            <a:endParaRPr lang="en-US" altLang="en-US" dirty="0"/>
          </a:p>
        </p:txBody>
      </p:sp>
      <p:pic>
        <p:nvPicPr>
          <p:cNvPr id="33797" name="Picture 5" descr="F08_01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733800"/>
            <a:ext cx="3446463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5"/>
          <p:cNvSpPr txBox="1">
            <a:spLocks noGrp="1"/>
          </p:cNvSpPr>
          <p:nvPr/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E80918C-51CB-4109-9E5B-5B2710673162}" type="slidenum">
              <a:rPr lang="en-US" altLang="en-US" sz="1000"/>
              <a:pPr algn="r" eaLnBrk="1" hangingPunct="1"/>
              <a:t>33</a:t>
            </a:fld>
            <a:endParaRPr lang="en-US" altLang="en-US" sz="1000"/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b"/>
          <a:lstStyle/>
          <a:p>
            <a:pPr defTabSz="912813" eaLnBrk="1" hangingPunct="1"/>
            <a:r>
              <a:rPr lang="en-US" altLang="en-US"/>
              <a:t>V-Notch or Triangular Weir</a:t>
            </a:r>
          </a:p>
        </p:txBody>
      </p:sp>
      <p:sp>
        <p:nvSpPr>
          <p:cNvPr id="34820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marL="0" indent="0" defTabSz="912813" eaLnBrk="1" hangingPunct="1">
              <a:buNone/>
            </a:pPr>
            <a:r>
              <a:rPr lang="en-US" altLang="en-US" dirty="0"/>
              <a:t>Q=c*tan(angle/2)*H</a:t>
            </a:r>
            <a:r>
              <a:rPr lang="en-US" altLang="en-US" baseline="30000" dirty="0"/>
              <a:t>5/2</a:t>
            </a:r>
            <a:endParaRPr lang="en-US" altLang="en-US" dirty="0"/>
          </a:p>
          <a:p>
            <a:pPr marL="906463" lvl="1" indent="-436563" defTabSz="912813" eaLnBrk="1" hangingPunct="1"/>
            <a:r>
              <a:rPr lang="en-US" altLang="en-US" dirty="0"/>
              <a:t>c = 2.5 (but should calibrate)</a:t>
            </a:r>
          </a:p>
          <a:p>
            <a:pPr marL="906463" lvl="1" indent="-436563" defTabSz="912813" eaLnBrk="1" hangingPunct="1">
              <a:buFont typeface="Wingdings" pitchFamily="2" charset="2"/>
              <a:buNone/>
            </a:pPr>
            <a:endParaRPr lang="en-US" altLang="en-US" dirty="0"/>
          </a:p>
          <a:p>
            <a:pPr marL="468313" indent="-468313" defTabSz="912813" eaLnBrk="1" hangingPunct="1">
              <a:buFont typeface="Wingdings" pitchFamily="2" charset="2"/>
              <a:buNone/>
            </a:pPr>
            <a:endParaRPr lang="en-US" altLang="en-US" dirty="0"/>
          </a:p>
        </p:txBody>
      </p:sp>
      <p:pic>
        <p:nvPicPr>
          <p:cNvPr id="34821" name="Picture 5" descr="w8-weir-4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124200"/>
            <a:ext cx="4305300" cy="323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7"/>
          <p:cNvSpPr txBox="1">
            <a:spLocks noGrp="1"/>
          </p:cNvSpPr>
          <p:nvPr/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7A5BBA1A-6CFA-480E-A51A-FCB1A3C359EA}" type="slidenum">
              <a:rPr lang="en-US" altLang="en-US" sz="1000"/>
              <a:pPr algn="r" eaLnBrk="1" hangingPunct="1"/>
              <a:t>34</a:t>
            </a:fld>
            <a:endParaRPr lang="en-US" altLang="en-US" sz="1000"/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b"/>
          <a:lstStyle/>
          <a:p>
            <a:pPr defTabSz="912813" eaLnBrk="1" hangingPunct="1"/>
            <a:r>
              <a:rPr lang="en-US" altLang="en-US"/>
              <a:t>Other Weir Types</a:t>
            </a: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marL="0" indent="0" defTabSz="912813" eaLnBrk="1" hangingPunct="1">
              <a:buNone/>
            </a:pPr>
            <a:r>
              <a:rPr lang="en-US" altLang="en-US" sz="2800" dirty="0" err="1"/>
              <a:t>Cipoletti</a:t>
            </a:r>
            <a:r>
              <a:rPr lang="en-US" altLang="en-US" sz="2800" dirty="0"/>
              <a:t> (trapezoidal)</a:t>
            </a:r>
          </a:p>
          <a:p>
            <a:pPr marL="0" indent="0" defTabSz="912813" eaLnBrk="1" hangingPunct="1">
              <a:buNone/>
            </a:pPr>
            <a:r>
              <a:rPr lang="en-US" altLang="en-US" sz="2800" dirty="0"/>
              <a:t>Ogee (dam spillway)</a:t>
            </a:r>
          </a:p>
          <a:p>
            <a:pPr marL="468313" indent="-468313" defTabSz="912813" eaLnBrk="1" hangingPunct="1">
              <a:buFont typeface="Wingdings" pitchFamily="2" charset="2"/>
              <a:buNone/>
            </a:pPr>
            <a:endParaRPr lang="en-US" altLang="en-US" sz="2800" dirty="0"/>
          </a:p>
          <a:p>
            <a:pPr marL="468313" indent="-468313" defTabSz="912813" eaLnBrk="1" hangingPunct="1">
              <a:buFont typeface="Wingdings" pitchFamily="2" charset="2"/>
              <a:buNone/>
            </a:pPr>
            <a:endParaRPr lang="en-US" altLang="en-US" sz="2800" dirty="0"/>
          </a:p>
        </p:txBody>
      </p:sp>
      <p:pic>
        <p:nvPicPr>
          <p:cNvPr id="35845" name="Picture 5" descr="Cipoletti%20Weir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3908425"/>
            <a:ext cx="7075488" cy="1733550"/>
          </a:xfrm>
          <a:noFill/>
        </p:spPr>
      </p:pic>
      <p:sp>
        <p:nvSpPr>
          <p:cNvPr id="35846" name="Rectangle 7"/>
          <p:cNvSpPr>
            <a:spLocks noChangeArrowheads="1"/>
          </p:cNvSpPr>
          <p:nvPr/>
        </p:nvSpPr>
        <p:spPr bwMode="auto">
          <a:xfrm>
            <a:off x="2514600" y="6096000"/>
            <a:ext cx="2178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www.lmnoeng.com </a:t>
            </a:r>
          </a:p>
        </p:txBody>
      </p:sp>
      <p:pic>
        <p:nvPicPr>
          <p:cNvPr id="35847" name="Picture 9" descr="te36a7">
            <a:hlinkClick r:id="rId3"/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77000" y="914400"/>
            <a:ext cx="2266950" cy="2573338"/>
          </a:xfrm>
        </p:spPr>
      </p:pic>
      <p:sp>
        <p:nvSpPr>
          <p:cNvPr id="35848" name="Rectangle 11"/>
          <p:cNvSpPr>
            <a:spLocks noChangeArrowheads="1"/>
          </p:cNvSpPr>
          <p:nvPr/>
        </p:nvSpPr>
        <p:spPr bwMode="auto">
          <a:xfrm>
            <a:off x="7162800" y="3657600"/>
            <a:ext cx="158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youngiil.co.kr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5"/>
          <p:cNvSpPr txBox="1">
            <a:spLocks noGrp="1"/>
          </p:cNvSpPr>
          <p:nvPr/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8F1AC20D-42A8-48E0-85B5-80499530A1FF}" type="slidenum">
              <a:rPr lang="en-US" altLang="en-US" sz="1000"/>
              <a:pPr algn="r" eaLnBrk="1" hangingPunct="1"/>
              <a:t>35</a:t>
            </a:fld>
            <a:endParaRPr lang="en-US" altLang="en-US" sz="1000"/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57200"/>
            <a:ext cx="8229600" cy="900723"/>
          </a:xfrm>
        </p:spPr>
        <p:txBody>
          <a:bodyPr anchor="b"/>
          <a:lstStyle/>
          <a:p>
            <a:pPr defTabSz="912813" eaLnBrk="1" hangingPunct="1"/>
            <a:r>
              <a:rPr lang="en-US" altLang="en-US" dirty="0"/>
              <a:t>Detention Outlet Structures</a:t>
            </a:r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953000"/>
          </a:xfrm>
        </p:spPr>
        <p:txBody>
          <a:bodyPr/>
          <a:lstStyle/>
          <a:p>
            <a:pPr marL="468313" indent="-468313" defTabSz="912813" eaLnBrk="1" hangingPunct="1"/>
            <a:r>
              <a:rPr lang="en-US" altLang="en-US" dirty="0"/>
              <a:t>Single Stage (culvert or orifice)</a:t>
            </a:r>
          </a:p>
          <a:p>
            <a:pPr marL="468313" indent="-468313" defTabSz="912813" eaLnBrk="1" hangingPunct="1"/>
            <a:r>
              <a:rPr lang="en-US" altLang="en-US" dirty="0"/>
              <a:t>Multi-Staged to handle different flows</a:t>
            </a:r>
          </a:p>
          <a:p>
            <a:pPr marL="468313" indent="-468313" defTabSz="912813" eaLnBrk="1" hangingPunct="1"/>
            <a:r>
              <a:rPr lang="en-US" altLang="en-US" dirty="0"/>
              <a:t>Combination of orifices &amp;/or weirs</a:t>
            </a:r>
          </a:p>
        </p:txBody>
      </p:sp>
      <p:pic>
        <p:nvPicPr>
          <p:cNvPr id="36869" name="Picture 4" descr="detention outlet structure shown on an embank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747477"/>
            <a:ext cx="40862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5"/>
          <p:cNvSpPr txBox="1">
            <a:spLocks noGrp="1"/>
          </p:cNvSpPr>
          <p:nvPr/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56C9BAE6-EB49-4A6D-A51D-4CD2867B1E3A}" type="slidenum">
              <a:rPr lang="en-US" altLang="en-US" sz="1000"/>
              <a:pPr algn="r" eaLnBrk="1" hangingPunct="1"/>
              <a:t>36</a:t>
            </a:fld>
            <a:endParaRPr lang="en-US" altLang="en-US" sz="1000"/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b"/>
          <a:lstStyle/>
          <a:p>
            <a:pPr defTabSz="912813" eaLnBrk="1" hangingPunct="1"/>
            <a:r>
              <a:rPr lang="en-US" altLang="en-US" dirty="0"/>
              <a:t>Single Stage Outlet Example </a:t>
            </a:r>
            <a:r>
              <a:rPr lang="en-US" altLang="en-US" sz="2000" dirty="0"/>
              <a:t> </a:t>
            </a: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marL="468313" indent="-468313" defTabSz="912813" eaLnBrk="1" hangingPunct="1"/>
            <a:r>
              <a:rPr lang="en-US" altLang="en-US" dirty="0"/>
              <a:t>An outlet consisting of a 12” pipe is proposed for a detention basin.  The invert of the pipe is 320.0 feet and the top of berm is 325.0 ft.  Compute the discharge rating for the outlet.</a:t>
            </a:r>
          </a:p>
          <a:p>
            <a:pPr marL="468313" indent="-468313" defTabSz="912813" eaLnBrk="1" hangingPunct="1"/>
            <a:r>
              <a:rPr lang="en-US" altLang="en-US" dirty="0"/>
              <a:t>Area=0.785 </a:t>
            </a:r>
            <a:r>
              <a:rPr lang="en-US" altLang="en-US" dirty="0" err="1"/>
              <a:t>sq</a:t>
            </a:r>
            <a:r>
              <a:rPr lang="en-US" altLang="en-US" dirty="0"/>
              <a:t> </a:t>
            </a:r>
            <a:r>
              <a:rPr lang="en-US" altLang="en-US" dirty="0" err="1"/>
              <a:t>ft</a:t>
            </a:r>
            <a:endParaRPr lang="en-US" altLang="en-US" dirty="0"/>
          </a:p>
          <a:p>
            <a:pPr marL="468313" indent="-468313" defTabSz="912813" eaLnBrk="1" hangingPunct="1"/>
            <a:r>
              <a:rPr lang="en-US" altLang="en-US" dirty="0"/>
              <a:t>Assume c=0.62</a:t>
            </a:r>
          </a:p>
          <a:p>
            <a:pPr marL="468313" indent="-468313" defTabSz="912813" eaLnBrk="1" hangingPunct="1"/>
            <a:r>
              <a:rPr lang="en-US" altLang="en-US" dirty="0"/>
              <a:t>Use orifice equation: Q=ca(2gh)</a:t>
            </a:r>
            <a:r>
              <a:rPr lang="en-US" altLang="en-US" baseline="30000" dirty="0"/>
              <a:t>.5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5"/>
          <p:cNvSpPr txBox="1">
            <a:spLocks noGrp="1"/>
          </p:cNvSpPr>
          <p:nvPr/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2F5D2A77-7DBF-4C77-B498-D7790253DB4F}" type="slidenum">
              <a:rPr lang="en-US" altLang="en-US" sz="1000"/>
              <a:pPr algn="r" eaLnBrk="1" hangingPunct="1"/>
              <a:t>37</a:t>
            </a:fld>
            <a:endParaRPr lang="en-US" altLang="en-US" sz="1000"/>
          </a:p>
        </p:txBody>
      </p:sp>
      <p:sp>
        <p:nvSpPr>
          <p:cNvPr id="38915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57200"/>
            <a:ext cx="8229600" cy="914400"/>
          </a:xfrm>
        </p:spPr>
        <p:txBody>
          <a:bodyPr anchor="b"/>
          <a:lstStyle/>
          <a:p>
            <a:pPr algn="ctr" defTabSz="912813" eaLnBrk="1" hangingPunct="1"/>
            <a:r>
              <a:rPr lang="en-US" altLang="en-US" dirty="0"/>
              <a:t>Single Stage Outlet Example</a:t>
            </a:r>
          </a:p>
        </p:txBody>
      </p:sp>
      <p:graphicFrame>
        <p:nvGraphicFramePr>
          <p:cNvPr id="192555" name="Group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9479885"/>
              </p:ext>
            </p:extLst>
          </p:nvPr>
        </p:nvGraphicFramePr>
        <p:xfrm>
          <a:off x="457200" y="1981200"/>
          <a:ext cx="8229600" cy="4632645"/>
        </p:xfrm>
        <a:graphic>
          <a:graphicData uri="http://schemas.openxmlformats.org/drawingml/2006/table">
            <a:tbl>
              <a:tblPr firstRow="1">
                <a:tableStyleId>{46F890A9-2807-4EBB-B81D-B2AA78EC7F39}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4363">
                <a:tc>
                  <a:txBody>
                    <a:bodyPr/>
                    <a:lstStyle/>
                    <a:p>
                      <a:pPr marL="0" marR="0" lvl="0" indent="0" algn="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WSE (ft)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h (to c/l of pipe)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Q out (</a:t>
                      </a:r>
                      <a:r>
                        <a:rPr kumimoji="0" lang="en-US" sz="28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cfs</a:t>
                      </a: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4363">
                <a:tc>
                  <a:txBody>
                    <a:bodyPr/>
                    <a:lstStyle/>
                    <a:p>
                      <a:pPr marL="0" marR="0" lvl="0" indent="0" algn="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320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0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0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4363">
                <a:tc>
                  <a:txBody>
                    <a:bodyPr/>
                    <a:lstStyle/>
                    <a:p>
                      <a:pPr marL="0" marR="0" lvl="0" indent="0" algn="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321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0.5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2.8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5950">
                <a:tc>
                  <a:txBody>
                    <a:bodyPr/>
                    <a:lstStyle/>
                    <a:p>
                      <a:pPr marL="0" marR="0" lvl="0" indent="0" algn="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322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1.5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4.8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4363">
                <a:tc>
                  <a:txBody>
                    <a:bodyPr/>
                    <a:lstStyle/>
                    <a:p>
                      <a:pPr marL="0" marR="0" lvl="0" indent="0" algn="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323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2.5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6.2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4363">
                <a:tc>
                  <a:txBody>
                    <a:bodyPr/>
                    <a:lstStyle/>
                    <a:p>
                      <a:pPr marL="0" marR="0" lvl="0" indent="0" algn="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324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3.5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7.3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4363">
                <a:tc>
                  <a:txBody>
                    <a:bodyPr/>
                    <a:lstStyle/>
                    <a:p>
                      <a:pPr marL="0" marR="0" lvl="0" indent="0" algn="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325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4.5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8.3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9C535F82-9AE5-4D12-91FB-A73884ABB3D0}" type="slidenum">
              <a:rPr lang="en-US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38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graphicFrame>
        <p:nvGraphicFramePr>
          <p:cNvPr id="7" name="Chart 6" descr="single stage outlet stage-discharge curve 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136854"/>
              </p:ext>
            </p:extLst>
          </p:nvPr>
        </p:nvGraphicFramePr>
        <p:xfrm>
          <a:off x="609600" y="990600"/>
          <a:ext cx="73152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541341D-B042-4EBC-B45A-7D3F9F101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09600"/>
          </a:xfrm>
        </p:spPr>
        <p:txBody>
          <a:bodyPr/>
          <a:lstStyle/>
          <a:p>
            <a:pPr algn="ctr"/>
            <a:r>
              <a:rPr lang="en-US" dirty="0"/>
              <a:t>Single State Outlet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5"/>
          <p:cNvSpPr txBox="1">
            <a:spLocks noGrp="1"/>
          </p:cNvSpPr>
          <p:nvPr/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D01E5DD-072E-43B7-BB38-CB2707DC4B19}" type="slidenum">
              <a:rPr lang="en-US" altLang="en-US" sz="1000"/>
              <a:pPr algn="r" eaLnBrk="1" hangingPunct="1"/>
              <a:t>39</a:t>
            </a:fld>
            <a:endParaRPr lang="en-US" altLang="en-US" sz="1000"/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685800"/>
            <a:ext cx="8229600" cy="1219200"/>
          </a:xfrm>
        </p:spPr>
        <p:txBody>
          <a:bodyPr anchor="b"/>
          <a:lstStyle/>
          <a:p>
            <a:pPr defTabSz="912813" eaLnBrk="1" hangingPunct="1"/>
            <a:r>
              <a:rPr lang="en-US" altLang="en-US" sz="4000" dirty="0"/>
              <a:t>Multi-Stage  (Three-Stage Outlet) </a:t>
            </a:r>
            <a:br>
              <a:rPr lang="en-US" altLang="en-US" dirty="0"/>
            </a:br>
            <a:endParaRPr lang="en-US" altLang="en-US" sz="2000" dirty="0"/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marL="0" indent="0" defTabSz="912813" eaLnBrk="1" hangingPunct="1">
              <a:buNone/>
            </a:pPr>
            <a:r>
              <a:rPr lang="en-US" altLang="en-US" dirty="0"/>
              <a:t>4” Orifice and 2 weirs L=1.5’ and L=12.5’</a:t>
            </a:r>
          </a:p>
          <a:p>
            <a:pPr marL="0" indent="0" defTabSz="912813" eaLnBrk="1" hangingPunct="1">
              <a:buNone/>
            </a:pPr>
            <a:endParaRPr lang="en-US" altLang="en-US" dirty="0"/>
          </a:p>
          <a:p>
            <a:pPr marL="0" indent="0" defTabSz="912813" eaLnBrk="1" hangingPunct="1">
              <a:buNone/>
            </a:pPr>
            <a:endParaRPr lang="en-US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12FD86D-178E-42D5-86D2-F273B6BD9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09600"/>
          </a:xfrm>
        </p:spPr>
        <p:txBody>
          <a:bodyPr/>
          <a:lstStyle/>
          <a:p>
            <a:pPr algn="ctr"/>
            <a:r>
              <a:rPr lang="en-US" dirty="0"/>
              <a:t>Detention Basin Elements</a:t>
            </a:r>
          </a:p>
        </p:txBody>
      </p:sp>
      <p:pic>
        <p:nvPicPr>
          <p:cNvPr id="2" name="Picture 1" descr="cross section of detention basin (inlet pipe, storage, spillway with an outlet pipe to a waterway)">
            <a:extLst>
              <a:ext uri="{FF2B5EF4-FFF2-40B4-BE49-F238E27FC236}">
                <a16:creationId xmlns:a16="http://schemas.microsoft.com/office/drawing/2014/main" id="{1E4B9D9C-D330-4E3F-934D-B40B4E151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13" y="1600200"/>
            <a:ext cx="8096250" cy="2447925"/>
          </a:xfrm>
          <a:prstGeom prst="rect">
            <a:avLst/>
          </a:prstGeom>
        </p:spPr>
      </p:pic>
      <p:pic>
        <p:nvPicPr>
          <p:cNvPr id="3" name="Picture 2" descr="detention basin plan and profile">
            <a:extLst>
              <a:ext uri="{FF2B5EF4-FFF2-40B4-BE49-F238E27FC236}">
                <a16:creationId xmlns:a16="http://schemas.microsoft.com/office/drawing/2014/main" id="{BBC3838B-D3D0-4828-A281-09FC22910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3581400"/>
            <a:ext cx="5660571" cy="297180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3321D5-CA89-467E-8C0C-2F94D9A8A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074" y="1329117"/>
            <a:ext cx="8229600" cy="331908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912813"/>
            <a:r>
              <a:rPr lang="en-US" altLang="en-US"/>
              <a:t>Multistage Outlet</a:t>
            </a:r>
          </a:p>
        </p:txBody>
      </p:sp>
      <p:pic>
        <p:nvPicPr>
          <p:cNvPr id="25604" name="Picture 3" descr="equations for orifice and wei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3733800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10" descr="excel example of showing how to determine flows at various elevations with multiple outlet structures (orifice and two weirs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1862138"/>
            <a:ext cx="8620125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07138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D07854CE-B111-405A-82B0-597150E403B9}" type="slidenum">
              <a:rPr lang="en-US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41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9A93B6-21DD-489C-9089-D00028A45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85800"/>
          </a:xfrm>
        </p:spPr>
        <p:txBody>
          <a:bodyPr/>
          <a:lstStyle/>
          <a:p>
            <a:pPr algn="ctr"/>
            <a:r>
              <a:rPr lang="en-US" dirty="0"/>
              <a:t>Multi-Stage Outlet</a:t>
            </a:r>
          </a:p>
        </p:txBody>
      </p:sp>
      <p:graphicFrame>
        <p:nvGraphicFramePr>
          <p:cNvPr id="5" name="Content Placeholder 4" descr="example stage-discharge curve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788973973"/>
              </p:ext>
            </p:extLst>
          </p:nvPr>
        </p:nvGraphicFramePr>
        <p:xfrm>
          <a:off x="24276" y="1143000"/>
          <a:ext cx="8305800" cy="5364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Emergency Spillway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5105400" cy="3886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sz="2800" dirty="0"/>
              <a:t>Emergency Outlet</a:t>
            </a:r>
          </a:p>
          <a:p>
            <a:pPr marL="457200" lvl="1" indent="0" eaLnBrk="1" hangingPunct="1">
              <a:buNone/>
            </a:pPr>
            <a:r>
              <a:rPr lang="en-US" altLang="en-US" sz="2400" dirty="0"/>
              <a:t>Rainfall exceeds design storm</a:t>
            </a:r>
          </a:p>
          <a:p>
            <a:pPr marL="457200" lvl="1" indent="0" eaLnBrk="1" hangingPunct="1">
              <a:buNone/>
            </a:pPr>
            <a:r>
              <a:rPr lang="en-US" altLang="en-US" sz="2400" dirty="0"/>
              <a:t>or outlet becomes blocked</a:t>
            </a:r>
          </a:p>
          <a:p>
            <a:pPr marL="0" indent="0" eaLnBrk="1" hangingPunct="1">
              <a:buNone/>
            </a:pPr>
            <a:r>
              <a:rPr lang="en-US" altLang="en-US" sz="2800" dirty="0"/>
              <a:t>Purpose</a:t>
            </a:r>
          </a:p>
          <a:p>
            <a:pPr marL="457200" lvl="1" indent="0" eaLnBrk="1" hangingPunct="1">
              <a:buNone/>
            </a:pPr>
            <a:r>
              <a:rPr lang="en-US" altLang="en-US" sz="2400" dirty="0"/>
              <a:t>Prevent overtopping of berm</a:t>
            </a:r>
          </a:p>
          <a:p>
            <a:pPr marL="457200" lvl="1" indent="0" eaLnBrk="1" hangingPunct="1">
              <a:buNone/>
            </a:pPr>
            <a:r>
              <a:rPr lang="en-US" altLang="en-US" sz="2400" dirty="0"/>
              <a:t>Control direction of overflow</a:t>
            </a:r>
          </a:p>
          <a:p>
            <a:pPr lvl="1" eaLnBrk="1" hangingPunct="1"/>
            <a:endParaRPr lang="en-US" altLang="en-US" dirty="0"/>
          </a:p>
        </p:txBody>
      </p:sp>
      <p:pic>
        <p:nvPicPr>
          <p:cNvPr id="26626" name="Picture 2" descr="glory hole spillw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495800"/>
            <a:ext cx="3614821" cy="203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 descr="picture of primary and emergency spillw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691638"/>
            <a:ext cx="3585814" cy="2677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diagram of emergency spillway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179" y="838200"/>
            <a:ext cx="285750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Emergency Spillway </a:t>
            </a:r>
            <a:br>
              <a:rPr lang="en-US" altLang="en-US"/>
            </a:br>
            <a:r>
              <a:rPr lang="en-US" altLang="en-US"/>
              <a:t>Typical Design Criteria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91000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Spillway crest set at or above the maximum impoundment </a:t>
            </a:r>
            <a:r>
              <a:rPr lang="en-US" altLang="en-US" sz="2800" dirty="0" err="1"/>
              <a:t>elev</a:t>
            </a:r>
            <a:endParaRPr lang="en-US" altLang="en-US" sz="2800" dirty="0"/>
          </a:p>
          <a:p>
            <a:pPr eaLnBrk="1" hangingPunct="1"/>
            <a:r>
              <a:rPr lang="en-US" altLang="en-US" sz="2800" dirty="0"/>
              <a:t>Designed for emergency spillway design storm (minus what can be handled by outflow structure) or designed to convey peak discharge of design storm (assuming outflow structure plugged)</a:t>
            </a:r>
          </a:p>
          <a:p>
            <a:pPr eaLnBrk="1" hangingPunct="1"/>
            <a:r>
              <a:rPr lang="en-US" altLang="en-US" sz="2800" dirty="0"/>
              <a:t>Top of berm = WSE through the spillway + freeboard (1-2’ typical)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Detention Basin-Purposes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en-US" altLang="en-US" sz="2800" dirty="0"/>
              <a:t>Store water temporarily during a storm and release the stored water slowly (attenuate the flow)</a:t>
            </a:r>
          </a:p>
          <a:p>
            <a:pPr marL="0" indent="0" eaLnBrk="1" hangingPunct="1">
              <a:buNone/>
            </a:pPr>
            <a:endParaRPr lang="en-US" altLang="en-US" sz="2800" dirty="0"/>
          </a:p>
          <a:p>
            <a:pPr marL="0" indent="0" eaLnBrk="1" hangingPunct="1">
              <a:buNone/>
            </a:pPr>
            <a:r>
              <a:rPr lang="en-US" altLang="en-US" sz="2800" dirty="0"/>
              <a:t>Store first-flush</a:t>
            </a:r>
          </a:p>
          <a:p>
            <a:pPr marL="0" indent="0" eaLnBrk="1" hangingPunct="1">
              <a:buNone/>
            </a:pPr>
            <a:endParaRPr lang="en-US" altLang="en-US" sz="2800" dirty="0"/>
          </a:p>
          <a:p>
            <a:pPr marL="0" indent="0" eaLnBrk="1" hangingPunct="1">
              <a:buNone/>
            </a:pPr>
            <a:r>
              <a:rPr lang="en-US" altLang="en-US" sz="2800" dirty="0"/>
              <a:t>Allow and/or Design for infiltration</a:t>
            </a:r>
          </a:p>
          <a:p>
            <a:pPr marL="457200" lvl="1" indent="0" eaLnBrk="1" hangingPunct="1">
              <a:buNone/>
            </a:pPr>
            <a:r>
              <a:rPr lang="en-US" altLang="en-US" sz="2400" dirty="0"/>
              <a:t>If all water is infiltrated then (retention basin)</a:t>
            </a:r>
          </a:p>
          <a:p>
            <a:pPr eaLnBrk="1" hangingPunct="1">
              <a:buFont typeface="Wingdings" pitchFamily="2" charset="2"/>
              <a:buNone/>
            </a:pPr>
            <a:endParaRPr lang="en-US" alt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Detention Basins (location)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267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/>
              <a:t>On-Site?</a:t>
            </a:r>
          </a:p>
          <a:p>
            <a:pPr marL="0" indent="0" eaLnBrk="1" hangingPunct="1">
              <a:buNone/>
            </a:pPr>
            <a:endParaRPr lang="en-US" altLang="en-US" dirty="0"/>
          </a:p>
          <a:p>
            <a:pPr marL="0" indent="0" eaLnBrk="1" hangingPunct="1">
              <a:buNone/>
            </a:pPr>
            <a:r>
              <a:rPr lang="en-US" altLang="en-US" dirty="0"/>
              <a:t>Or</a:t>
            </a:r>
          </a:p>
          <a:p>
            <a:pPr marL="0" indent="0" eaLnBrk="1" hangingPunct="1">
              <a:buNone/>
            </a:pPr>
            <a:endParaRPr lang="en-US" altLang="en-US" dirty="0"/>
          </a:p>
          <a:p>
            <a:pPr marL="0" indent="0" eaLnBrk="1" hangingPunct="1">
              <a:buNone/>
            </a:pPr>
            <a:r>
              <a:rPr lang="en-US" altLang="en-US" dirty="0"/>
              <a:t>Regional?</a:t>
            </a:r>
          </a:p>
          <a:p>
            <a:pPr eaLnBrk="1" hangingPunct="1"/>
            <a:endParaRPr lang="en-US" altLang="en-US" dirty="0"/>
          </a:p>
          <a:p>
            <a:pPr marL="0" indent="0" algn="ctr" eaLnBrk="1" hangingPunct="1">
              <a:buNone/>
            </a:pPr>
            <a:r>
              <a:rPr lang="en-US" altLang="en-US" dirty="0"/>
              <a:t>Discussion</a:t>
            </a:r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  <a:p>
            <a:pPr marL="0" indent="0" eaLnBrk="1" hangingPunct="1">
              <a:buNone/>
            </a:pPr>
            <a:r>
              <a:rPr lang="en-US" altLang="en-US" dirty="0"/>
              <a:t>                    </a:t>
            </a:r>
          </a:p>
        </p:txBody>
      </p:sp>
      <p:pic>
        <p:nvPicPr>
          <p:cNvPr id="2" name="Picture 1" descr="regional detention basins">
            <a:extLst>
              <a:ext uri="{FF2B5EF4-FFF2-40B4-BE49-F238E27FC236}">
                <a16:creationId xmlns:a16="http://schemas.microsoft.com/office/drawing/2014/main" id="{38A46869-2173-4818-8004-561F707E6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2057400"/>
            <a:ext cx="3961446" cy="296644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Detention Basin Components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en-US" altLang="en-US" dirty="0"/>
              <a:t>Inflow (ditch or pipe)</a:t>
            </a:r>
          </a:p>
          <a:p>
            <a:pPr marL="0" indent="0" eaLnBrk="1" hangingPunct="1">
              <a:buNone/>
            </a:pPr>
            <a:r>
              <a:rPr lang="en-US" altLang="en-US" dirty="0"/>
              <a:t>Storage</a:t>
            </a:r>
          </a:p>
          <a:p>
            <a:pPr marL="0" indent="0" eaLnBrk="1" hangingPunct="1">
              <a:buNone/>
            </a:pPr>
            <a:r>
              <a:rPr lang="en-US" altLang="en-US" dirty="0"/>
              <a:t>Outflow (single/multiple stage)</a:t>
            </a:r>
          </a:p>
          <a:p>
            <a:pPr lvl="1" eaLnBrk="1" hangingPunct="1"/>
            <a:r>
              <a:rPr lang="en-US" altLang="en-US" dirty="0"/>
              <a:t>Orifice</a:t>
            </a:r>
          </a:p>
          <a:p>
            <a:pPr lvl="1" eaLnBrk="1" hangingPunct="1"/>
            <a:r>
              <a:rPr lang="en-US" altLang="en-US" dirty="0"/>
              <a:t>Weir </a:t>
            </a:r>
          </a:p>
          <a:p>
            <a:pPr marL="0" indent="0" eaLnBrk="1" hangingPunct="1">
              <a:buNone/>
            </a:pPr>
            <a:r>
              <a:rPr lang="en-US" altLang="en-US" dirty="0"/>
              <a:t>Emergency spillway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Routing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4419600" cy="3886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/>
              <a:t>Method used to model the outflow hydrograph </a:t>
            </a:r>
          </a:p>
          <a:p>
            <a:pPr marL="0" indent="0" eaLnBrk="1" hangingPunct="1">
              <a:buNone/>
            </a:pPr>
            <a:endParaRPr lang="en-US" altLang="en-US" dirty="0"/>
          </a:p>
          <a:p>
            <a:pPr marL="0" indent="0" eaLnBrk="1" hangingPunct="1">
              <a:buNone/>
            </a:pPr>
            <a:r>
              <a:rPr lang="en-US" altLang="en-US" dirty="0"/>
              <a:t>Based on continuity equation</a:t>
            </a:r>
          </a:p>
          <a:p>
            <a:pPr lvl="1" eaLnBrk="1" hangingPunct="1"/>
            <a:r>
              <a:rPr lang="en-US" altLang="en-US" dirty="0"/>
              <a:t>Water in varies</a:t>
            </a:r>
          </a:p>
          <a:p>
            <a:pPr lvl="1" eaLnBrk="1" hangingPunct="1"/>
            <a:r>
              <a:rPr lang="en-US" altLang="en-US" dirty="0"/>
              <a:t>Water out varies</a:t>
            </a:r>
          </a:p>
          <a:p>
            <a:pPr lvl="1" eaLnBrk="1" hangingPunct="1"/>
            <a:r>
              <a:rPr lang="en-US" altLang="en-US" dirty="0"/>
              <a:t>Storage</a:t>
            </a:r>
          </a:p>
        </p:txBody>
      </p:sp>
      <p:pic>
        <p:nvPicPr>
          <p:cNvPr id="2" name="Picture 1" descr="hydrograph examples (pre-development, post-development, peak with control detention)">
            <a:extLst>
              <a:ext uri="{FF2B5EF4-FFF2-40B4-BE49-F238E27FC236}">
                <a16:creationId xmlns:a16="http://schemas.microsoft.com/office/drawing/2014/main" id="{CECAFE74-9732-4E64-B4B1-FA5175BAE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1981200"/>
            <a:ext cx="3513346" cy="305454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Information Needed to Route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14350" indent="-514350" eaLnBrk="1" hangingPunct="1">
              <a:buFont typeface="+mj-lt"/>
              <a:buAutoNum type="arabicPeriod"/>
            </a:pPr>
            <a:r>
              <a:rPr lang="en-US" altLang="en-US" dirty="0"/>
              <a:t>Inflow hydrograph</a:t>
            </a:r>
          </a:p>
          <a:p>
            <a:pPr marL="514350" indent="-514350" eaLnBrk="1" hangingPunct="1">
              <a:buFont typeface="+mj-lt"/>
              <a:buAutoNum type="arabicPeriod"/>
            </a:pPr>
            <a:endParaRPr lang="en-US" altLang="en-US" dirty="0"/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altLang="en-US" dirty="0"/>
              <a:t>Table or graph of storage volume to water elevation in the proposed detention basin</a:t>
            </a:r>
          </a:p>
          <a:p>
            <a:pPr marL="514350" indent="-514350" eaLnBrk="1" hangingPunct="1">
              <a:buFont typeface="+mj-lt"/>
              <a:buAutoNum type="arabicPeriod"/>
            </a:pPr>
            <a:endParaRPr lang="en-US" altLang="en-US" dirty="0"/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altLang="en-US" dirty="0"/>
              <a:t>Table or graph of outflow to water elevation (discharge rating)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ixel">
  <a:themeElements>
    <a:clrScheme name="Pixel 8">
      <a:dk1>
        <a:srgbClr val="003300"/>
      </a:dk1>
      <a:lt1>
        <a:srgbClr val="FFFFFF"/>
      </a:lt1>
      <a:dk2>
        <a:srgbClr val="000000"/>
      </a:dk2>
      <a:lt2>
        <a:srgbClr val="336600"/>
      </a:lt2>
      <a:accent1>
        <a:srgbClr val="CCCC00"/>
      </a:accent1>
      <a:accent2>
        <a:srgbClr val="669900"/>
      </a:accent2>
      <a:accent3>
        <a:srgbClr val="FFFFFF"/>
      </a:accent3>
      <a:accent4>
        <a:srgbClr val="002A00"/>
      </a:accent4>
      <a:accent5>
        <a:srgbClr val="E2E2AA"/>
      </a:accent5>
      <a:accent6>
        <a:srgbClr val="5C8A00"/>
      </a:accent6>
      <a:hlink>
        <a:srgbClr val="333300"/>
      </a:hlink>
      <a:folHlink>
        <a:srgbClr val="99CC00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ixel 10">
    <a:dk1>
      <a:srgbClr val="000000"/>
    </a:dk1>
    <a:lt1>
      <a:srgbClr val="FFFFFF"/>
    </a:lt1>
    <a:dk2>
      <a:srgbClr val="000000"/>
    </a:dk2>
    <a:lt2>
      <a:srgbClr val="FF9900"/>
    </a:lt2>
    <a:accent1>
      <a:srgbClr val="FFCC99"/>
    </a:accent1>
    <a:accent2>
      <a:srgbClr val="FBA313"/>
    </a:accent2>
    <a:accent3>
      <a:srgbClr val="FFFFFF"/>
    </a:accent3>
    <a:accent4>
      <a:srgbClr val="000000"/>
    </a:accent4>
    <a:accent5>
      <a:srgbClr val="FFE2CA"/>
    </a:accent5>
    <a:accent6>
      <a:srgbClr val="E39310"/>
    </a:accent6>
    <a:hlink>
      <a:srgbClr val="CC3300"/>
    </a:hlink>
    <a:folHlink>
      <a:srgbClr val="FCC66E"/>
    </a:folHlink>
  </a:clrScheme>
  <a:fontScheme name="Pixel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Pixel 10">
    <a:dk1>
      <a:srgbClr val="000000"/>
    </a:dk1>
    <a:lt1>
      <a:srgbClr val="FFFFFF"/>
    </a:lt1>
    <a:dk2>
      <a:srgbClr val="000000"/>
    </a:dk2>
    <a:lt2>
      <a:srgbClr val="FF9900"/>
    </a:lt2>
    <a:accent1>
      <a:srgbClr val="FFCC99"/>
    </a:accent1>
    <a:accent2>
      <a:srgbClr val="FBA313"/>
    </a:accent2>
    <a:accent3>
      <a:srgbClr val="FFFFFF"/>
    </a:accent3>
    <a:accent4>
      <a:srgbClr val="000000"/>
    </a:accent4>
    <a:accent5>
      <a:srgbClr val="FFE2CA"/>
    </a:accent5>
    <a:accent6>
      <a:srgbClr val="E39310"/>
    </a:accent6>
    <a:hlink>
      <a:srgbClr val="CC3300"/>
    </a:hlink>
    <a:folHlink>
      <a:srgbClr val="FCC66E"/>
    </a:folHlink>
  </a:clrScheme>
  <a:fontScheme name="Pixel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Pixel</Template>
  <TotalTime>1681</TotalTime>
  <Words>1080</Words>
  <Application>Microsoft Office PowerPoint</Application>
  <PresentationFormat>On-screen Show (4:3)</PresentationFormat>
  <Paragraphs>256</Paragraphs>
  <Slides>43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Arial</vt:lpstr>
      <vt:lpstr>Arial Black</vt:lpstr>
      <vt:lpstr>Times New Roman</vt:lpstr>
      <vt:lpstr>Wingdings</vt:lpstr>
      <vt:lpstr>Pixel</vt:lpstr>
      <vt:lpstr>Chart</vt:lpstr>
      <vt:lpstr>Detention Basics </vt:lpstr>
      <vt:lpstr>Detention Basics-UG</vt:lpstr>
      <vt:lpstr>Objectives</vt:lpstr>
      <vt:lpstr>Detention Basin Elements</vt:lpstr>
      <vt:lpstr>Detention Basin-Purposes</vt:lpstr>
      <vt:lpstr>Detention Basins (location)</vt:lpstr>
      <vt:lpstr>Detention Basin Components</vt:lpstr>
      <vt:lpstr>Routing</vt:lpstr>
      <vt:lpstr>Information Needed to Route</vt:lpstr>
      <vt:lpstr>Inflow hydrograph (3 methods)</vt:lpstr>
      <vt:lpstr>TR-55 Hydrograph (NRCS Method)</vt:lpstr>
      <vt:lpstr>Rational Method: Simple Symmetrical Triangle</vt:lpstr>
      <vt:lpstr>Rational Method: Time base of 2.67 tc</vt:lpstr>
      <vt:lpstr>Computing Storage Volumes</vt:lpstr>
      <vt:lpstr>Elevation-Area</vt:lpstr>
      <vt:lpstr>Plan and Profile-Detention Basin</vt:lpstr>
      <vt:lpstr>Elevation-Area Method</vt:lpstr>
      <vt:lpstr>Water Volume versus Elevation</vt:lpstr>
      <vt:lpstr>Computing Storage Volumes when Underground Pipes are Used</vt:lpstr>
      <vt:lpstr>Sloped Pipe Water Volumes at Various Elevations</vt:lpstr>
      <vt:lpstr>End Area Method</vt:lpstr>
      <vt:lpstr>Pipe used as Detention Basin </vt:lpstr>
      <vt:lpstr>Break</vt:lpstr>
      <vt:lpstr>Discharge Rating</vt:lpstr>
      <vt:lpstr>Orifices  </vt:lpstr>
      <vt:lpstr>Orifice</vt:lpstr>
      <vt:lpstr>General Orifice Equation</vt:lpstr>
      <vt:lpstr>Orifice Discharge</vt:lpstr>
      <vt:lpstr>Orifice-Free Discharge</vt:lpstr>
      <vt:lpstr>Weir</vt:lpstr>
      <vt:lpstr>Rectangular, Sharp-Crested Weir</vt:lpstr>
      <vt:lpstr>Rectangular, Broad-Crested Weir</vt:lpstr>
      <vt:lpstr>V-Notch or Triangular Weir</vt:lpstr>
      <vt:lpstr>Other Weir Types</vt:lpstr>
      <vt:lpstr>Detention Outlet Structures</vt:lpstr>
      <vt:lpstr>Single Stage Outlet Example  </vt:lpstr>
      <vt:lpstr>Single Stage Outlet Example</vt:lpstr>
      <vt:lpstr>Single State Outlet</vt:lpstr>
      <vt:lpstr>Multi-Stage  (Three-Stage Outlet)  </vt:lpstr>
      <vt:lpstr>Multistage Outlet</vt:lpstr>
      <vt:lpstr>Multi-Stage Outlet</vt:lpstr>
      <vt:lpstr>Emergency Spillway</vt:lpstr>
      <vt:lpstr>Emergency Spillway  Typical Design Criteria</vt:lpstr>
    </vt:vector>
  </TitlesOfParts>
  <Company>SUNY TECH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Interchanges</dc:title>
  <dc:creator>Jayne Baran</dc:creator>
  <cp:lastModifiedBy>Jayne Baran</cp:lastModifiedBy>
  <cp:revision>106</cp:revision>
  <dcterms:created xsi:type="dcterms:W3CDTF">2002-10-04T19:39:32Z</dcterms:created>
  <dcterms:modified xsi:type="dcterms:W3CDTF">2026-03-30T14:14:09Z</dcterms:modified>
</cp:coreProperties>
</file>