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.xml" ContentType="application/vnd.openxmlformats-officedocument.drawingml.chart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37"/>
  </p:notesMasterIdLst>
  <p:handoutMasterIdLst>
    <p:handoutMasterId r:id="rId38"/>
  </p:handoutMasterIdLst>
  <p:sldIdLst>
    <p:sldId id="299" r:id="rId2"/>
    <p:sldId id="285" r:id="rId3"/>
    <p:sldId id="328" r:id="rId4"/>
    <p:sldId id="329" r:id="rId5"/>
    <p:sldId id="330" r:id="rId6"/>
    <p:sldId id="332" r:id="rId7"/>
    <p:sldId id="335" r:id="rId8"/>
    <p:sldId id="333" r:id="rId9"/>
    <p:sldId id="334" r:id="rId10"/>
    <p:sldId id="331" r:id="rId11"/>
    <p:sldId id="336" r:id="rId12"/>
    <p:sldId id="349" r:id="rId13"/>
    <p:sldId id="350" r:id="rId14"/>
    <p:sldId id="337" r:id="rId15"/>
    <p:sldId id="351" r:id="rId16"/>
    <p:sldId id="354" r:id="rId17"/>
    <p:sldId id="297" r:id="rId18"/>
    <p:sldId id="323" r:id="rId19"/>
    <p:sldId id="324" r:id="rId20"/>
    <p:sldId id="313" r:id="rId21"/>
    <p:sldId id="339" r:id="rId22"/>
    <p:sldId id="314" r:id="rId23"/>
    <p:sldId id="316" r:id="rId24"/>
    <p:sldId id="317" r:id="rId25"/>
    <p:sldId id="352" r:id="rId26"/>
    <p:sldId id="315" r:id="rId27"/>
    <p:sldId id="344" r:id="rId28"/>
    <p:sldId id="340" r:id="rId29"/>
    <p:sldId id="341" r:id="rId30"/>
    <p:sldId id="343" r:id="rId31"/>
    <p:sldId id="342" r:id="rId32"/>
    <p:sldId id="327" r:id="rId33"/>
    <p:sldId id="345" r:id="rId34"/>
    <p:sldId id="346" r:id="rId35"/>
    <p:sldId id="353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3344" autoAdjust="0"/>
  </p:normalViewPr>
  <p:slideViewPr>
    <p:cSldViewPr>
      <p:cViewPr varScale="1">
        <p:scale>
          <a:sx n="121" d="100"/>
          <a:sy n="121" d="100"/>
        </p:scale>
        <p:origin x="69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arans\My%20Documents\html\classes\ctc260\ppt\Unit%20Hydrograph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Hydrographs</a:t>
            </a:r>
          </a:p>
        </c:rich>
      </c:tx>
      <c:layout>
        <c:manualLayout>
          <c:xMode val="edge"/>
          <c:yMode val="edge"/>
          <c:x val="0.49906167979002702"/>
          <c:y val="7.7069373681231124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715579615048119"/>
          <c:y val="5.1400554097404488E-2"/>
          <c:w val="0.71482392825896768"/>
          <c:h val="0.70005431612715074"/>
        </c:manualLayout>
      </c:layout>
      <c:scatterChart>
        <c:scatterStyle val="smoothMarker"/>
        <c:varyColors val="0"/>
        <c:ser>
          <c:idx val="0"/>
          <c:order val="0"/>
          <c:tx>
            <c:v>Unit Hydrograph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'TR55 hydrograph'!$C$3:$C$27</c:f>
              <c:numCache>
                <c:formatCode>General</c:formatCode>
                <c:ptCount val="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</c:numCache>
            </c:numRef>
          </c:xVal>
          <c:yVal>
            <c:numRef>
              <c:f>'TR55 hydrograph'!$D$3:$D$27</c:f>
              <c:numCache>
                <c:formatCode>General</c:formatCode>
                <c:ptCount val="25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125</c:v>
                </c:pt>
                <c:pt idx="5">
                  <c:v>200</c:v>
                </c:pt>
                <c:pt idx="6">
                  <c:v>284</c:v>
                </c:pt>
                <c:pt idx="7">
                  <c:v>366</c:v>
                </c:pt>
                <c:pt idx="8">
                  <c:v>433</c:v>
                </c:pt>
                <c:pt idx="9">
                  <c:v>500</c:v>
                </c:pt>
                <c:pt idx="10">
                  <c:v>475</c:v>
                </c:pt>
                <c:pt idx="11">
                  <c:v>425</c:v>
                </c:pt>
                <c:pt idx="12">
                  <c:v>387</c:v>
                </c:pt>
                <c:pt idx="13">
                  <c:v>350</c:v>
                </c:pt>
                <c:pt idx="14">
                  <c:v>325</c:v>
                </c:pt>
                <c:pt idx="15">
                  <c:v>300</c:v>
                </c:pt>
                <c:pt idx="16">
                  <c:v>275</c:v>
                </c:pt>
                <c:pt idx="17">
                  <c:v>250</c:v>
                </c:pt>
                <c:pt idx="18">
                  <c:v>220</c:v>
                </c:pt>
                <c:pt idx="19">
                  <c:v>180</c:v>
                </c:pt>
                <c:pt idx="20">
                  <c:v>150</c:v>
                </c:pt>
                <c:pt idx="21">
                  <c:v>100</c:v>
                </c:pt>
                <c:pt idx="22">
                  <c:v>50</c:v>
                </c:pt>
                <c:pt idx="23">
                  <c:v>25</c:v>
                </c:pt>
                <c:pt idx="24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7A7-436F-B858-B5AA47DABEDF}"/>
            </c:ext>
          </c:extLst>
        </c:ser>
        <c:ser>
          <c:idx val="1"/>
          <c:order val="1"/>
          <c:tx>
            <c:v>2" Rainfall Event</c:v>
          </c:tx>
          <c:marker>
            <c:symbol val="none"/>
          </c:marker>
          <c:xVal>
            <c:numRef>
              <c:f>'TR55 hydrograph'!$C$3:$C$27</c:f>
              <c:numCache>
                <c:formatCode>General</c:formatCode>
                <c:ptCount val="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</c:numCache>
            </c:numRef>
          </c:xVal>
          <c:yVal>
            <c:numRef>
              <c:f>'TR55 hydrograph'!$E$3:$E$27</c:f>
              <c:numCache>
                <c:formatCode>General</c:formatCode>
                <c:ptCount val="25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250</c:v>
                </c:pt>
                <c:pt idx="5">
                  <c:v>400</c:v>
                </c:pt>
                <c:pt idx="6">
                  <c:v>568</c:v>
                </c:pt>
                <c:pt idx="7">
                  <c:v>732</c:v>
                </c:pt>
                <c:pt idx="8">
                  <c:v>866</c:v>
                </c:pt>
                <c:pt idx="9">
                  <c:v>1000</c:v>
                </c:pt>
                <c:pt idx="10">
                  <c:v>950</c:v>
                </c:pt>
                <c:pt idx="11">
                  <c:v>850</c:v>
                </c:pt>
                <c:pt idx="12">
                  <c:v>774</c:v>
                </c:pt>
                <c:pt idx="13">
                  <c:v>700</c:v>
                </c:pt>
                <c:pt idx="14">
                  <c:v>650</c:v>
                </c:pt>
                <c:pt idx="15">
                  <c:v>600</c:v>
                </c:pt>
                <c:pt idx="16">
                  <c:v>550</c:v>
                </c:pt>
                <c:pt idx="17">
                  <c:v>500</c:v>
                </c:pt>
                <c:pt idx="18">
                  <c:v>440</c:v>
                </c:pt>
                <c:pt idx="19">
                  <c:v>360</c:v>
                </c:pt>
                <c:pt idx="20">
                  <c:v>300</c:v>
                </c:pt>
                <c:pt idx="21">
                  <c:v>200</c:v>
                </c:pt>
                <c:pt idx="22">
                  <c:v>100</c:v>
                </c:pt>
                <c:pt idx="23">
                  <c:v>50</c:v>
                </c:pt>
                <c:pt idx="24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7A7-436F-B858-B5AA47DABE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4480320"/>
        <c:axId val="124480896"/>
      </c:scatterChart>
      <c:valAx>
        <c:axId val="1244803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(hrs)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24480896"/>
        <c:crosses val="autoZero"/>
        <c:crossBetween val="midCat"/>
      </c:valAx>
      <c:valAx>
        <c:axId val="1244808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Discharge (cfs)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244803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4490266841644794"/>
          <c:y val="0.20795020414114948"/>
          <c:w val="0.2717639982502188"/>
          <c:h val="0.1674329250510356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66D9726-D59C-46B6-A7C6-9A464C55C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04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E8C70EE-F500-4901-83F1-2E24504CB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83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175A090-1CBA-4D15-9AF1-BC32DD5BCC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B0EB88D-8BC4-4909-8216-1C37EFB09A0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C785C0-D951-44A9-995E-E89C0CF1BCC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70EE-F500-4901-83F1-2E24504CBD6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7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70EE-F500-4901-83F1-2E24504CBD6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09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DE5A0AA-950A-487C-92A5-DBC47E05739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55D163E-0B12-4201-95FC-C05E4371353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EFDE23-9F2D-4639-93C7-C4B9065594E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1E2E416-A1B2-4DD1-B5B4-678BAA03CDE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3E66CC-5B6E-4096-ACFE-24F24C0FAEC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5EA98-CE95-40E2-89E6-4D732369061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352DFE5-3A8C-4D05-A39A-0A2F1850EEA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72B5EC8-0CF7-4FA9-BF15-E47CED1B5B0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2A33658-D60A-4D4B-AE61-1DED135DF1A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864F11-0D38-42DC-BE52-3557A901987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BB45E47-B854-41CB-BFDC-906A7807755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2C347-BAA7-4250-A507-936000818FB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2BD7F7D-F123-4ABA-8AF0-072BC180702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47F88F4-0815-4E24-8B33-A54E45F17517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8E8EF9E-930B-423F-A34D-ACA97C94340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E291D72-F493-43C7-8ED5-2C2E81750D0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4806C4C-8FD0-4BA6-B559-6D398B45379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5CC0AC0-45CC-45C7-9F84-9BC00C7853A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5D94CE0-23F7-427D-86B6-015E62AE0BD0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B8AE8B7-D5D9-4D58-BC34-6A247C920C3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DEA3DA8-C1DC-4E57-996B-CD0E1F8A04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CCF534C-60CE-43B3-AF7C-CD76B97886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97CDB7B-3774-44C0-A578-4AF0A71E8D8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14026E3-D5DA-4450-AA07-D14F5D80AB3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155AB4A-313A-47BC-8288-92380B19467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351B4D-5BDC-44DA-B71F-CA3B2EFC495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BE65F-965B-40A2-A21A-1CE620F8D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14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64321-5166-4E53-BCC4-2E4C9DECC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0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6404C-0626-4FC4-9EC3-AA26BC3C0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28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5C66E-EC4F-4EF8-ADBE-A6CD0CC10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5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96375-1D60-4B2E-9A89-19E644DC0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3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A9E6D-95A4-42FA-8F90-39CBCE232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21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03EBD-6B55-4612-A2AA-A2AF1A709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515EB-4168-4C47-9954-12937D460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4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6FD0C-335E-4908-8ED9-2B82F9343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4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78647-0582-4880-B366-CE7896D4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5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525AE-9778-44BB-80D4-A710686D2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5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C1128-2B3C-4C01-8970-9A7B3BC00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9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5124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993A48F-F4AE-4CD9-A103-F1DC5C02D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5129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3" r:id="rId2"/>
    <p:sldLayoutId id="2147483805" r:id="rId3"/>
    <p:sldLayoutId id="2147483802" r:id="rId4"/>
    <p:sldLayoutId id="2147483801" r:id="rId5"/>
    <p:sldLayoutId id="2147483800" r:id="rId6"/>
    <p:sldLayoutId id="2147483799" r:id="rId7"/>
    <p:sldLayoutId id="2147483798" r:id="rId8"/>
    <p:sldLayoutId id="2147483806" r:id="rId9"/>
    <p:sldLayoutId id="2147483797" r:id="rId10"/>
    <p:sldLayoutId id="2147483796" r:id="rId11"/>
    <p:sldLayoutId id="214748379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Hyetographs &amp;  Hydrographs</a:t>
            </a: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defTabSz="912813" eaLnBrk="1" hangingPunct="1"/>
            <a:r>
              <a:rPr lang="en-US" dirty="0"/>
              <a:t> </a:t>
            </a:r>
          </a:p>
        </p:txBody>
      </p:sp>
      <p:sp>
        <p:nvSpPr>
          <p:cNvPr id="717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BC18E992-5AE5-42DA-93A6-4515B9860789}" type="slidenum">
              <a:rPr lang="en-US"/>
              <a:pPr defTabSz="912813"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Mass Hyetograph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Another way to represent a hyetograph is a mass curve (accumulated time versus accumulated rainfall) </a:t>
            </a:r>
          </a:p>
          <a:p>
            <a:pPr marL="393700" lvl="1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700" lvl="1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Rainfall ratio (inches/total inches)</a:t>
            </a:r>
          </a:p>
          <a:p>
            <a:pPr marL="393700" lvl="1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700" lvl="1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Time ratio (time/total time)</a:t>
            </a:r>
          </a:p>
        </p:txBody>
      </p:sp>
      <p:sp>
        <p:nvSpPr>
          <p:cNvPr id="133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4678AFC7-ADB4-40C0-997C-16CE38C31A02}" type="slidenum">
              <a:rPr lang="en-US"/>
              <a:pPr defTabSz="912813"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4675E-CF06-4C84-9541-4BB880982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Mass Hyetograph Graph</a:t>
            </a:r>
          </a:p>
        </p:txBody>
      </p:sp>
      <p:sp>
        <p:nvSpPr>
          <p:cNvPr id="4099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AC07F2E6-4B60-4EE1-B000-2B989575DF7E}" type="slidenum">
              <a:rPr lang="en-US"/>
              <a:pPr defTabSz="912813">
                <a:defRPr/>
              </a:pPr>
              <a:t>11</a:t>
            </a:fld>
            <a:endParaRPr lang="en-US"/>
          </a:p>
        </p:txBody>
      </p:sp>
      <p:graphicFrame>
        <p:nvGraphicFramePr>
          <p:cNvPr id="4098" name="Object 4" descr="mass hyetograph (rainfall ratio versus time ratio)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633070"/>
              </p:ext>
            </p:extLst>
          </p:nvPr>
        </p:nvGraphicFramePr>
        <p:xfrm>
          <a:off x="152400" y="1847088"/>
          <a:ext cx="8534400" cy="456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Chart" r:id="rId4" imgW="5400751" imgH="2457602" progId="Excel.Chart.8">
                  <p:embed/>
                </p:oleObj>
              </mc:Choice>
              <mc:Fallback>
                <p:oleObj name="Chart" r:id="rId4" imgW="5400751" imgH="2457602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847088"/>
                        <a:ext cx="8534400" cy="456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Deriving the Mass Hyetograph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96375-1D60-4B2E-9A89-19E644DC09C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82946" name="Picture 2" descr="copy of mass hyetograph shown in previous slid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738" y="1966913"/>
            <a:ext cx="6531786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504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does the instantaneous slope of a mass hyetograph represent?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96375-1D60-4B2E-9A89-19E644DC09C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5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C04E3-608D-413C-9589-3957202B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764878"/>
            <a:ext cx="8305800" cy="424625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Rainfall Data for 4 Different US locations</a:t>
            </a:r>
          </a:p>
        </p:txBody>
      </p:sp>
      <p:sp>
        <p:nvSpPr>
          <p:cNvPr id="1536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29F4150A-A7E9-483B-81B8-5D971CFFD930}" type="slidenum">
              <a:rPr lang="en-US"/>
              <a:pPr defTabSz="912813">
                <a:defRPr/>
              </a:pPr>
              <a:t>14</a:t>
            </a:fld>
            <a:endParaRPr lang="en-US"/>
          </a:p>
        </p:txBody>
      </p:sp>
      <p:pic>
        <p:nvPicPr>
          <p:cNvPr id="17411" name="Picture 4" descr="hyetographs for 4 different US are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4122738" cy="370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11"/>
          <p:cNvSpPr txBox="1">
            <a:spLocks noChangeArrowheads="1"/>
          </p:cNvSpPr>
          <p:nvPr/>
        </p:nvSpPr>
        <p:spPr bwMode="auto">
          <a:xfrm>
            <a:off x="4419600" y="4572000"/>
            <a:ext cx="44196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Area I-Alaska, Hawaii, Southern CA</a:t>
            </a:r>
          </a:p>
          <a:p>
            <a:pPr>
              <a:spcBef>
                <a:spcPct val="50000"/>
              </a:spcBef>
            </a:pPr>
            <a:r>
              <a:rPr lang="en-US" dirty="0"/>
              <a:t>Area IA-Pacific Northwest</a:t>
            </a:r>
          </a:p>
          <a:p>
            <a:pPr>
              <a:spcBef>
                <a:spcPct val="50000"/>
              </a:spcBef>
            </a:pPr>
            <a:r>
              <a:rPr lang="en-US" dirty="0"/>
              <a:t>Area II-Most of the US</a:t>
            </a:r>
          </a:p>
          <a:p>
            <a:pPr>
              <a:spcBef>
                <a:spcPct val="50000"/>
              </a:spcBef>
            </a:pPr>
            <a:r>
              <a:rPr lang="en-US" dirty="0"/>
              <a:t>Area III-Gulf &amp; Eastern Coast</a:t>
            </a:r>
          </a:p>
        </p:txBody>
      </p:sp>
      <p:pic>
        <p:nvPicPr>
          <p:cNvPr id="17414" name="Picture 7" descr="map of us showing 4 different area types (I, IA, II and III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145" y="1279197"/>
            <a:ext cx="455295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Class Exercise (Handout)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Unit Mass Hyetograph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96375-1D60-4B2E-9A89-19E644DC09C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62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745CD-6429-4FEC-9D7D-35456C345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CDAA5-CA94-4CB9-8DAE-A1AA16B60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B5149-80F6-41B8-8668-7EB223725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96375-1D60-4B2E-9A89-19E644DC09C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38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Hydrograph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Graphical representation of time (hours) versus discharge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at a particular point on a stream or channel which drains the watershed area</a:t>
            </a:r>
          </a:p>
          <a:p>
            <a:pPr defTabSz="912813"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FA681BB2-BC6C-4350-8527-3B37CFD3E678}" type="slidenum">
              <a:rPr lang="en-US"/>
              <a:pPr defTabSz="912813"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Hydrograph Shape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/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Shape represents basin characteristics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Size of Basin (Area)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Shape of Basin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Stream pattern within basin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Land/channel properties/slopes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Infiltration capacity</a:t>
            </a:r>
          </a:p>
        </p:txBody>
      </p:sp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E024F0FA-6FFA-450F-B401-7575FE732189}" type="slidenum">
              <a:rPr lang="en-US"/>
              <a:pPr defTabSz="912813"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/>
              <a:t>What is a Hydrograph?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/>
          </a:p>
          <a:p>
            <a:pPr marL="0" indent="0" defTabSz="912813" eaLnBrk="1" hangingPunct="1">
              <a:buNone/>
            </a:pPr>
            <a:r>
              <a:rPr lang="en-US" dirty="0"/>
              <a:t>Represents rainfall that runs off into the stream (rainfall-excess or direct runoff)</a:t>
            </a:r>
          </a:p>
          <a:p>
            <a:pPr marL="0" indent="0" defTabSz="912813" eaLnBrk="1" hangingPunct="1">
              <a:buNone/>
            </a:pPr>
            <a:endParaRPr lang="en-US" dirty="0"/>
          </a:p>
          <a:p>
            <a:pPr marL="0" indent="0" defTabSz="912813" eaLnBrk="1" hangingPunct="1">
              <a:buNone/>
            </a:pPr>
            <a:r>
              <a:rPr lang="en-US" dirty="0"/>
              <a:t>Base flow (from groundwater) is not part of the hydrograph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22DF7B71-DF41-4E6E-8393-32921D0D7414}" type="slidenum">
              <a:rPr lang="en-US"/>
              <a:pPr defTabSz="912813"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Understand what a hyetograph represents</a:t>
            </a:r>
          </a:p>
          <a:p>
            <a:pPr defTabSz="912813" eaLnBrk="1" hangingPunct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Understand what a hydrograph represents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Understand what a unit hydrograph represents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Know how unit hydrographs can be used to develop various hydrographs</a:t>
            </a:r>
          </a:p>
          <a:p>
            <a:pPr defTabSz="912813"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819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C6BF9B2F-8B15-46AC-B6AC-B89C138AE427}" type="slidenum">
              <a:rPr lang="en-US"/>
              <a:pPr defTabSz="912813"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Hydrograph Segments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/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Rising Limb</a:t>
            </a: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Crest Segment</a:t>
            </a: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Falling Limb (Recession Curve)</a:t>
            </a:r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8340B71D-0F33-4BC4-BC4B-38D6E2C6B7B4}" type="slidenum">
              <a:rPr lang="en-US"/>
              <a:pPr defTabSz="912813"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122A6-AF44-4FA0-A8BB-90706D620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828800"/>
            <a:ext cx="3200400" cy="2572512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Hydrograph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Properties</a:t>
            </a:r>
          </a:p>
        </p:txBody>
      </p:sp>
      <p:sp>
        <p:nvSpPr>
          <p:cNvPr id="2048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F4FD1C60-B17C-43FB-9A09-7FE4BC57DFF8}" type="slidenum">
              <a:rPr lang="en-US"/>
              <a:pPr defTabSz="912813">
                <a:defRPr/>
              </a:pPr>
              <a:t>21</a:t>
            </a:fld>
            <a:endParaRPr lang="en-US"/>
          </a:p>
        </p:txBody>
      </p:sp>
      <p:pic>
        <p:nvPicPr>
          <p:cNvPr id="22531" name="Picture 7" descr="figure showing a hyetograph and resulting hydrograp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024376"/>
            <a:ext cx="4648200" cy="560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Hydrograph-Definitions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pPr marL="0" indent="0" defTabSz="912813" eaLnBrk="1" hangingPunct="1">
              <a:lnSpc>
                <a:spcPct val="9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Lag Time</a:t>
            </a:r>
          </a:p>
          <a:p>
            <a:pPr lvl="1" defTabSz="912813" eaLnBrk="1" hangingPunct="1"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 interval from the center of mass of the rainfall-excess to the peak of the resultant hydrograph</a:t>
            </a:r>
          </a:p>
          <a:p>
            <a:pPr marL="0" indent="0" defTabSz="912813" eaLnBrk="1" hangingPunct="1">
              <a:lnSpc>
                <a:spcPct val="9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Time to Peak</a:t>
            </a:r>
          </a:p>
          <a:p>
            <a:pPr lvl="1" defTabSz="912813" eaLnBrk="1" hangingPunct="1"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 interval from the start of the rainfall-excess to the peak of the resultant hydrograph</a:t>
            </a:r>
          </a:p>
          <a:p>
            <a:pPr marL="0" indent="0" defTabSz="912813" eaLnBrk="1" hangingPunct="1">
              <a:lnSpc>
                <a:spcPct val="9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Rainfall Duration</a:t>
            </a:r>
          </a:p>
          <a:p>
            <a:pPr lvl="1" defTabSz="912813" eaLnBrk="1" hangingPunct="1"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 interval from the start to the end of rainfall-excess</a:t>
            </a:r>
          </a:p>
          <a:p>
            <a:pPr marL="0" indent="0" defTabSz="912813" eaLnBrk="1" hangingPunct="1">
              <a:lnSpc>
                <a:spcPct val="9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Time of Concentration</a:t>
            </a:r>
          </a:p>
          <a:p>
            <a:pPr lvl="1" defTabSz="912813" eaLnBrk="1" hangingPunct="1"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 interval from the end of the rainfall-excess to the point of inflection on the hydrograph recession curve or</a:t>
            </a:r>
          </a:p>
          <a:p>
            <a:pPr lvl="1" defTabSz="912813" eaLnBrk="1" hangingPunct="1"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 required for runoff to travel from the hydraulically most distant point on the watershed to the point of interest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4A60F544-4ED3-4429-8419-01F0FBACEA0D}" type="slidenum">
              <a:rPr lang="en-US"/>
              <a:pPr defTabSz="912813"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009650"/>
          </a:xfrm>
        </p:spPr>
        <p:txBody>
          <a:bodyPr/>
          <a:lstStyle/>
          <a:p>
            <a:pPr defTabSz="912813" eaLnBrk="1" hangingPunct="1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Hydrograph-Duration/Frequency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/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Associated with the time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uration and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requency of the rainfall-excess producing it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duration D of the rainfall-excess is 30 minutes and the frequency is 2 years, the hydrograph is referred to as a 30-minute, 2-year frequency hydrograph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9E161974-F650-47E1-B11F-AD59F6A8C436}" type="slidenum">
              <a:rPr lang="en-US"/>
              <a:pPr defTabSz="912813"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Area under Hydrograph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733800"/>
          </a:xfrm>
        </p:spPr>
        <p:txBody>
          <a:bodyPr/>
          <a:lstStyle/>
          <a:p>
            <a:pPr marL="0" indent="0" defTabSz="912813" eaLnBrk="1" hangingPunct="1">
              <a:lnSpc>
                <a:spcPct val="9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Area under the hydrograph represents a volume of water (total volume of rainfall that fell on the basin and appeared as runoff)</a:t>
            </a:r>
          </a:p>
          <a:p>
            <a:pPr marL="0" indent="0" defTabSz="912813" eaLnBrk="1" hangingPunct="1">
              <a:lnSpc>
                <a:spcPct val="900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lnSpc>
                <a:spcPct val="9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area under the hydrograph represents 1 inch (or 1 cm) of rainfall-excess over the entire drainage basin then the hydrograph is called a 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hydrograph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686DCF86-262F-4D3C-8A05-CCFBF31950F1}" type="slidenum">
              <a:rPr lang="en-US"/>
              <a:pPr defTabSz="912813"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Unit Hydrograph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Area under a unit hydrograph graph=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1” of excess rainfall * Drainage Area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Area under the unit hydrograph=Volume of Runoff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(units are usually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 can be converted to cubic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1” of excess rainfall*Drainage Area=Volume of Runoff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(units are usually acre-in; can be converted to cubic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96375-1D60-4B2E-9A89-19E644DC09C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89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defTabSz="912813" eaLnBrk="1" hangingPunct="1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Unit Hydrograph-Assumptions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Identical rainfalls with the same antecedent conditions produce identical hydrographs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time bases of all hydrograph from rainfalls </a:t>
            </a:r>
            <a:r>
              <a:rPr 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same duration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with the same antecedent conditions are equal</a:t>
            </a:r>
          </a:p>
          <a:p>
            <a:pPr defTabSz="912813" eaLnBrk="1" hangingPunct="1">
              <a:buFont typeface="Wingdings 2" pitchFamily="18" charset="2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Superposition:  If the storm duration is the same, the hydrograph of a 2” storm is twice the amount of a 1” storm.</a:t>
            </a: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566BB918-A670-460F-9E59-05A75FCDBA2B}" type="slidenum">
              <a:rPr lang="en-US"/>
              <a:pPr defTabSz="912813"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444A8-8D41-4E17-BCB9-45311E35C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81991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Hydrographs-Example of Superposition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0EC4D056-C50C-4319-8F26-7649142DE952}" type="slidenum">
              <a:rPr lang="en-US"/>
              <a:pPr defTabSz="912813">
                <a:defRPr/>
              </a:pPr>
              <a:t>27</a:t>
            </a:fld>
            <a:endParaRPr lang="en-US"/>
          </a:p>
        </p:txBody>
      </p:sp>
      <p:graphicFrame>
        <p:nvGraphicFramePr>
          <p:cNvPr id="5" name="Content Placeholder 4" descr="map showing a unit hydrograph (1&quot; of rain) versus a 2&quot; hydrograph.  All values of the 2&quot; hydrograph are double the 1&quot; unit hydrograph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79999239"/>
              </p:ext>
            </p:extLst>
          </p:nvPr>
        </p:nvGraphicFramePr>
        <p:xfrm>
          <a:off x="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After a 2-hour storm, a station downstream from a 45 square mile drainage basin measures 9400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a peak discharge and 3300 acre-feet as total runoff.</a:t>
            </a:r>
          </a:p>
          <a:p>
            <a:pPr marL="0" indent="0" defTabSz="912813" eaLnBrk="1" hangingPunct="1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2813" eaLnBrk="1" hangingPunct="1">
              <a:buFont typeface="Wingdings" pitchFamily="2" charset="2"/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Find the 2-hour unit hydrograph peak discharge.</a:t>
            </a:r>
          </a:p>
          <a:p>
            <a:pPr defTabSz="912813" eaLnBrk="1" hangingPunct="1">
              <a:buFont typeface="Wingdings" pitchFamily="2" charset="2"/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b) What would be the peak runoff and design flood volume if a 2-hour storm dropped 2.5 inches of net precipitation?</a:t>
            </a: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E9C1AAB4-34D8-4918-B7F7-CC9BBA36FFE3}" type="slidenum">
              <a:rPr lang="en-US"/>
              <a:pPr defTabSz="912813"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a) Find Unit Hydrograph Peak Flow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volume of runoff which represents 1” of excess runoff over the 45 square mile drainage area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45 square miles * 1” = 2400 acre-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Since the actual measured 3,300 acre-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greater than the 2400 acre-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1” of runoff, the storm had more than 1” of excess runoff</a:t>
            </a:r>
          </a:p>
        </p:txBody>
      </p:sp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5CDED04D-66D4-440B-8D7B-CECDA44761C6}" type="slidenum">
              <a:rPr lang="en-US"/>
              <a:pPr defTabSz="912813"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Hyetograph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Graphical representation of time (usually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vs rainfall (“) or intensity (“/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788230AA-DB15-4D71-B597-07C17E6E4A9E}" type="slidenum">
              <a:rPr lang="en-US"/>
              <a:pPr defTabSz="912813"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912813" eaLnBrk="1" hangingPunct="1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a) Find Unit Hydrograph Peak Flow      Continued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ratio of 3300/2400=1.375; therefore the storm had 1.375” of excess runoff</a:t>
            </a:r>
          </a:p>
          <a:p>
            <a:pPr defTabSz="912813" eaLnBrk="1" hangingPunct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peak discharge is 9400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a runoff of 1.375” then the ratio of the peak discharge of the unit hydrograph must be:</a:t>
            </a:r>
          </a:p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2400/3300 (or 1/1.375) = 0.727</a:t>
            </a:r>
          </a:p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Peak discharge=0.727*9400 = </a:t>
            </a:r>
            <a:r>
              <a:rPr 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6,800 </a:t>
            </a:r>
            <a:r>
              <a:rPr lang="en-US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endParaRPr lang="en-US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2813" eaLnBrk="1" hangingPunct="1"/>
            <a:endParaRPr lang="en-US" dirty="0"/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09E331C3-F39C-451D-B0AB-0E0AEABE3886}" type="slidenum">
              <a:rPr lang="en-US"/>
              <a:pPr defTabSz="912813"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b) Find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peak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off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2.5” storm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Once you know the peak flow and runoff volume that represents 1” of excess rainfall, then you just use ratios:</a:t>
            </a:r>
          </a:p>
          <a:p>
            <a:pPr defTabSz="912813" eaLnBrk="1" hangingPunct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2.5*6,800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17,000 </a:t>
            </a:r>
            <a:r>
              <a:rPr lang="en-US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endParaRPr lang="en-US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2.5*2400 acre-ft = </a:t>
            </a:r>
            <a:r>
              <a:rPr 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6,000 acre-ft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549A7289-8900-43BF-9658-156A58F7065A}" type="slidenum">
              <a:rPr lang="en-US"/>
              <a:pPr defTabSz="912813"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defTabSz="912813" eaLnBrk="1" hangingPunct="1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Use of Hydrographs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defTabSz="912813" eaLnBrk="1" hangingPunct="1">
              <a:lnSpc>
                <a:spcPct val="8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Development can cause less infiltration and more runoff. In addition, runoff velocities increase because of smoother surfaces. </a:t>
            </a:r>
          </a:p>
          <a:p>
            <a:pPr defTabSz="912813" eaLnBrk="1" hangingPunct="1">
              <a:lnSpc>
                <a:spcPct val="8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net effect is that development can increase peak flow, resulting in inadequately sized drainage structures</a:t>
            </a:r>
          </a:p>
          <a:p>
            <a:pPr defTabSz="912813" eaLnBrk="1" hangingPunct="1">
              <a:lnSpc>
                <a:spcPct val="8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stormwater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management regulations require that post-development peak runoff rates be equal to or less than the predevelopment peak runoff rates</a:t>
            </a:r>
          </a:p>
          <a:p>
            <a:pPr defTabSz="912813" eaLnBrk="1" hangingPunct="1">
              <a:lnSpc>
                <a:spcPct val="8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can be done by constructing detention basins which temporarily store the water</a:t>
            </a:r>
          </a:p>
          <a:p>
            <a:pPr defTabSz="912813" eaLnBrk="1" hangingPunct="1">
              <a:lnSpc>
                <a:spcPct val="8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Hydrographs are used to design detention basins (time is an issue)</a:t>
            </a:r>
          </a:p>
          <a:p>
            <a:pPr defTabSz="912813" eaLnBrk="1" hangingPunct="1">
              <a:lnSpc>
                <a:spcPct val="8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Sometimes, only the peak runoff flow is needed.</a:t>
            </a:r>
          </a:p>
          <a:p>
            <a:pPr lvl="1" defTabSz="912813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1C1E8547-1810-43D8-B001-078659CF74EA}" type="slidenum">
              <a:rPr lang="en-US"/>
              <a:pPr defTabSz="912813"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Hydrographs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From rainfall data (not typical)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Synthetic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TR-55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Snyder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Simple Triangular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Modified Rational Method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BDF3E6DB-8DEE-49ED-A1C3-45D7A3FE7D4F}" type="slidenum">
              <a:rPr lang="en-US"/>
              <a:pPr defTabSz="912813"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047750"/>
          </a:xfrm>
        </p:spPr>
        <p:txBody>
          <a:bodyPr/>
          <a:lstStyle/>
          <a:p>
            <a:pPr defTabSz="912813" eaLnBrk="1" hangingPunct="1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Higher Level Content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Not covered in this class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Deriving hydrographs for other storm durations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Subtract groundwater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Synthesize unit hydrographs for different storm durations using the: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Lagging storm method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S-Curve method</a:t>
            </a:r>
          </a:p>
          <a:p>
            <a:pPr defTabSz="912813" eaLnBrk="1" hangingPunct="1"/>
            <a:endParaRPr 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1E901206-2466-432D-A41C-D7112A169790}" type="slidenum">
              <a:rPr lang="en-US"/>
              <a:pPr defTabSz="912813"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Time of Concentration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Manning’s Equation (open channel flow equation)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96375-1D60-4B2E-9A89-19E644DC09C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1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Rainfall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Abstraction--------rainfall lost 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evaporation  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infiltration  </a:t>
            </a:r>
          </a:p>
          <a:p>
            <a:pPr lvl="1"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depression storage 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Excess------rainfall which runs off</a:t>
            </a:r>
          </a:p>
        </p:txBody>
      </p:sp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2E7D85A7-6C1C-4C75-B85C-D61979617B46}" type="slidenum">
              <a:rPr lang="en-US"/>
              <a:pPr defTabSz="912813"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6A0AF2-E63C-429B-BE56-396BC7FC1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Rainfall Depth versus Time</a:t>
            </a:r>
          </a:p>
        </p:txBody>
      </p:sp>
      <p:sp>
        <p:nvSpPr>
          <p:cNvPr id="1027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EF-2B20-4FAC-985D-E633A4AAC894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1026" name="Object 5" descr="rainfall depth (runoff and abstraction) for six different 15-minute time interval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608907"/>
              </p:ext>
            </p:extLst>
          </p:nvPr>
        </p:nvGraphicFramePr>
        <p:xfrm>
          <a:off x="158750" y="1676400"/>
          <a:ext cx="8902700" cy="5226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Chart" r:id="rId4" imgW="4562551" imgH="2590800" progId="Excel.Chart.8">
                  <p:embed/>
                </p:oleObj>
              </mc:Choice>
              <mc:Fallback>
                <p:oleObj name="Chart" r:id="rId4" imgW="4562551" imgH="2590800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1676400"/>
                        <a:ext cx="8902700" cy="52268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F5732-793B-41F5-AF82-6818AE4F7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216" y="493767"/>
            <a:ext cx="8305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Rainfall Intensity versus Time</a:t>
            </a:r>
          </a:p>
        </p:txBody>
      </p:sp>
      <p:sp>
        <p:nvSpPr>
          <p:cNvPr id="2051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3E43B0F1-81B1-46B9-8ADE-64990D420DC8}" type="slidenum">
              <a:rPr lang="en-US"/>
              <a:pPr defTabSz="912813">
                <a:defRPr/>
              </a:pPr>
              <a:t>6</a:t>
            </a:fld>
            <a:endParaRPr lang="en-US"/>
          </a:p>
        </p:txBody>
      </p:sp>
      <p:graphicFrame>
        <p:nvGraphicFramePr>
          <p:cNvPr id="2050" name="Object 4" descr="rainfall intensity (in/hr) for 6 different 15-minute time interval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344475"/>
              </p:ext>
            </p:extLst>
          </p:nvPr>
        </p:nvGraphicFramePr>
        <p:xfrm>
          <a:off x="266481" y="1303337"/>
          <a:ext cx="8528050" cy="505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Chart" r:id="rId4" imgW="4372051" imgH="2590800" progId="Excel.Chart.8">
                  <p:embed/>
                </p:oleObj>
              </mc:Choice>
              <mc:Fallback>
                <p:oleObj name="Chart" r:id="rId4" imgW="4372051" imgH="259080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481" y="1303337"/>
                        <a:ext cx="8528050" cy="505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Rainfall Intensity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2514600" cy="3886200"/>
          </a:xfrm>
        </p:spPr>
        <p:txBody>
          <a:bodyPr/>
          <a:lstStyle/>
          <a:p>
            <a:pPr marL="0" indent="0" defTabSz="912813" eaLnBrk="1" hangingPunct="1">
              <a:buNone/>
            </a:pPr>
            <a:endParaRPr lang="en-US" sz="2800" dirty="0"/>
          </a:p>
          <a:p>
            <a:pPr marL="0" indent="0" defTabSz="912813" eaLnBrk="1" hangingPunct="1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Usually varies over storm duration</a:t>
            </a:r>
          </a:p>
        </p:txBody>
      </p:sp>
      <p:graphicFrame>
        <p:nvGraphicFramePr>
          <p:cNvPr id="3074" name="Object 4" descr="graph showing intensity over storm duration (same as previous slide)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92585344"/>
              </p:ext>
            </p:extLst>
          </p:nvPr>
        </p:nvGraphicFramePr>
        <p:xfrm>
          <a:off x="3429000" y="2438400"/>
          <a:ext cx="4627786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Chart" r:id="rId4" imgW="4372051" imgH="2590800" progId="Excel.Chart.8">
                  <p:embed/>
                </p:oleObj>
              </mc:Choice>
              <mc:Fallback>
                <p:oleObj name="Chart" r:id="rId4" imgW="4372051" imgH="2590800" progId="Excel.Chart.8">
                  <p:embed/>
                  <p:pic>
                    <p:nvPicPr>
                      <p:cNvPr id="0" name="Object 4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438400"/>
                        <a:ext cx="4627786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86A6FEA2-410A-447C-8155-F9955BBD0378}" type="slidenum">
              <a:rPr lang="en-US"/>
              <a:pPr defTabSz="912813"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Area under the hyetograph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Represents total amount of precipitation dropped by the storm over its duration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Sum total inches </a:t>
            </a: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.4+.7+1.3+1+.5+.3=4.2”   or</a:t>
            </a: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Sum (intensity*time intervals) </a:t>
            </a: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1.6”/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*.25hr=.4” (and so on)</a:t>
            </a:r>
          </a:p>
        </p:txBody>
      </p:sp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496C4FA6-CBB4-4AE4-B1ED-711014EF6BE9}" type="slidenum">
              <a:rPr lang="en-US"/>
              <a:pPr defTabSz="912813">
                <a:defRPr/>
              </a:pPr>
              <a:t>8</a:t>
            </a:fld>
            <a:endParaRPr lang="en-US"/>
          </a:p>
        </p:txBody>
      </p:sp>
      <p:pic>
        <p:nvPicPr>
          <p:cNvPr id="2" name="Picture 1" descr="graphs shown in previous slid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6569" y="2514600"/>
            <a:ext cx="2895920" cy="2171940"/>
          </a:xfrm>
          <a:prstGeom prst="rect">
            <a:avLst/>
          </a:prstGeom>
        </p:spPr>
      </p:pic>
      <p:pic>
        <p:nvPicPr>
          <p:cNvPr id="3" name="Picture 2" descr="graph shown in previous slid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3080" y="4495800"/>
            <a:ext cx="2692720" cy="20195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Calculate Runoff Volume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runoff * Drainage Area </a:t>
            </a:r>
          </a:p>
          <a:p>
            <a:pPr defTabSz="912813" eaLnBrk="1" hangingPunct="1">
              <a:buFont typeface="Wingdings" pitchFamily="2" charset="2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2813" eaLnBrk="1" hangingPunct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1” of excess rain over 1 acre represents a runoff volume of 3,630 cubic feet = 27,154 gallons</a:t>
            </a:r>
          </a:p>
        </p:txBody>
      </p:sp>
      <p:sp>
        <p:nvSpPr>
          <p:cNvPr id="1229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2813">
              <a:defRPr/>
            </a:pPr>
            <a:fld id="{F2168116-6CB4-4082-9C13-2B67E48C95AC}" type="slidenum">
              <a:rPr lang="en-US"/>
              <a:pPr defTabSz="912813"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2064</TotalTime>
  <Words>1132</Words>
  <Application>Microsoft Office PowerPoint</Application>
  <PresentationFormat>On-screen Show (4:3)</PresentationFormat>
  <Paragraphs>241</Paragraphs>
  <Slides>35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Constantia</vt:lpstr>
      <vt:lpstr>Wingdings</vt:lpstr>
      <vt:lpstr>Wingdings 2</vt:lpstr>
      <vt:lpstr>Flow</vt:lpstr>
      <vt:lpstr>Chart</vt:lpstr>
      <vt:lpstr>Hyetographs &amp;  Hydrographs</vt:lpstr>
      <vt:lpstr>Objectives</vt:lpstr>
      <vt:lpstr>Hyetograph</vt:lpstr>
      <vt:lpstr>Rainfall</vt:lpstr>
      <vt:lpstr>Rainfall Depth versus Time</vt:lpstr>
      <vt:lpstr>Rainfall Intensity versus Time</vt:lpstr>
      <vt:lpstr>Rainfall Intensity</vt:lpstr>
      <vt:lpstr>Area under the hyetograph</vt:lpstr>
      <vt:lpstr>To Calculate Runoff Volume</vt:lpstr>
      <vt:lpstr>Mass Hyetograph</vt:lpstr>
      <vt:lpstr>Mass Hyetograph Graph</vt:lpstr>
      <vt:lpstr>Deriving the Mass Hyetograph</vt:lpstr>
      <vt:lpstr>Question</vt:lpstr>
      <vt:lpstr>Rainfall Data for 4 Different US locations</vt:lpstr>
      <vt:lpstr>Class Exercise (Handout)</vt:lpstr>
      <vt:lpstr>Break</vt:lpstr>
      <vt:lpstr>Hydrograph</vt:lpstr>
      <vt:lpstr>Hydrograph Shape</vt:lpstr>
      <vt:lpstr>What is a Hydrograph?</vt:lpstr>
      <vt:lpstr>Hydrograph Segments</vt:lpstr>
      <vt:lpstr>Hydrograph Properties</vt:lpstr>
      <vt:lpstr>Hydrograph-Definitions</vt:lpstr>
      <vt:lpstr>Hydrograph-Duration/Frequency</vt:lpstr>
      <vt:lpstr>Area under Hydrograph</vt:lpstr>
      <vt:lpstr>Unit Hydrograph</vt:lpstr>
      <vt:lpstr>Unit Hydrograph-Assumptions</vt:lpstr>
      <vt:lpstr> Hydrographs-Example of Superposition</vt:lpstr>
      <vt:lpstr>Example</vt:lpstr>
      <vt:lpstr>a) Find Unit Hydrograph Peak Flow</vt:lpstr>
      <vt:lpstr>a) Find Unit Hydrograph Peak Flow      Continued</vt:lpstr>
      <vt:lpstr>b) Find Qpeak &amp; Roff of 2.5” storm</vt:lpstr>
      <vt:lpstr>Use of Hydrographs</vt:lpstr>
      <vt:lpstr>Hydrographs</vt:lpstr>
      <vt:lpstr>Higher Level Content Not covered in this class</vt:lpstr>
      <vt:lpstr>Next Lecture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111</cp:revision>
  <dcterms:created xsi:type="dcterms:W3CDTF">2002-10-04T19:39:32Z</dcterms:created>
  <dcterms:modified xsi:type="dcterms:W3CDTF">2026-02-04T17:44:54Z</dcterms:modified>
</cp:coreProperties>
</file>