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31"/>
  </p:notesMasterIdLst>
  <p:handoutMasterIdLst>
    <p:handoutMasterId r:id="rId32"/>
  </p:handoutMasterIdLst>
  <p:sldIdLst>
    <p:sldId id="299" r:id="rId2"/>
    <p:sldId id="285" r:id="rId3"/>
    <p:sldId id="318" r:id="rId4"/>
    <p:sldId id="332" r:id="rId5"/>
    <p:sldId id="319" r:id="rId6"/>
    <p:sldId id="320" r:id="rId7"/>
    <p:sldId id="338" r:id="rId8"/>
    <p:sldId id="337" r:id="rId9"/>
    <p:sldId id="336" r:id="rId10"/>
    <p:sldId id="330" r:id="rId11"/>
    <p:sldId id="321" r:id="rId12"/>
    <p:sldId id="333" r:id="rId13"/>
    <p:sldId id="323" r:id="rId14"/>
    <p:sldId id="324" r:id="rId15"/>
    <p:sldId id="325" r:id="rId16"/>
    <p:sldId id="339" r:id="rId17"/>
    <p:sldId id="326" r:id="rId18"/>
    <p:sldId id="327" r:id="rId19"/>
    <p:sldId id="335" r:id="rId20"/>
    <p:sldId id="328" r:id="rId21"/>
    <p:sldId id="329" r:id="rId22"/>
    <p:sldId id="297" r:id="rId23"/>
    <p:sldId id="307" r:id="rId24"/>
    <p:sldId id="313" r:id="rId25"/>
    <p:sldId id="314" r:id="rId26"/>
    <p:sldId id="316" r:id="rId27"/>
    <p:sldId id="317" r:id="rId28"/>
    <p:sldId id="315" r:id="rId29"/>
    <p:sldId id="308"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3344" autoAdjust="0"/>
  </p:normalViewPr>
  <p:slideViewPr>
    <p:cSldViewPr>
      <p:cViewPr varScale="1">
        <p:scale>
          <a:sx n="121" d="100"/>
          <a:sy n="121" d="100"/>
        </p:scale>
        <p:origin x="13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198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198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198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20FE4B3-43AA-45A4-92CC-7B235C29F2DC}" type="slidenum">
              <a:rPr lang="en-US"/>
              <a:pPr>
                <a:defRPr/>
              </a:pPr>
              <a:t>‹#›</a:t>
            </a:fld>
            <a:endParaRPr lang="en-US"/>
          </a:p>
        </p:txBody>
      </p:sp>
    </p:spTree>
    <p:extLst>
      <p:ext uri="{BB962C8B-B14F-4D97-AF65-F5344CB8AC3E}">
        <p14:creationId xmlns:p14="http://schemas.microsoft.com/office/powerpoint/2010/main" val="3610169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860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242BE24-F0CD-432E-AD52-BCEA1967F07C}" type="slidenum">
              <a:rPr lang="en-US"/>
              <a:pPr>
                <a:defRPr/>
              </a:pPr>
              <a:t>‹#›</a:t>
            </a:fld>
            <a:endParaRPr lang="en-US"/>
          </a:p>
        </p:txBody>
      </p:sp>
    </p:spTree>
    <p:extLst>
      <p:ext uri="{BB962C8B-B14F-4D97-AF65-F5344CB8AC3E}">
        <p14:creationId xmlns:p14="http://schemas.microsoft.com/office/powerpoint/2010/main" val="1940452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76509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66187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C53BBA-BD15-4053-9A46-6E17F9371871}" type="slidenum">
              <a:rPr lang="en-US"/>
              <a:pPr>
                <a:defRPr/>
              </a:pPr>
              <a:t>‹#›</a:t>
            </a:fld>
            <a:endParaRPr lang="en-US"/>
          </a:p>
        </p:txBody>
      </p:sp>
    </p:spTree>
    <p:extLst>
      <p:ext uri="{BB962C8B-B14F-4D97-AF65-F5344CB8AC3E}">
        <p14:creationId xmlns:p14="http://schemas.microsoft.com/office/powerpoint/2010/main" val="2968367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AA8919-87EB-4315-A0CB-DAC4DEA2E29B}" type="slidenum">
              <a:rPr lang="en-US"/>
              <a:pPr>
                <a:defRPr/>
              </a:pPr>
              <a:t>‹#›</a:t>
            </a:fld>
            <a:endParaRPr lang="en-US"/>
          </a:p>
        </p:txBody>
      </p:sp>
    </p:spTree>
    <p:extLst>
      <p:ext uri="{BB962C8B-B14F-4D97-AF65-F5344CB8AC3E}">
        <p14:creationId xmlns:p14="http://schemas.microsoft.com/office/powerpoint/2010/main" val="287921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0C5384-C11E-4DFF-922F-00470E258E45}" type="slidenum">
              <a:rPr lang="en-US"/>
              <a:pPr>
                <a:defRPr/>
              </a:pPr>
              <a:t>‹#›</a:t>
            </a:fld>
            <a:endParaRPr lang="en-US"/>
          </a:p>
        </p:txBody>
      </p:sp>
    </p:spTree>
    <p:extLst>
      <p:ext uri="{BB962C8B-B14F-4D97-AF65-F5344CB8AC3E}">
        <p14:creationId xmlns:p14="http://schemas.microsoft.com/office/powerpoint/2010/main" val="204085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A1E813-00F8-4C10-B149-A122A634E589}" type="slidenum">
              <a:rPr lang="en-US"/>
              <a:pPr>
                <a:defRPr/>
              </a:pPr>
              <a:t>‹#›</a:t>
            </a:fld>
            <a:endParaRPr lang="en-US"/>
          </a:p>
        </p:txBody>
      </p:sp>
    </p:spTree>
    <p:extLst>
      <p:ext uri="{BB962C8B-B14F-4D97-AF65-F5344CB8AC3E}">
        <p14:creationId xmlns:p14="http://schemas.microsoft.com/office/powerpoint/2010/main" val="284922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2F8F43-D665-4C36-914E-48BCC9CB7C29}" type="slidenum">
              <a:rPr lang="en-US"/>
              <a:pPr>
                <a:defRPr/>
              </a:pPr>
              <a:t>‹#›</a:t>
            </a:fld>
            <a:endParaRPr lang="en-US"/>
          </a:p>
        </p:txBody>
      </p:sp>
    </p:spTree>
    <p:extLst>
      <p:ext uri="{BB962C8B-B14F-4D97-AF65-F5344CB8AC3E}">
        <p14:creationId xmlns:p14="http://schemas.microsoft.com/office/powerpoint/2010/main" val="3321258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4CB180-640E-44C5-8C47-DBA1179D2775}" type="slidenum">
              <a:rPr lang="en-US"/>
              <a:pPr>
                <a:defRPr/>
              </a:pPr>
              <a:t>‹#›</a:t>
            </a:fld>
            <a:endParaRPr lang="en-US"/>
          </a:p>
        </p:txBody>
      </p:sp>
    </p:spTree>
    <p:extLst>
      <p:ext uri="{BB962C8B-B14F-4D97-AF65-F5344CB8AC3E}">
        <p14:creationId xmlns:p14="http://schemas.microsoft.com/office/powerpoint/2010/main" val="3516371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5BACD4B-CE9F-4EC7-BD24-9EDC9CB05B3D}" type="slidenum">
              <a:rPr lang="en-US"/>
              <a:pPr>
                <a:defRPr/>
              </a:pPr>
              <a:t>‹#›</a:t>
            </a:fld>
            <a:endParaRPr lang="en-US"/>
          </a:p>
        </p:txBody>
      </p:sp>
    </p:spTree>
    <p:extLst>
      <p:ext uri="{BB962C8B-B14F-4D97-AF65-F5344CB8AC3E}">
        <p14:creationId xmlns:p14="http://schemas.microsoft.com/office/powerpoint/2010/main" val="3896114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8F9086C-FBE2-48B8-9C07-EFFDD580F2FF}" type="slidenum">
              <a:rPr lang="en-US"/>
              <a:pPr>
                <a:defRPr/>
              </a:pPr>
              <a:t>‹#›</a:t>
            </a:fld>
            <a:endParaRPr lang="en-US"/>
          </a:p>
        </p:txBody>
      </p:sp>
    </p:spTree>
    <p:extLst>
      <p:ext uri="{BB962C8B-B14F-4D97-AF65-F5344CB8AC3E}">
        <p14:creationId xmlns:p14="http://schemas.microsoft.com/office/powerpoint/2010/main" val="790069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FE5BA2A-8D16-41E4-8B6D-08B8775D863E}" type="slidenum">
              <a:rPr lang="en-US"/>
              <a:pPr>
                <a:defRPr/>
              </a:pPr>
              <a:t>‹#›</a:t>
            </a:fld>
            <a:endParaRPr lang="en-US"/>
          </a:p>
        </p:txBody>
      </p:sp>
    </p:spTree>
    <p:extLst>
      <p:ext uri="{BB962C8B-B14F-4D97-AF65-F5344CB8AC3E}">
        <p14:creationId xmlns:p14="http://schemas.microsoft.com/office/powerpoint/2010/main" val="2353152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F6C903-6A92-4E31-9910-26FA8C77CE6E}" type="slidenum">
              <a:rPr lang="en-US"/>
              <a:pPr>
                <a:defRPr/>
              </a:pPr>
              <a:t>‹#›</a:t>
            </a:fld>
            <a:endParaRPr lang="en-US"/>
          </a:p>
        </p:txBody>
      </p:sp>
    </p:spTree>
    <p:extLst>
      <p:ext uri="{BB962C8B-B14F-4D97-AF65-F5344CB8AC3E}">
        <p14:creationId xmlns:p14="http://schemas.microsoft.com/office/powerpoint/2010/main" val="372040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12D47B-457B-4F92-8380-748ABF6E3499}" type="slidenum">
              <a:rPr lang="en-US"/>
              <a:pPr>
                <a:defRPr/>
              </a:pPr>
              <a:t>‹#›</a:t>
            </a:fld>
            <a:endParaRPr lang="en-US"/>
          </a:p>
        </p:txBody>
      </p:sp>
    </p:spTree>
    <p:extLst>
      <p:ext uri="{BB962C8B-B14F-4D97-AF65-F5344CB8AC3E}">
        <p14:creationId xmlns:p14="http://schemas.microsoft.com/office/powerpoint/2010/main" val="4072517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495E666-4C29-458A-81A6-D8050AFE56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uaZPO7dgEn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eople.sunypoly.edu/~bara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pdf/hydro-35%5b1%5d.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pdf/tr55%5b1%5d.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685800" y="533400"/>
            <a:ext cx="7772400" cy="1470025"/>
          </a:xfrm>
        </p:spPr>
        <p:txBody>
          <a:bodyPr/>
          <a:lstStyle/>
          <a:p>
            <a:pPr eaLnBrk="1" hangingPunct="1"/>
            <a:r>
              <a:rPr lang="en-US" altLang="en-US" dirty="0">
                <a:latin typeface="Arial" panose="020B0604020202020204" pitchFamily="34" charset="0"/>
                <a:cs typeface="Arial" panose="020B0604020202020204" pitchFamily="34" charset="0"/>
              </a:rPr>
              <a:t>CTC 260 Hydrology</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Introduction</a:t>
            </a:r>
            <a:r>
              <a:rPr lang="en-US" altLang="en-US" sz="1800" dirty="0">
                <a:latin typeface="Arial" panose="020B0604020202020204" pitchFamily="34" charset="0"/>
                <a:cs typeface="Arial" panose="020B0604020202020204" pitchFamily="34" charset="0"/>
              </a:rPr>
              <a:t> </a:t>
            </a:r>
          </a:p>
        </p:txBody>
      </p:sp>
      <p:pic>
        <p:nvPicPr>
          <p:cNvPr id="2053" name="Picture 4" descr="image showing water cycle on earth---evaporation/storage/precipi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171700"/>
            <a:ext cx="466725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Watershed Data</a:t>
            </a:r>
          </a:p>
        </p:txBody>
      </p:sp>
      <p:sp>
        <p:nvSpPr>
          <p:cNvPr id="8195" name="Rectangle 3"/>
          <p:cNvSpPr>
            <a:spLocks noGrp="1" noChangeArrowheads="1"/>
          </p:cNvSpPr>
          <p:nvPr>
            <p:ph sz="half" idx="1"/>
          </p:nvPr>
        </p:nvSpPr>
        <p:spPr/>
        <p:txBody>
          <a:bodyPr/>
          <a:lstStyle/>
          <a:p>
            <a:pPr eaLnBrk="1" hangingPunct="1"/>
            <a:r>
              <a:rPr lang="en-US" altLang="en-US" sz="2400" dirty="0">
                <a:latin typeface="Arial" panose="020B0604020202020204" pitchFamily="34" charset="0"/>
                <a:cs typeface="Arial" panose="020B0604020202020204" pitchFamily="34" charset="0"/>
              </a:rPr>
              <a:t>Land Use</a:t>
            </a:r>
          </a:p>
          <a:p>
            <a:pPr eaLnBrk="1" hangingPunct="1"/>
            <a:r>
              <a:rPr lang="en-US" altLang="en-US" sz="2400" dirty="0">
                <a:latin typeface="Arial" panose="020B0604020202020204" pitchFamily="34" charset="0"/>
                <a:cs typeface="Arial" panose="020B0604020202020204" pitchFamily="34" charset="0"/>
              </a:rPr>
              <a:t>Soil Types</a:t>
            </a:r>
          </a:p>
          <a:p>
            <a:pPr eaLnBrk="1" hangingPunct="1"/>
            <a:r>
              <a:rPr lang="en-US" altLang="en-US" sz="2400" dirty="0">
                <a:latin typeface="Arial" panose="020B0604020202020204" pitchFamily="34" charset="0"/>
                <a:cs typeface="Arial" panose="020B0604020202020204" pitchFamily="34" charset="0"/>
              </a:rPr>
              <a:t>Overland flow Length</a:t>
            </a:r>
          </a:p>
          <a:p>
            <a:pPr eaLnBrk="1" hangingPunct="1"/>
            <a:r>
              <a:rPr lang="en-US" altLang="en-US" sz="2400" dirty="0">
                <a:latin typeface="Arial" panose="020B0604020202020204" pitchFamily="34" charset="0"/>
                <a:cs typeface="Arial" panose="020B0604020202020204" pitchFamily="34" charset="0"/>
              </a:rPr>
              <a:t>Length of Channel</a:t>
            </a:r>
          </a:p>
          <a:p>
            <a:pPr eaLnBrk="1" hangingPunct="1"/>
            <a:r>
              <a:rPr lang="en-US" altLang="en-US" sz="2400" dirty="0">
                <a:latin typeface="Arial" panose="020B0604020202020204" pitchFamily="34" charset="0"/>
                <a:cs typeface="Arial" panose="020B0604020202020204" pitchFamily="34" charset="0"/>
              </a:rPr>
              <a:t>Slope</a:t>
            </a:r>
          </a:p>
        </p:txBody>
      </p:sp>
      <p:sp>
        <p:nvSpPr>
          <p:cNvPr id="8196" name="Rectangle 4"/>
          <p:cNvSpPr>
            <a:spLocks noGrp="1" noChangeArrowheads="1"/>
          </p:cNvSpPr>
          <p:nvPr>
            <p:ph sz="half" idx="2"/>
          </p:nvPr>
        </p:nvSpPr>
        <p:spPr/>
        <p:txBody>
          <a:bodyPr/>
          <a:lstStyle/>
          <a:p>
            <a:pPr eaLnBrk="1" hangingPunct="1"/>
            <a:r>
              <a:rPr lang="en-US" altLang="en-US" sz="2400" dirty="0">
                <a:latin typeface="Arial" panose="020B0604020202020204" pitchFamily="34" charset="0"/>
                <a:cs typeface="Arial" panose="020B0604020202020204" pitchFamily="34" charset="0"/>
              </a:rPr>
              <a:t>Vegetative Cover</a:t>
            </a:r>
          </a:p>
          <a:p>
            <a:pPr eaLnBrk="1" hangingPunct="1"/>
            <a:r>
              <a:rPr lang="en-US" altLang="en-US" sz="2400" dirty="0">
                <a:latin typeface="Arial" panose="020B0604020202020204" pitchFamily="34" charset="0"/>
                <a:cs typeface="Arial" panose="020B0604020202020204" pitchFamily="34" charset="0"/>
              </a:rPr>
              <a:t>Roughness Coefficient</a:t>
            </a:r>
          </a:p>
          <a:p>
            <a:pPr eaLnBrk="1" hangingPunct="1"/>
            <a:r>
              <a:rPr lang="en-US" altLang="en-US" sz="2400" dirty="0">
                <a:latin typeface="Arial" panose="020B0604020202020204" pitchFamily="34" charset="0"/>
                <a:cs typeface="Arial" panose="020B0604020202020204" pitchFamily="34" charset="0"/>
              </a:rPr>
              <a:t>Existing Storage</a:t>
            </a:r>
          </a:p>
          <a:p>
            <a:pPr eaLnBrk="1" hangingPunct="1"/>
            <a:r>
              <a:rPr lang="en-US" altLang="en-US" sz="2400" dirty="0">
                <a:latin typeface="Arial" panose="020B0604020202020204" pitchFamily="34" charset="0"/>
                <a:cs typeface="Arial" panose="020B0604020202020204" pitchFamily="34" charset="0"/>
              </a:rPr>
              <a:t>Channel Shape</a:t>
            </a:r>
          </a:p>
          <a:p>
            <a:pPr eaLnBrk="1" hangingPunct="1"/>
            <a:r>
              <a:rPr lang="en-US" altLang="en-US" sz="2400" dirty="0">
                <a:latin typeface="Arial" panose="020B0604020202020204" pitchFamily="34" charset="0"/>
                <a:cs typeface="Arial" panose="020B0604020202020204" pitchFamily="34" charset="0"/>
              </a:rPr>
              <a:t>Existing Drainage Structures</a:t>
            </a:r>
          </a:p>
        </p:txBody>
      </p:sp>
      <p:sp>
        <p:nvSpPr>
          <p:cNvPr id="5" name="Slide Number Placeholder 6"/>
          <p:cNvSpPr>
            <a:spLocks noGrp="1"/>
          </p:cNvSpPr>
          <p:nvPr>
            <p:ph type="sldNum" sz="quarter" idx="12"/>
          </p:nvPr>
        </p:nvSpPr>
        <p:spPr/>
        <p:txBody>
          <a:bodyPr/>
          <a:lstStyle/>
          <a:p>
            <a:pPr>
              <a:defRPr/>
            </a:pPr>
            <a:fld id="{3FDDC520-5AB3-4838-AA01-588177F97624}" type="slidenum">
              <a:rPr lang="en-US"/>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Delineate Watershed</a:t>
            </a:r>
          </a:p>
        </p:txBody>
      </p:sp>
      <p:sp>
        <p:nvSpPr>
          <p:cNvPr id="9219" name="Rectangle 3"/>
          <p:cNvSpPr>
            <a:spLocks noGrp="1" noChangeArrowheads="1"/>
          </p:cNvSpPr>
          <p:nvPr>
            <p:ph idx="1"/>
          </p:nvPr>
        </p:nvSpPr>
        <p:spPr/>
        <p:txBody>
          <a:bodyPr/>
          <a:lstStyle/>
          <a:p>
            <a:pPr marL="0" indent="0" eaLnBrk="1" hangingPunct="1">
              <a:buNone/>
            </a:pPr>
            <a:r>
              <a:rPr lang="en-US" altLang="en-US" dirty="0">
                <a:latin typeface="Arial" panose="020B0604020202020204" pitchFamily="34" charset="0"/>
                <a:cs typeface="Arial" panose="020B0604020202020204" pitchFamily="34" charset="0"/>
              </a:rPr>
              <a:t>Identify points of interest</a:t>
            </a:r>
          </a:p>
          <a:p>
            <a:pPr lvl="1" eaLnBrk="1" hangingPunct="1"/>
            <a:r>
              <a:rPr lang="en-US" altLang="en-US" dirty="0">
                <a:latin typeface="Arial" panose="020B0604020202020204" pitchFamily="34" charset="0"/>
                <a:cs typeface="Arial" panose="020B0604020202020204" pitchFamily="34" charset="0"/>
              </a:rPr>
              <a:t>Existing/Proposed Culvert Locations</a:t>
            </a:r>
          </a:p>
          <a:p>
            <a:pPr lvl="1" eaLnBrk="1" hangingPunct="1"/>
            <a:r>
              <a:rPr lang="en-US" altLang="en-US" dirty="0">
                <a:latin typeface="Arial" panose="020B0604020202020204" pitchFamily="34" charset="0"/>
                <a:cs typeface="Arial" panose="020B0604020202020204" pitchFamily="34" charset="0"/>
              </a:rPr>
              <a:t>Changes in Land Use</a:t>
            </a:r>
          </a:p>
          <a:p>
            <a:pPr lvl="1" eaLnBrk="1" hangingPunct="1"/>
            <a:r>
              <a:rPr lang="en-US" altLang="en-US" dirty="0">
                <a:latin typeface="Arial" panose="020B0604020202020204" pitchFamily="34" charset="0"/>
                <a:cs typeface="Arial" panose="020B0604020202020204" pitchFamily="34" charset="0"/>
              </a:rPr>
              <a:t>Major Stream Branching</a:t>
            </a:r>
          </a:p>
          <a:p>
            <a:pPr marL="0" indent="0" eaLnBrk="1" hangingPunct="1">
              <a:buNone/>
            </a:pPr>
            <a:r>
              <a:rPr lang="en-US" altLang="en-US" dirty="0">
                <a:latin typeface="Arial" panose="020B0604020202020204" pitchFamily="34" charset="0"/>
                <a:cs typeface="Arial" panose="020B0604020202020204" pitchFamily="34" charset="0"/>
              </a:rPr>
              <a:t>Define Watershed Boundary</a:t>
            </a:r>
          </a:p>
          <a:p>
            <a:pPr marL="0" indent="0" eaLnBrk="1" hangingPunct="1">
              <a:buNone/>
            </a:pPr>
            <a:r>
              <a:rPr lang="en-US" altLang="en-US" dirty="0">
                <a:latin typeface="Arial" panose="020B0604020202020204" pitchFamily="34" charset="0"/>
                <a:cs typeface="Arial" panose="020B0604020202020204" pitchFamily="34" charset="0"/>
              </a:rPr>
              <a:t>Delineate </a:t>
            </a:r>
            <a:r>
              <a:rPr lang="en-US" altLang="en-US" dirty="0" err="1">
                <a:latin typeface="Arial" panose="020B0604020202020204" pitchFamily="34" charset="0"/>
                <a:cs typeface="Arial" panose="020B0604020202020204" pitchFamily="34" charset="0"/>
              </a:rPr>
              <a:t>Subcatchment</a:t>
            </a:r>
            <a:r>
              <a:rPr lang="en-US" altLang="en-US" dirty="0">
                <a:latin typeface="Arial" panose="020B0604020202020204" pitchFamily="34" charset="0"/>
                <a:cs typeface="Arial" panose="020B0604020202020204" pitchFamily="34" charset="0"/>
              </a:rPr>
              <a:t> Areas</a:t>
            </a:r>
          </a:p>
          <a:p>
            <a:pPr marL="0" indent="0" eaLnBrk="1" hangingPunct="1">
              <a:buNone/>
            </a:pPr>
            <a:r>
              <a:rPr lang="en-US" altLang="en-US" dirty="0">
                <a:latin typeface="Arial" panose="020B0604020202020204" pitchFamily="34" charset="0"/>
                <a:cs typeface="Arial" panose="020B0604020202020204" pitchFamily="34" charset="0"/>
              </a:rPr>
              <a:t>Determine Drainage Areas</a:t>
            </a:r>
          </a:p>
        </p:txBody>
      </p:sp>
      <p:sp>
        <p:nvSpPr>
          <p:cNvPr id="4" name="Slide Number Placeholder 5"/>
          <p:cNvSpPr>
            <a:spLocks noGrp="1"/>
          </p:cNvSpPr>
          <p:nvPr>
            <p:ph type="sldNum" sz="quarter" idx="12"/>
          </p:nvPr>
        </p:nvSpPr>
        <p:spPr/>
        <p:txBody>
          <a:bodyPr/>
          <a:lstStyle/>
          <a:p>
            <a:pPr>
              <a:defRPr/>
            </a:pPr>
            <a:fld id="{8A80D682-3535-43F6-A556-D8BC7B113EED}" type="slidenum">
              <a:rPr lang="en-US"/>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What is a Watershed  </a:t>
            </a:r>
          </a:p>
        </p:txBody>
      </p:sp>
      <p:sp>
        <p:nvSpPr>
          <p:cNvPr id="10243" name="Content Placeholder 2"/>
          <p:cNvSpPr>
            <a:spLocks noGrp="1"/>
          </p:cNvSpPr>
          <p:nvPr>
            <p:ph idx="1"/>
          </p:nvPr>
        </p:nvSpPr>
        <p:spPr/>
        <p:txBody>
          <a:bodyPr/>
          <a:lstStyle/>
          <a:p>
            <a:pPr marL="0" indent="0" algn="ctr" eaLnBrk="1" hangingPunct="1">
              <a:buNone/>
            </a:pPr>
            <a:r>
              <a:rPr lang="en-US" altLang="en-US" sz="2000" dirty="0">
                <a:latin typeface="Arial" panose="020B0604020202020204" pitchFamily="34" charset="0"/>
                <a:cs typeface="Arial" panose="020B0604020202020204" pitchFamily="34" charset="0"/>
                <a:hlinkClick r:id="rId3"/>
              </a:rPr>
              <a:t>https://www.youtube.com/watch?v=uaZPO7dgEnk</a:t>
            </a:r>
            <a:r>
              <a:rPr lang="en-US" altLang="en-US" sz="2000" dirty="0">
                <a:latin typeface="Arial" panose="020B0604020202020204" pitchFamily="34" charset="0"/>
                <a:cs typeface="Arial" panose="020B0604020202020204" pitchFamily="34" charset="0"/>
              </a:rPr>
              <a:t> </a:t>
            </a: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963572D-F6B0-4692-9098-4389C86A263A}"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Design Storm</a:t>
            </a:r>
          </a:p>
        </p:txBody>
      </p:sp>
      <p:sp>
        <p:nvSpPr>
          <p:cNvPr id="11267" name="Rectangle 3"/>
          <p:cNvSpPr>
            <a:spLocks noGrp="1" noChangeArrowheads="1"/>
          </p:cNvSpPr>
          <p:nvPr>
            <p:ph idx="1"/>
          </p:nvPr>
        </p:nvSpPr>
        <p:spPr/>
        <p:txBody>
          <a:bodyPr/>
          <a:lstStyle/>
          <a:p>
            <a:pPr marL="0" indent="0" eaLnBrk="1" hangingPunct="1">
              <a:buNone/>
            </a:pPr>
            <a:r>
              <a:rPr lang="en-US" altLang="en-US" dirty="0">
                <a:latin typeface="Arial" panose="020B0604020202020204" pitchFamily="34" charset="0"/>
                <a:cs typeface="Arial" panose="020B0604020202020204" pitchFamily="34" charset="0"/>
              </a:rPr>
              <a:t>Return period (frequency)</a:t>
            </a:r>
          </a:p>
          <a:p>
            <a:pPr marL="0" indent="0" eaLnBrk="1" hangingPunct="1">
              <a:buNone/>
            </a:pPr>
            <a:r>
              <a:rPr lang="en-US" altLang="en-US" dirty="0">
                <a:latin typeface="Arial" panose="020B0604020202020204" pitchFamily="34" charset="0"/>
                <a:cs typeface="Arial" panose="020B0604020202020204" pitchFamily="34" charset="0"/>
              </a:rPr>
              <a:t>Precipitation data (quantity/time)</a:t>
            </a:r>
          </a:p>
          <a:p>
            <a:pPr marL="0" indent="0" eaLnBrk="1" hangingPunct="1">
              <a:buNone/>
            </a:pPr>
            <a:endParaRPr lang="en-US" altLang="en-US" dirty="0">
              <a:latin typeface="Arial" panose="020B0604020202020204" pitchFamily="34" charset="0"/>
              <a:cs typeface="Arial" panose="020B0604020202020204" pitchFamily="34" charset="0"/>
            </a:endParaRPr>
          </a:p>
          <a:p>
            <a:pPr marL="0" indent="0" eaLnBrk="1" hangingPunct="1">
              <a:buNone/>
            </a:pPr>
            <a:r>
              <a:rPr lang="en-US" altLang="en-US" dirty="0">
                <a:latin typeface="Arial" panose="020B0604020202020204" pitchFamily="34" charset="0"/>
                <a:cs typeface="Arial" panose="020B0604020202020204" pitchFamily="34" charset="0"/>
              </a:rPr>
              <a:t>IDF </a:t>
            </a:r>
          </a:p>
          <a:p>
            <a:pPr lvl="1" eaLnBrk="1" hangingPunct="1"/>
            <a:r>
              <a:rPr lang="en-US" altLang="en-US" dirty="0">
                <a:latin typeface="Arial" panose="020B0604020202020204" pitchFamily="34" charset="0"/>
                <a:cs typeface="Arial" panose="020B0604020202020204" pitchFamily="34" charset="0"/>
              </a:rPr>
              <a:t>Rainfall </a:t>
            </a:r>
            <a:r>
              <a:rPr lang="en-US" altLang="en-US" b="1" dirty="0">
                <a:solidFill>
                  <a:srgbClr val="FF0000"/>
                </a:solidFill>
                <a:latin typeface="Arial" panose="020B0604020202020204" pitchFamily="34" charset="0"/>
                <a:cs typeface="Arial" panose="020B0604020202020204" pitchFamily="34" charset="0"/>
              </a:rPr>
              <a:t>I</a:t>
            </a:r>
            <a:r>
              <a:rPr lang="en-US" altLang="en-US" dirty="0">
                <a:latin typeface="Arial" panose="020B0604020202020204" pitchFamily="34" charset="0"/>
                <a:cs typeface="Arial" panose="020B0604020202020204" pitchFamily="34" charset="0"/>
              </a:rPr>
              <a:t>ntensity</a:t>
            </a:r>
          </a:p>
          <a:p>
            <a:pPr lvl="1" eaLnBrk="1" hangingPunct="1"/>
            <a:r>
              <a:rPr lang="en-US" altLang="en-US" dirty="0">
                <a:latin typeface="Arial" panose="020B0604020202020204" pitchFamily="34" charset="0"/>
                <a:cs typeface="Arial" panose="020B0604020202020204" pitchFamily="34" charset="0"/>
              </a:rPr>
              <a:t>Storm </a:t>
            </a:r>
            <a:r>
              <a:rPr lang="en-US" altLang="en-US" b="1" dirty="0">
                <a:solidFill>
                  <a:srgbClr val="FF0000"/>
                </a:solidFill>
                <a:latin typeface="Arial" panose="020B0604020202020204" pitchFamily="34" charset="0"/>
                <a:cs typeface="Arial" panose="020B0604020202020204" pitchFamily="34" charset="0"/>
              </a:rPr>
              <a:t>D</a:t>
            </a:r>
            <a:r>
              <a:rPr lang="en-US" altLang="en-US" dirty="0">
                <a:latin typeface="Arial" panose="020B0604020202020204" pitchFamily="34" charset="0"/>
                <a:cs typeface="Arial" panose="020B0604020202020204" pitchFamily="34" charset="0"/>
              </a:rPr>
              <a:t>uration</a:t>
            </a:r>
          </a:p>
          <a:p>
            <a:pPr lvl="1" eaLnBrk="1" hangingPunct="1"/>
            <a:r>
              <a:rPr lang="en-US" altLang="en-US" dirty="0">
                <a:latin typeface="Arial" panose="020B0604020202020204" pitchFamily="34" charset="0"/>
                <a:cs typeface="Arial" panose="020B0604020202020204" pitchFamily="34" charset="0"/>
              </a:rPr>
              <a:t>Storm </a:t>
            </a:r>
            <a:r>
              <a:rPr lang="en-US" altLang="en-US" b="1" dirty="0">
                <a:solidFill>
                  <a:srgbClr val="FF0000"/>
                </a:solidFill>
                <a:latin typeface="Arial" panose="020B0604020202020204" pitchFamily="34" charset="0"/>
                <a:cs typeface="Arial" panose="020B0604020202020204" pitchFamily="34" charset="0"/>
              </a:rPr>
              <a:t>F</a:t>
            </a:r>
            <a:r>
              <a:rPr lang="en-US" altLang="en-US" dirty="0">
                <a:latin typeface="Arial" panose="020B0604020202020204" pitchFamily="34" charset="0"/>
                <a:cs typeface="Arial" panose="020B0604020202020204" pitchFamily="34" charset="0"/>
              </a:rPr>
              <a:t>requency</a:t>
            </a:r>
          </a:p>
        </p:txBody>
      </p:sp>
      <p:sp>
        <p:nvSpPr>
          <p:cNvPr id="4" name="Slide Number Placeholder 5"/>
          <p:cNvSpPr>
            <a:spLocks noGrp="1"/>
          </p:cNvSpPr>
          <p:nvPr>
            <p:ph type="sldNum" sz="quarter" idx="12"/>
          </p:nvPr>
        </p:nvSpPr>
        <p:spPr/>
        <p:txBody>
          <a:bodyPr/>
          <a:lstStyle/>
          <a:p>
            <a:pPr>
              <a:defRPr/>
            </a:pPr>
            <a:fld id="{8D5E918F-E9EF-48B1-AB5F-63904C45144E}" type="slidenum">
              <a:rPr lang="en-US"/>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457200" y="274638"/>
            <a:ext cx="8229600" cy="866775"/>
          </a:xfrm>
        </p:spPr>
        <p:txBody>
          <a:bodyPr/>
          <a:lstStyle/>
          <a:p>
            <a:pPr eaLnBrk="1" hangingPunct="1"/>
            <a:r>
              <a:rPr lang="en-US" altLang="en-US" dirty="0">
                <a:latin typeface="Arial" panose="020B0604020202020204" pitchFamily="34" charset="0"/>
                <a:cs typeface="Arial" panose="020B0604020202020204" pitchFamily="34" charset="0"/>
              </a:rPr>
              <a:t>Runoff</a:t>
            </a:r>
          </a:p>
        </p:txBody>
      </p:sp>
      <p:sp>
        <p:nvSpPr>
          <p:cNvPr id="12291" name="Rectangle 3"/>
          <p:cNvSpPr>
            <a:spLocks noGrp="1" noChangeArrowheads="1"/>
          </p:cNvSpPr>
          <p:nvPr>
            <p:ph idx="1"/>
          </p:nvPr>
        </p:nvSpPr>
        <p:spPr>
          <a:xfrm>
            <a:off x="457200" y="1371600"/>
            <a:ext cx="8229600" cy="4754563"/>
          </a:xfrm>
        </p:spPr>
        <p:txBody>
          <a:bodyPr/>
          <a:lstStyle/>
          <a:p>
            <a:pPr marL="0" indent="0" eaLnBrk="1" hangingPunct="1">
              <a:lnSpc>
                <a:spcPct val="90000"/>
              </a:lnSpc>
              <a:buNone/>
            </a:pPr>
            <a:r>
              <a:rPr lang="en-US" altLang="en-US" dirty="0">
                <a:latin typeface="Arial" panose="020B0604020202020204" pitchFamily="34" charset="0"/>
                <a:cs typeface="Arial" panose="020B0604020202020204" pitchFamily="34" charset="0"/>
              </a:rPr>
              <a:t>Part of design storm will become runoff and part will be retained by watershed (abstraction)</a:t>
            </a:r>
          </a:p>
          <a:p>
            <a:pPr marL="0" indent="0" eaLnBrk="1" hangingPunct="1">
              <a:lnSpc>
                <a:spcPct val="90000"/>
              </a:lnSpc>
              <a:buNone/>
            </a:pPr>
            <a:endParaRPr lang="en-US" altLang="en-US" dirty="0">
              <a:latin typeface="Arial" panose="020B0604020202020204" pitchFamily="34" charset="0"/>
              <a:cs typeface="Arial" panose="020B0604020202020204" pitchFamily="34" charset="0"/>
            </a:endParaRPr>
          </a:p>
          <a:p>
            <a:pPr marL="0" indent="0" eaLnBrk="1" hangingPunct="1">
              <a:lnSpc>
                <a:spcPct val="90000"/>
              </a:lnSpc>
              <a:buNone/>
            </a:pPr>
            <a:r>
              <a:rPr lang="en-US" altLang="en-US" dirty="0">
                <a:latin typeface="Arial" panose="020B0604020202020204" pitchFamily="34" charset="0"/>
                <a:cs typeface="Arial" panose="020B0604020202020204" pitchFamily="34" charset="0"/>
              </a:rPr>
              <a:t>Dependent on:</a:t>
            </a:r>
          </a:p>
          <a:p>
            <a:pPr lvl="1" eaLnBrk="1" hangingPunct="1">
              <a:lnSpc>
                <a:spcPct val="90000"/>
              </a:lnSpc>
            </a:pPr>
            <a:r>
              <a:rPr lang="en-US" altLang="en-US" dirty="0">
                <a:latin typeface="Arial" panose="020B0604020202020204" pitchFamily="34" charset="0"/>
                <a:cs typeface="Arial" panose="020B0604020202020204" pitchFamily="34" charset="0"/>
              </a:rPr>
              <a:t>Soil type</a:t>
            </a:r>
          </a:p>
          <a:p>
            <a:pPr lvl="1" eaLnBrk="1" hangingPunct="1">
              <a:lnSpc>
                <a:spcPct val="90000"/>
              </a:lnSpc>
            </a:pPr>
            <a:r>
              <a:rPr lang="en-US" altLang="en-US" dirty="0">
                <a:latin typeface="Arial" panose="020B0604020202020204" pitchFamily="34" charset="0"/>
                <a:cs typeface="Arial" panose="020B0604020202020204" pitchFamily="34" charset="0"/>
              </a:rPr>
              <a:t>Cover type/land Treatment</a:t>
            </a:r>
          </a:p>
          <a:p>
            <a:pPr lvl="1" eaLnBrk="1" hangingPunct="1">
              <a:lnSpc>
                <a:spcPct val="90000"/>
              </a:lnSpc>
            </a:pPr>
            <a:r>
              <a:rPr lang="en-US" altLang="en-US" dirty="0">
                <a:latin typeface="Arial" panose="020B0604020202020204" pitchFamily="34" charset="0"/>
                <a:cs typeface="Arial" panose="020B0604020202020204" pitchFamily="34" charset="0"/>
              </a:rPr>
              <a:t>Land Use</a:t>
            </a:r>
          </a:p>
          <a:p>
            <a:pPr lvl="1" eaLnBrk="1" hangingPunct="1">
              <a:lnSpc>
                <a:spcPct val="90000"/>
              </a:lnSpc>
            </a:pPr>
            <a:r>
              <a:rPr lang="en-US" altLang="en-US" dirty="0">
                <a:latin typeface="Arial" panose="020B0604020202020204" pitchFamily="34" charset="0"/>
                <a:cs typeface="Arial" panose="020B0604020202020204" pitchFamily="34" charset="0"/>
              </a:rPr>
              <a:t>Antecedent runoff condition</a:t>
            </a:r>
          </a:p>
          <a:p>
            <a:pPr lvl="1" eaLnBrk="1" hangingPunct="1">
              <a:lnSpc>
                <a:spcPct val="90000"/>
              </a:lnSpc>
            </a:pPr>
            <a:r>
              <a:rPr lang="en-US" altLang="en-US" dirty="0">
                <a:latin typeface="Arial" panose="020B0604020202020204" pitchFamily="34" charset="0"/>
                <a:cs typeface="Arial" panose="020B0604020202020204" pitchFamily="34" charset="0"/>
              </a:rPr>
              <a:t>Impervious/pervious relationship</a:t>
            </a:r>
          </a:p>
        </p:txBody>
      </p:sp>
      <p:sp>
        <p:nvSpPr>
          <p:cNvPr id="4" name="Slide Number Placeholder 5"/>
          <p:cNvSpPr>
            <a:spLocks noGrp="1"/>
          </p:cNvSpPr>
          <p:nvPr>
            <p:ph type="sldNum" sz="quarter" idx="12"/>
          </p:nvPr>
        </p:nvSpPr>
        <p:spPr/>
        <p:txBody>
          <a:bodyPr/>
          <a:lstStyle/>
          <a:p>
            <a:pPr>
              <a:defRPr/>
            </a:pPr>
            <a:fld id="{AF32C0D8-E8AB-4957-8968-C40243EADEAA}" type="slidenum">
              <a:rPr lang="en-US"/>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293BB5-23A1-4ABF-9CE2-1B437D39B48E}" type="slidenum">
              <a:rPr lang="en-US"/>
              <a:pPr>
                <a:defRPr/>
              </a:pPr>
              <a:t>15</a:t>
            </a:fld>
            <a:endParaRPr lang="en-US"/>
          </a:p>
        </p:txBody>
      </p:sp>
      <p:sp>
        <p:nvSpPr>
          <p:cNvPr id="13315" name="AutoShape 2"/>
          <p:cNvSpPr>
            <a:spLocks noGrp="1" noChangeArrowheads="1"/>
          </p:cNvSpPr>
          <p:nvPr>
            <p:ph type="title" idx="4294967295"/>
          </p:nvPr>
        </p:nvSpPr>
        <p:spPr>
          <a:xfrm>
            <a:off x="304800" y="762000"/>
            <a:ext cx="7924800" cy="1143000"/>
          </a:xfrm>
        </p:spPr>
        <p:txBody>
          <a:bodyPr/>
          <a:lstStyle/>
          <a:p>
            <a:pPr eaLnBrk="1" hangingPunct="1"/>
            <a:r>
              <a:rPr lang="en-US" altLang="en-US" dirty="0">
                <a:latin typeface="Arial" panose="020B0604020202020204" pitchFamily="34" charset="0"/>
                <a:cs typeface="Arial" panose="020B0604020202020204" pitchFamily="34" charset="0"/>
              </a:rPr>
              <a:t>Hydrograph</a:t>
            </a:r>
          </a:p>
        </p:txBody>
      </p:sp>
      <p:sp>
        <p:nvSpPr>
          <p:cNvPr id="13316" name="Rectangle 3"/>
          <p:cNvSpPr>
            <a:spLocks noGrp="1" noChangeArrowheads="1"/>
          </p:cNvSpPr>
          <p:nvPr>
            <p:ph type="body" idx="4294967295"/>
          </p:nvPr>
        </p:nvSpPr>
        <p:spPr>
          <a:xfrm>
            <a:off x="762000" y="2362200"/>
            <a:ext cx="7693025" cy="3724275"/>
          </a:xfrm>
        </p:spPr>
        <p:txBody>
          <a:bodyPr/>
          <a:lstStyle/>
          <a:p>
            <a:pPr marL="0" indent="0" eaLnBrk="1" hangingPunct="1">
              <a:buNone/>
            </a:pPr>
            <a:r>
              <a:rPr lang="en-US" altLang="en-US" dirty="0">
                <a:latin typeface="Arial" panose="020B0604020202020204" pitchFamily="34" charset="0"/>
                <a:cs typeface="Arial" panose="020B0604020202020204" pitchFamily="34" charset="0"/>
              </a:rPr>
              <a:t>Graph of time vs direct runoff at one particular location (point of interest)</a:t>
            </a:r>
          </a:p>
          <a:p>
            <a:pPr lvl="1" eaLnBrk="1" hangingPunct="1"/>
            <a:r>
              <a:rPr lang="en-US" altLang="en-US" dirty="0">
                <a:latin typeface="Arial" panose="020B0604020202020204" pitchFamily="34" charset="0"/>
                <a:cs typeface="Arial" panose="020B0604020202020204" pitchFamily="34" charset="0"/>
              </a:rPr>
              <a:t>Rising limb</a:t>
            </a:r>
          </a:p>
          <a:p>
            <a:pPr lvl="1" eaLnBrk="1" hangingPunct="1"/>
            <a:r>
              <a:rPr lang="en-US" altLang="en-US" dirty="0">
                <a:latin typeface="Arial" panose="020B0604020202020204" pitchFamily="34" charset="0"/>
                <a:cs typeface="Arial" panose="020B0604020202020204" pitchFamily="34" charset="0"/>
              </a:rPr>
              <a:t>Crest</a:t>
            </a:r>
          </a:p>
          <a:p>
            <a:pPr lvl="1" eaLnBrk="1" hangingPunct="1"/>
            <a:r>
              <a:rPr lang="en-US" altLang="en-US" dirty="0">
                <a:latin typeface="Arial" panose="020B0604020202020204" pitchFamily="34" charset="0"/>
                <a:cs typeface="Arial" panose="020B0604020202020204" pitchFamily="34" charset="0"/>
              </a:rPr>
              <a:t>Falling (Recessional) Limb</a:t>
            </a:r>
          </a:p>
          <a:p>
            <a:pPr lvl="1" eaLnBrk="1" hangingPunct="1">
              <a:buFontTx/>
              <a:buNone/>
            </a:pP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293BB5-23A1-4ABF-9CE2-1B437D39B48E}" type="slidenum">
              <a:rPr lang="en-US"/>
              <a:pPr>
                <a:defRPr/>
              </a:pPr>
              <a:t>16</a:t>
            </a:fld>
            <a:endParaRPr lang="en-US"/>
          </a:p>
        </p:txBody>
      </p:sp>
      <p:sp>
        <p:nvSpPr>
          <p:cNvPr id="13315" name="AutoShape 2"/>
          <p:cNvSpPr>
            <a:spLocks noGrp="1" noChangeArrowheads="1"/>
          </p:cNvSpPr>
          <p:nvPr>
            <p:ph type="title" idx="4294967295"/>
          </p:nvPr>
        </p:nvSpPr>
        <p:spPr>
          <a:xfrm>
            <a:off x="304800" y="762000"/>
            <a:ext cx="7924800" cy="1143000"/>
          </a:xfrm>
        </p:spPr>
        <p:txBody>
          <a:bodyPr/>
          <a:lstStyle/>
          <a:p>
            <a:pPr eaLnBrk="1" hangingPunct="1"/>
            <a:r>
              <a:rPr lang="en-US" altLang="en-US" dirty="0">
                <a:latin typeface="Arial" panose="020B0604020202020204" pitchFamily="34" charset="0"/>
                <a:cs typeface="Arial" panose="020B0604020202020204" pitchFamily="34" charset="0"/>
              </a:rPr>
              <a:t>Hyetograph; Resulting Hydrograph</a:t>
            </a:r>
          </a:p>
        </p:txBody>
      </p:sp>
      <p:pic>
        <p:nvPicPr>
          <p:cNvPr id="2" name="Picture 1" descr="hyetograph and resulting hydrograph">
            <a:extLst>
              <a:ext uri="{FF2B5EF4-FFF2-40B4-BE49-F238E27FC236}">
                <a16:creationId xmlns:a16="http://schemas.microsoft.com/office/drawing/2014/main" id="{9520711D-D37E-4E2F-B890-58687CD0AFB1}"/>
              </a:ext>
            </a:extLst>
          </p:cNvPr>
          <p:cNvPicPr>
            <a:picLocks noChangeAspect="1"/>
          </p:cNvPicPr>
          <p:nvPr/>
        </p:nvPicPr>
        <p:blipFill>
          <a:blip r:embed="rId3"/>
          <a:stretch>
            <a:fillRect/>
          </a:stretch>
        </p:blipFill>
        <p:spPr>
          <a:xfrm>
            <a:off x="1752600" y="2236174"/>
            <a:ext cx="5257800" cy="4120176"/>
          </a:xfrm>
          <a:prstGeom prst="rect">
            <a:avLst/>
          </a:prstGeom>
        </p:spPr>
      </p:pic>
    </p:spTree>
    <p:extLst>
      <p:ext uri="{BB962C8B-B14F-4D97-AF65-F5344CB8AC3E}">
        <p14:creationId xmlns:p14="http://schemas.microsoft.com/office/powerpoint/2010/main" val="2493839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a:xfrm>
            <a:off x="457200" y="228600"/>
            <a:ext cx="8229600" cy="1143000"/>
          </a:xfrm>
        </p:spPr>
        <p:txBody>
          <a:bodyPr/>
          <a:lstStyle/>
          <a:p>
            <a:pPr eaLnBrk="1" hangingPunct="1"/>
            <a:r>
              <a:rPr lang="en-US" altLang="en-US" dirty="0">
                <a:solidFill>
                  <a:srgbClr val="00B050"/>
                </a:solidFill>
                <a:latin typeface="Arial" panose="020B0604020202020204" pitchFamily="34" charset="0"/>
                <a:cs typeface="Arial" panose="020B0604020202020204" pitchFamily="34" charset="0"/>
              </a:rPr>
              <a:t>Unit</a:t>
            </a:r>
            <a:r>
              <a:rPr lang="en-US" altLang="en-US" dirty="0">
                <a:latin typeface="Arial" panose="020B0604020202020204" pitchFamily="34" charset="0"/>
                <a:cs typeface="Arial" panose="020B0604020202020204" pitchFamily="34" charset="0"/>
              </a:rPr>
              <a:t> Hydrograph</a:t>
            </a:r>
          </a:p>
        </p:txBody>
      </p:sp>
      <p:sp>
        <p:nvSpPr>
          <p:cNvPr id="15363" name="Rectangle 3"/>
          <p:cNvSpPr>
            <a:spLocks noGrp="1" noChangeArrowheads="1"/>
          </p:cNvSpPr>
          <p:nvPr>
            <p:ph idx="1"/>
          </p:nvPr>
        </p:nvSpPr>
        <p:spPr/>
        <p:txBody>
          <a:bodyPr/>
          <a:lstStyle/>
          <a:p>
            <a:pPr marL="0" indent="0" eaLnBrk="1" hangingPunct="1">
              <a:buNone/>
            </a:pPr>
            <a:r>
              <a:rPr lang="en-US" altLang="en-US" dirty="0">
                <a:latin typeface="Arial" panose="020B0604020202020204" pitchFamily="34" charset="0"/>
                <a:cs typeface="Arial" panose="020B0604020202020204" pitchFamily="34" charset="0"/>
              </a:rPr>
              <a:t>Hydrograph representing </a:t>
            </a:r>
            <a:r>
              <a:rPr lang="en-US" altLang="en-US" dirty="0">
                <a:solidFill>
                  <a:srgbClr val="00B050"/>
                </a:solidFill>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of excess precipitation occurring uniformly over the watershed for a specified storm duration</a:t>
            </a:r>
          </a:p>
        </p:txBody>
      </p:sp>
      <p:sp>
        <p:nvSpPr>
          <p:cNvPr id="4" name="Slide Number Placeholder 5"/>
          <p:cNvSpPr>
            <a:spLocks noGrp="1"/>
          </p:cNvSpPr>
          <p:nvPr>
            <p:ph type="sldNum" sz="quarter" idx="12"/>
          </p:nvPr>
        </p:nvSpPr>
        <p:spPr/>
        <p:txBody>
          <a:bodyPr/>
          <a:lstStyle/>
          <a:p>
            <a:pPr>
              <a:defRPr/>
            </a:pPr>
            <a:fld id="{AD9B0551-D8C1-4A21-A5DE-02FACFC12D9E}" type="slidenum">
              <a:rPr lang="en-US"/>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r>
              <a:rPr lang="en-US" altLang="en-US" dirty="0" err="1">
                <a:latin typeface="Arial" panose="020B0604020202020204" pitchFamily="34" charset="0"/>
                <a:cs typeface="Arial" panose="020B0604020202020204" pitchFamily="34" charset="0"/>
              </a:rPr>
              <a:t>Ungaged</a:t>
            </a:r>
            <a:r>
              <a:rPr lang="en-US" altLang="en-US" dirty="0">
                <a:latin typeface="Arial" panose="020B0604020202020204" pitchFamily="34" charset="0"/>
                <a:cs typeface="Arial" panose="020B0604020202020204" pitchFamily="34" charset="0"/>
              </a:rPr>
              <a:t> Watershed</a:t>
            </a:r>
          </a:p>
        </p:txBody>
      </p:sp>
      <p:sp>
        <p:nvSpPr>
          <p:cNvPr id="16387" name="Rectangle 3"/>
          <p:cNvSpPr>
            <a:spLocks noGrp="1" noChangeArrowheads="1"/>
          </p:cNvSpPr>
          <p:nvPr>
            <p:ph idx="1"/>
          </p:nvPr>
        </p:nvSpPr>
        <p:spPr/>
        <p:txBody>
          <a:bodyPr/>
          <a:lstStyle/>
          <a:p>
            <a:pPr marL="0" indent="0" eaLnBrk="1" hangingPunct="1">
              <a:buNone/>
            </a:pPr>
            <a:r>
              <a:rPr lang="en-US" altLang="en-US" dirty="0">
                <a:latin typeface="Arial" panose="020B0604020202020204" pitchFamily="34" charset="0"/>
                <a:cs typeface="Arial" panose="020B0604020202020204" pitchFamily="34" charset="0"/>
              </a:rPr>
              <a:t>If watershed is </a:t>
            </a:r>
            <a:r>
              <a:rPr lang="en-US" altLang="en-US" dirty="0" err="1">
                <a:latin typeface="Arial" panose="020B0604020202020204" pitchFamily="34" charset="0"/>
                <a:cs typeface="Arial" panose="020B0604020202020204" pitchFamily="34" charset="0"/>
              </a:rPr>
              <a:t>ungaged</a:t>
            </a:r>
            <a:r>
              <a:rPr lang="en-US" altLang="en-US" dirty="0">
                <a:latin typeface="Arial" panose="020B0604020202020204" pitchFamily="34" charset="0"/>
                <a:cs typeface="Arial" panose="020B0604020202020204" pitchFamily="34" charset="0"/>
              </a:rPr>
              <a:t>, then a synthetic unit hydrograph is developed from empirical equations</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Rational Method</a:t>
            </a:r>
          </a:p>
          <a:p>
            <a:pPr eaLnBrk="1" hangingPunct="1"/>
            <a:r>
              <a:rPr lang="en-US" altLang="en-US" dirty="0">
                <a:latin typeface="Arial" panose="020B0604020202020204" pitchFamily="34" charset="0"/>
                <a:cs typeface="Arial" panose="020B0604020202020204" pitchFamily="34" charset="0"/>
              </a:rPr>
              <a:t>TR-55</a:t>
            </a:r>
          </a:p>
          <a:p>
            <a:pPr eaLnBrk="1" hangingPunct="1"/>
            <a:r>
              <a:rPr lang="en-US" altLang="en-US" dirty="0">
                <a:latin typeface="Arial" panose="020B0604020202020204" pitchFamily="34" charset="0"/>
                <a:cs typeface="Arial" panose="020B0604020202020204" pitchFamily="34" charset="0"/>
              </a:rPr>
              <a:t>others</a:t>
            </a:r>
          </a:p>
        </p:txBody>
      </p:sp>
      <p:sp>
        <p:nvSpPr>
          <p:cNvPr id="4" name="Slide Number Placeholder 5"/>
          <p:cNvSpPr>
            <a:spLocks noGrp="1"/>
          </p:cNvSpPr>
          <p:nvPr>
            <p:ph type="sldNum" sz="quarter" idx="12"/>
          </p:nvPr>
        </p:nvSpPr>
        <p:spPr/>
        <p:txBody>
          <a:bodyPr/>
          <a:lstStyle/>
          <a:p>
            <a:pPr>
              <a:defRPr/>
            </a:pPr>
            <a:fld id="{6B12B622-EFDC-400E-9F90-C7258032E159}" type="slidenum">
              <a:rPr lang="en-US"/>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Peak flow or Hydrograph</a:t>
            </a:r>
          </a:p>
        </p:txBody>
      </p:sp>
      <p:sp>
        <p:nvSpPr>
          <p:cNvPr id="3" name="Content Placeholder 2"/>
          <p:cNvSpPr>
            <a:spLocks noGrp="1"/>
          </p:cNvSpPr>
          <p:nvPr>
            <p:ph idx="1"/>
          </p:nvPr>
        </p:nvSpPr>
        <p:spPr>
          <a:xfrm>
            <a:off x="457200" y="1600200"/>
            <a:ext cx="3657600" cy="4525963"/>
          </a:xfrm>
        </p:spPr>
        <p:txBody>
          <a:bodyPr/>
          <a:lstStyle/>
          <a:p>
            <a:pPr marL="0" indent="0">
              <a:buNone/>
            </a:pPr>
            <a:r>
              <a:rPr lang="en-US" dirty="0">
                <a:latin typeface="Arial" panose="020B0604020202020204" pitchFamily="34" charset="0"/>
                <a:cs typeface="Arial" panose="020B0604020202020204" pitchFamily="34" charset="0"/>
              </a:rPr>
              <a:t>Peak flow</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Entire hydrograph</a:t>
            </a:r>
          </a:p>
        </p:txBody>
      </p:sp>
      <p:sp>
        <p:nvSpPr>
          <p:cNvPr id="4" name="Slide Number Placeholder 3"/>
          <p:cNvSpPr>
            <a:spLocks noGrp="1"/>
          </p:cNvSpPr>
          <p:nvPr>
            <p:ph type="sldNum" sz="quarter" idx="12"/>
          </p:nvPr>
        </p:nvSpPr>
        <p:spPr/>
        <p:txBody>
          <a:bodyPr/>
          <a:lstStyle/>
          <a:p>
            <a:pPr>
              <a:defRPr/>
            </a:pPr>
            <a:fld id="{75A1E813-00F8-4C10-B149-A122A634E589}" type="slidenum">
              <a:rPr lang="en-US" smtClean="0"/>
              <a:pPr>
                <a:defRPr/>
              </a:pPr>
              <a:t>19</a:t>
            </a:fld>
            <a:endParaRPr lang="en-US"/>
          </a:p>
        </p:txBody>
      </p:sp>
      <p:pic>
        <p:nvPicPr>
          <p:cNvPr id="1026" name="Picture 2" descr="Hydrographs-upstream, downstream (channel routing) and reservoir outflow (reservoir rou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173" y="1524000"/>
            <a:ext cx="4337661"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906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Objectives</a:t>
            </a:r>
          </a:p>
        </p:txBody>
      </p:sp>
      <p:sp>
        <p:nvSpPr>
          <p:cNvPr id="3075" name="Rectangle 3"/>
          <p:cNvSpPr>
            <a:spLocks noGrp="1" noChangeArrowheads="1"/>
          </p:cNvSpPr>
          <p:nvPr>
            <p:ph idx="1"/>
          </p:nvPr>
        </p:nvSpPr>
        <p:spPr/>
        <p:txBody>
          <a:bodyPr/>
          <a:lstStyle/>
          <a:p>
            <a:pPr marL="0" indent="0" eaLnBrk="1" hangingPunct="1">
              <a:buNone/>
            </a:pPr>
            <a:r>
              <a:rPr lang="en-US" altLang="en-US" dirty="0">
                <a:latin typeface="Arial" panose="020B0604020202020204" pitchFamily="34" charset="0"/>
                <a:cs typeface="Arial" panose="020B0604020202020204" pitchFamily="34" charset="0"/>
              </a:rPr>
              <a:t>Class Requirements</a:t>
            </a:r>
          </a:p>
          <a:p>
            <a:pPr eaLnBrk="1" hangingPunct="1">
              <a:buFont typeface="Wingdings" pitchFamily="2" charset="2"/>
              <a:buNone/>
            </a:pPr>
            <a:endParaRPr lang="en-US" altLang="en-US" dirty="0">
              <a:latin typeface="Arial" panose="020B0604020202020204" pitchFamily="34" charset="0"/>
              <a:cs typeface="Arial" panose="020B0604020202020204" pitchFamily="34" charset="0"/>
            </a:endParaRPr>
          </a:p>
          <a:p>
            <a:pPr marL="0" indent="0" eaLnBrk="1" hangingPunct="1">
              <a:buNone/>
            </a:pPr>
            <a:r>
              <a:rPr lang="en-US" altLang="en-US" dirty="0">
                <a:latin typeface="Arial" panose="020B0604020202020204" pitchFamily="34" charset="0"/>
                <a:cs typeface="Arial" panose="020B0604020202020204" pitchFamily="34" charset="0"/>
              </a:rPr>
              <a:t>Drainage Design Overview</a:t>
            </a:r>
          </a:p>
          <a:p>
            <a:pPr eaLnBrk="1" hangingPunct="1">
              <a:buFont typeface="Wingdings" pitchFamily="2" charset="2"/>
              <a:buNone/>
            </a:pPr>
            <a:endParaRPr lang="en-US" altLang="en-US" dirty="0">
              <a:latin typeface="Arial" panose="020B0604020202020204" pitchFamily="34" charset="0"/>
              <a:cs typeface="Arial" panose="020B0604020202020204" pitchFamily="34" charset="0"/>
            </a:endParaRPr>
          </a:p>
          <a:p>
            <a:pPr marL="0" indent="0" eaLnBrk="1" hangingPunct="1">
              <a:buNone/>
            </a:pPr>
            <a:r>
              <a:rPr lang="en-US" altLang="en-US" dirty="0">
                <a:latin typeface="Arial" panose="020B0604020202020204" pitchFamily="34" charset="0"/>
                <a:cs typeface="Arial" panose="020B0604020202020204" pitchFamily="34" charset="0"/>
              </a:rPr>
              <a:t>Review of Significant Figures</a:t>
            </a:r>
          </a:p>
          <a:p>
            <a:pPr eaLnBrk="1" hangingPunct="1">
              <a:buFont typeface="Wingdings" pitchFamily="2" charset="2"/>
              <a:buNone/>
            </a:pPr>
            <a:endParaRPr lang="en-US" altLang="en-US" dirty="0">
              <a:latin typeface="Arial" panose="020B0604020202020204" pitchFamily="34" charset="0"/>
              <a:cs typeface="Arial" panose="020B0604020202020204" pitchFamily="34" charset="0"/>
            </a:endParaRPr>
          </a:p>
          <a:p>
            <a:pPr marL="0" indent="0" eaLnBrk="1" hangingPunct="1">
              <a:buNone/>
            </a:pPr>
            <a:r>
              <a:rPr lang="en-US" altLang="en-US" dirty="0">
                <a:latin typeface="Arial" panose="020B0604020202020204" pitchFamily="34" charset="0"/>
                <a:cs typeface="Arial" panose="020B0604020202020204" pitchFamily="34" charset="0"/>
              </a:rPr>
              <a:t>Review of Accuracy and Precision</a:t>
            </a:r>
          </a:p>
          <a:p>
            <a:pPr eaLnBrk="1" hangingPunct="1">
              <a:buFont typeface="Wingdings" pitchFamily="2" charset="2"/>
              <a:buNone/>
            </a:pPr>
            <a:endParaRPr lang="en-US" altLang="en-US" dirty="0"/>
          </a:p>
        </p:txBody>
      </p:sp>
      <p:sp>
        <p:nvSpPr>
          <p:cNvPr id="4" name="Slide Number Placeholder 5"/>
          <p:cNvSpPr>
            <a:spLocks noGrp="1"/>
          </p:cNvSpPr>
          <p:nvPr>
            <p:ph type="sldNum" sz="quarter" idx="12"/>
          </p:nvPr>
        </p:nvSpPr>
        <p:spPr/>
        <p:txBody>
          <a:bodyPr/>
          <a:lstStyle/>
          <a:p>
            <a:pPr>
              <a:defRPr/>
            </a:pPr>
            <a:fld id="{B5C4B5EB-FAF9-4723-A2CD-D7A5E517F540}" type="slidenum">
              <a:rPr lang="en-US"/>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Sizing Drainage Structures</a:t>
            </a:r>
          </a:p>
        </p:txBody>
      </p:sp>
      <p:sp>
        <p:nvSpPr>
          <p:cNvPr id="17411" name="Rectangle 4"/>
          <p:cNvSpPr>
            <a:spLocks noGrp="1" noChangeArrowheads="1"/>
          </p:cNvSpPr>
          <p:nvPr>
            <p:ph sz="half" idx="1"/>
          </p:nvPr>
        </p:nvSpPr>
        <p:spPr/>
        <p:txBody>
          <a:bodyPr/>
          <a:lstStyle/>
          <a:p>
            <a:pPr eaLnBrk="1" hangingPunct="1"/>
            <a:r>
              <a:rPr lang="en-US" altLang="en-US" sz="2400" dirty="0">
                <a:latin typeface="Arial" panose="020B0604020202020204" pitchFamily="34" charset="0"/>
                <a:cs typeface="Arial" panose="020B0604020202020204" pitchFamily="34" charset="0"/>
              </a:rPr>
              <a:t>Inlets</a:t>
            </a:r>
          </a:p>
          <a:p>
            <a:pPr eaLnBrk="1" hangingPunct="1"/>
            <a:r>
              <a:rPr lang="en-US" altLang="en-US" sz="2400" dirty="0">
                <a:latin typeface="Arial" panose="020B0604020202020204" pitchFamily="34" charset="0"/>
                <a:cs typeface="Arial" panose="020B0604020202020204" pitchFamily="34" charset="0"/>
              </a:rPr>
              <a:t>Ditches</a:t>
            </a:r>
          </a:p>
          <a:p>
            <a:pPr eaLnBrk="1" hangingPunct="1"/>
            <a:r>
              <a:rPr lang="en-US" altLang="en-US" sz="2400" dirty="0">
                <a:latin typeface="Arial" panose="020B0604020202020204" pitchFamily="34" charset="0"/>
                <a:cs typeface="Arial" panose="020B0604020202020204" pitchFamily="34" charset="0"/>
              </a:rPr>
              <a:t>Culverts</a:t>
            </a:r>
          </a:p>
          <a:p>
            <a:pPr eaLnBrk="1" hangingPunct="1"/>
            <a:r>
              <a:rPr lang="en-US" altLang="en-US" sz="2400" dirty="0">
                <a:latin typeface="Arial" panose="020B0604020202020204" pitchFamily="34" charset="0"/>
                <a:cs typeface="Arial" panose="020B0604020202020204" pitchFamily="34" charset="0"/>
              </a:rPr>
              <a:t>Storm drainage system</a:t>
            </a:r>
          </a:p>
          <a:p>
            <a:pPr eaLnBrk="1" hangingPunct="1"/>
            <a:r>
              <a:rPr lang="en-US" altLang="en-US" sz="2400" dirty="0">
                <a:latin typeface="Arial" panose="020B0604020202020204" pitchFamily="34" charset="0"/>
                <a:cs typeface="Arial" panose="020B0604020202020204" pitchFamily="34" charset="0"/>
              </a:rPr>
              <a:t>Outflow structures</a:t>
            </a:r>
          </a:p>
          <a:p>
            <a:pPr eaLnBrk="1" hangingPunct="1"/>
            <a:r>
              <a:rPr lang="en-US" altLang="en-US" sz="2400" dirty="0">
                <a:latin typeface="Arial" panose="020B0604020202020204" pitchFamily="34" charset="0"/>
                <a:cs typeface="Arial" panose="020B0604020202020204" pitchFamily="34" charset="0"/>
              </a:rPr>
              <a:t>Detention Basin</a:t>
            </a:r>
          </a:p>
          <a:p>
            <a:pPr eaLnBrk="1" hangingPunct="1"/>
            <a:endParaRPr lang="en-US" altLang="en-US" sz="2400" dirty="0"/>
          </a:p>
        </p:txBody>
      </p:sp>
      <p:sp>
        <p:nvSpPr>
          <p:cNvPr id="17412" name="Rectangle 5"/>
          <p:cNvSpPr>
            <a:spLocks noGrp="1" noChangeArrowheads="1"/>
          </p:cNvSpPr>
          <p:nvPr>
            <p:ph sz="half" idx="2"/>
          </p:nvPr>
        </p:nvSpPr>
        <p:spPr/>
        <p:txBody>
          <a:bodyPr/>
          <a:lstStyle/>
          <a:p>
            <a:pPr eaLnBrk="1" hangingPunct="1"/>
            <a:r>
              <a:rPr lang="en-US" altLang="en-US" sz="2400" dirty="0">
                <a:latin typeface="Arial" panose="020B0604020202020204" pitchFamily="34" charset="0"/>
                <a:cs typeface="Arial" panose="020B0604020202020204" pitchFamily="34" charset="0"/>
              </a:rPr>
              <a:t>Open channel flow</a:t>
            </a:r>
          </a:p>
          <a:p>
            <a:pPr eaLnBrk="1" hangingPunct="1"/>
            <a:r>
              <a:rPr lang="en-US" altLang="en-US" sz="2400" dirty="0">
                <a:latin typeface="Arial" panose="020B0604020202020204" pitchFamily="34" charset="0"/>
                <a:cs typeface="Arial" panose="020B0604020202020204" pitchFamily="34" charset="0"/>
              </a:rPr>
              <a:t>Energy/Hydraulic Grade Lines</a:t>
            </a:r>
          </a:p>
          <a:p>
            <a:pPr eaLnBrk="1" hangingPunct="1"/>
            <a:r>
              <a:rPr lang="en-US" altLang="en-US" sz="2400" dirty="0">
                <a:latin typeface="Arial" panose="020B0604020202020204" pitchFamily="34" charset="0"/>
                <a:cs typeface="Arial" panose="020B0604020202020204" pitchFamily="34" charset="0"/>
              </a:rPr>
              <a:t>Friction</a:t>
            </a:r>
          </a:p>
          <a:p>
            <a:pPr eaLnBrk="1" hangingPunct="1"/>
            <a:r>
              <a:rPr lang="en-US" altLang="en-US" sz="2400" dirty="0">
                <a:latin typeface="Arial" panose="020B0604020202020204" pitchFamily="34" charset="0"/>
                <a:cs typeface="Arial" panose="020B0604020202020204" pitchFamily="34" charset="0"/>
              </a:rPr>
              <a:t>Pressure</a:t>
            </a:r>
          </a:p>
          <a:p>
            <a:pPr eaLnBrk="1" hangingPunct="1"/>
            <a:r>
              <a:rPr lang="en-US" altLang="en-US" sz="2400" dirty="0">
                <a:latin typeface="Arial" panose="020B0604020202020204" pitchFamily="34" charset="0"/>
                <a:cs typeface="Arial" panose="020B0604020202020204" pitchFamily="34" charset="0"/>
              </a:rPr>
              <a:t>Head Loss</a:t>
            </a:r>
          </a:p>
        </p:txBody>
      </p:sp>
      <p:sp>
        <p:nvSpPr>
          <p:cNvPr id="5" name="Slide Number Placeholder 6"/>
          <p:cNvSpPr>
            <a:spLocks noGrp="1"/>
          </p:cNvSpPr>
          <p:nvPr>
            <p:ph type="sldNum" sz="quarter" idx="12"/>
          </p:nvPr>
        </p:nvSpPr>
        <p:spPr/>
        <p:txBody>
          <a:bodyPr/>
          <a:lstStyle/>
          <a:p>
            <a:pPr>
              <a:defRPr/>
            </a:pPr>
            <a:fld id="{274651CD-474E-48A3-AEA0-BD79808D776F}" type="slidenum">
              <a:rPr lang="en-US"/>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Documenting Work</a:t>
            </a:r>
          </a:p>
        </p:txBody>
      </p:sp>
      <p:sp>
        <p:nvSpPr>
          <p:cNvPr id="18435" name="Rectangle 3"/>
          <p:cNvSpPr>
            <a:spLocks noGrp="1" noChangeArrowheads="1"/>
          </p:cNvSpPr>
          <p:nvPr>
            <p:ph idx="1"/>
          </p:nvPr>
        </p:nvSpPr>
        <p:spPr/>
        <p:txBody>
          <a:bodyPr/>
          <a:lstStyle/>
          <a:p>
            <a:pPr eaLnBrk="1" hangingPunct="1"/>
            <a:r>
              <a:rPr lang="en-US" altLang="en-US" dirty="0">
                <a:latin typeface="Arial" panose="020B0604020202020204" pitchFamily="34" charset="0"/>
                <a:cs typeface="Arial" panose="020B0604020202020204" pitchFamily="34" charset="0"/>
              </a:rPr>
              <a:t>Narrative on what was done and why</a:t>
            </a:r>
          </a:p>
          <a:p>
            <a:pPr eaLnBrk="1" hangingPunct="1"/>
            <a:r>
              <a:rPr lang="en-US" altLang="en-US" dirty="0">
                <a:latin typeface="Arial" panose="020B0604020202020204" pitchFamily="34" charset="0"/>
                <a:cs typeface="Arial" panose="020B0604020202020204" pitchFamily="34" charset="0"/>
              </a:rPr>
              <a:t>Map of watershed delineations</a:t>
            </a:r>
          </a:p>
          <a:p>
            <a:pPr eaLnBrk="1" hangingPunct="1"/>
            <a:r>
              <a:rPr lang="en-US" altLang="en-US" dirty="0">
                <a:latin typeface="Arial" panose="020B0604020202020204" pitchFamily="34" charset="0"/>
                <a:cs typeface="Arial" panose="020B0604020202020204" pitchFamily="34" charset="0"/>
              </a:rPr>
              <a:t>Tables summarizing info</a:t>
            </a:r>
          </a:p>
          <a:p>
            <a:pPr eaLnBrk="1" hangingPunct="1"/>
            <a:r>
              <a:rPr lang="en-US" altLang="en-US" dirty="0">
                <a:latin typeface="Arial" panose="020B0604020202020204" pitchFamily="34" charset="0"/>
                <a:cs typeface="Arial" panose="020B0604020202020204" pitchFamily="34" charset="0"/>
              </a:rPr>
              <a:t>Nomographs/equations used</a:t>
            </a:r>
          </a:p>
          <a:p>
            <a:pPr eaLnBrk="1" hangingPunct="1"/>
            <a:r>
              <a:rPr lang="en-US" altLang="en-US" dirty="0">
                <a:latin typeface="Arial" panose="020B0604020202020204" pitchFamily="34" charset="0"/>
                <a:cs typeface="Arial" panose="020B0604020202020204" pitchFamily="34" charset="0"/>
              </a:rPr>
              <a:t>References</a:t>
            </a:r>
          </a:p>
        </p:txBody>
      </p:sp>
      <p:sp>
        <p:nvSpPr>
          <p:cNvPr id="4" name="Slide Number Placeholder 5"/>
          <p:cNvSpPr>
            <a:spLocks noGrp="1"/>
          </p:cNvSpPr>
          <p:nvPr>
            <p:ph type="sldNum" sz="quarter" idx="12"/>
          </p:nvPr>
        </p:nvSpPr>
        <p:spPr/>
        <p:txBody>
          <a:bodyPr/>
          <a:lstStyle/>
          <a:p>
            <a:pPr>
              <a:defRPr/>
            </a:pPr>
            <a:fld id="{F980F94A-652B-47FD-835D-A0E32BE9850D}" type="slidenum">
              <a:rPr lang="en-US"/>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457200" y="274638"/>
            <a:ext cx="8229600" cy="868362"/>
          </a:xfrm>
        </p:spPr>
        <p:txBody>
          <a:bodyPr/>
          <a:lstStyle/>
          <a:p>
            <a:pPr eaLnBrk="1" hangingPunct="1"/>
            <a:r>
              <a:rPr lang="en-US" altLang="en-US" dirty="0">
                <a:latin typeface="Arial" panose="020B0604020202020204" pitchFamily="34" charset="0"/>
                <a:cs typeface="Arial" panose="020B0604020202020204" pitchFamily="34" charset="0"/>
              </a:rPr>
              <a:t>Significant Figures</a:t>
            </a:r>
          </a:p>
        </p:txBody>
      </p:sp>
      <p:sp>
        <p:nvSpPr>
          <p:cNvPr id="19459" name="Rectangle 3"/>
          <p:cNvSpPr>
            <a:spLocks noGrp="1" noChangeArrowheads="1"/>
          </p:cNvSpPr>
          <p:nvPr>
            <p:ph idx="1"/>
          </p:nvPr>
        </p:nvSpPr>
        <p:spPr>
          <a:xfrm>
            <a:off x="457200" y="1395226"/>
            <a:ext cx="8229600" cy="4525963"/>
          </a:xfrm>
        </p:spPr>
        <p:txBody>
          <a:bodyPr/>
          <a:lstStyle/>
          <a:p>
            <a:pPr marL="0" indent="0" eaLnBrk="1" hangingPunct="1">
              <a:buNone/>
            </a:pPr>
            <a:r>
              <a:rPr lang="en-US" altLang="en-US" sz="2800" dirty="0">
                <a:latin typeface="Arial" panose="020B0604020202020204" pitchFamily="34" charset="0"/>
                <a:cs typeface="Arial" panose="020B0604020202020204" pitchFamily="34" charset="0"/>
              </a:rPr>
              <a:t>Number of digits used to form a quantity</a:t>
            </a:r>
          </a:p>
          <a:p>
            <a:pPr marL="0" indent="0" eaLnBrk="1" hangingPunct="1">
              <a:buNone/>
            </a:pPr>
            <a:endParaRPr lang="en-US" altLang="en-US" sz="2800" dirty="0">
              <a:latin typeface="Arial" panose="020B0604020202020204" pitchFamily="34" charset="0"/>
              <a:cs typeface="Arial" panose="020B0604020202020204" pitchFamily="34" charset="0"/>
            </a:endParaRPr>
          </a:p>
          <a:p>
            <a:pPr marL="0" indent="0" eaLnBrk="1" hangingPunct="1">
              <a:buNone/>
            </a:pPr>
            <a:r>
              <a:rPr lang="en-US" altLang="en-US" sz="2800" dirty="0">
                <a:latin typeface="Arial" panose="020B0604020202020204" pitchFamily="34" charset="0"/>
                <a:cs typeface="Arial" panose="020B0604020202020204" pitchFamily="34" charset="0"/>
              </a:rPr>
              <a:t>132, 4.01, and 0.00425 all have 3 significant figures </a:t>
            </a:r>
          </a:p>
          <a:p>
            <a:pPr marL="0" indent="0" eaLnBrk="1" hangingPunct="1">
              <a:buNone/>
            </a:pPr>
            <a:endParaRPr lang="en-US" altLang="en-US" sz="2800" dirty="0">
              <a:latin typeface="Arial" panose="020B0604020202020204" pitchFamily="34" charset="0"/>
              <a:cs typeface="Arial" panose="020B0604020202020204" pitchFamily="34" charset="0"/>
            </a:endParaRPr>
          </a:p>
          <a:p>
            <a:pPr marL="0" indent="0" eaLnBrk="1" hangingPunct="1">
              <a:buNone/>
            </a:pPr>
            <a:r>
              <a:rPr lang="en-US" altLang="en-US" sz="2800" dirty="0">
                <a:latin typeface="Arial" panose="020B0604020202020204" pitchFamily="34" charset="0"/>
                <a:cs typeface="Arial" panose="020B0604020202020204" pitchFamily="34" charset="0"/>
              </a:rPr>
              <a:t>350, 2500, 92,000 all have 2 significant figures</a:t>
            </a:r>
          </a:p>
          <a:p>
            <a:pPr marL="0" indent="0" eaLnBrk="1" hangingPunct="1">
              <a:buNone/>
            </a:pPr>
            <a:endParaRPr lang="en-US" altLang="en-US" sz="2800" dirty="0">
              <a:latin typeface="Arial" panose="020B0604020202020204" pitchFamily="34" charset="0"/>
              <a:cs typeface="Arial" panose="020B0604020202020204" pitchFamily="34" charset="0"/>
            </a:endParaRPr>
          </a:p>
          <a:p>
            <a:pPr marL="0" indent="0" eaLnBrk="1" hangingPunct="1">
              <a:buNone/>
            </a:pPr>
            <a:r>
              <a:rPr lang="en-US" altLang="en-US" sz="2800" dirty="0">
                <a:latin typeface="Arial" panose="020B0604020202020204" pitchFamily="34" charset="0"/>
                <a:cs typeface="Arial" panose="020B0604020202020204" pitchFamily="34" charset="0"/>
              </a:rPr>
              <a:t>350., 2500., 92,000. have 3, 4, and 5 significant figures, respectively</a:t>
            </a:r>
          </a:p>
          <a:p>
            <a:pPr eaLnBrk="1" hangingPunct="1"/>
            <a:endParaRPr lang="en-US" altLang="en-US" dirty="0"/>
          </a:p>
        </p:txBody>
      </p:sp>
      <p:sp>
        <p:nvSpPr>
          <p:cNvPr id="4" name="Slide Number Placeholder 5"/>
          <p:cNvSpPr>
            <a:spLocks noGrp="1"/>
          </p:cNvSpPr>
          <p:nvPr>
            <p:ph type="sldNum" sz="quarter" idx="12"/>
          </p:nvPr>
        </p:nvSpPr>
        <p:spPr/>
        <p:txBody>
          <a:bodyPr/>
          <a:lstStyle/>
          <a:p>
            <a:pPr>
              <a:defRPr/>
            </a:pPr>
            <a:fld id="{352F0901-5CAD-4C59-AC7E-A763E9A614DF}" type="slidenum">
              <a:rPr lang="en-US"/>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pPr eaLnBrk="1" hangingPunct="1"/>
            <a:r>
              <a:rPr lang="en-US" altLang="en-US" sz="3200" b="1" dirty="0">
                <a:latin typeface="Arial" panose="020B0604020202020204" pitchFamily="34" charset="0"/>
                <a:cs typeface="Arial" panose="020B0604020202020204" pitchFamily="34" charset="0"/>
              </a:rPr>
              <a:t>Numbers not subject to significant digits</a:t>
            </a:r>
          </a:p>
        </p:txBody>
      </p:sp>
      <p:sp>
        <p:nvSpPr>
          <p:cNvPr id="20483" name="Rectangle 3"/>
          <p:cNvSpPr>
            <a:spLocks noGrp="1" noChangeArrowheads="1"/>
          </p:cNvSpPr>
          <p:nvPr>
            <p:ph idx="1"/>
          </p:nvPr>
        </p:nvSpPr>
        <p:spPr/>
        <p:txBody>
          <a:bodyPr/>
          <a:lstStyle/>
          <a:p>
            <a:pPr marL="0" indent="0" eaLnBrk="1" hangingPunct="1">
              <a:buNone/>
            </a:pPr>
            <a:r>
              <a:rPr lang="en-US" altLang="en-US" dirty="0">
                <a:latin typeface="Arial" panose="020B0604020202020204" pitchFamily="34" charset="0"/>
                <a:cs typeface="Arial" panose="020B0604020202020204" pitchFamily="34" charset="0"/>
              </a:rPr>
              <a:t>pi</a:t>
            </a:r>
          </a:p>
          <a:p>
            <a:pPr marL="0" indent="0" eaLnBrk="1" hangingPunct="1">
              <a:buNone/>
            </a:pPr>
            <a:endParaRPr lang="en-US" altLang="en-US" dirty="0">
              <a:latin typeface="Arial" panose="020B0604020202020204" pitchFamily="34" charset="0"/>
              <a:cs typeface="Arial" panose="020B0604020202020204" pitchFamily="34" charset="0"/>
            </a:endParaRPr>
          </a:p>
          <a:p>
            <a:pPr marL="0" indent="0" eaLnBrk="1" hangingPunct="1">
              <a:buNone/>
            </a:pPr>
            <a:r>
              <a:rPr lang="en-US" altLang="en-US" dirty="0">
                <a:latin typeface="Arial" panose="020B0604020202020204" pitchFamily="34" charset="0"/>
                <a:cs typeface="Arial" panose="020B0604020202020204" pitchFamily="34" charset="0"/>
              </a:rPr>
              <a:t>Formulas (2*pi*r)---2 is exact</a:t>
            </a:r>
          </a:p>
        </p:txBody>
      </p:sp>
      <p:sp>
        <p:nvSpPr>
          <p:cNvPr id="4" name="Slide Number Placeholder 5"/>
          <p:cNvSpPr>
            <a:spLocks noGrp="1"/>
          </p:cNvSpPr>
          <p:nvPr>
            <p:ph type="sldNum" sz="quarter" idx="12"/>
          </p:nvPr>
        </p:nvSpPr>
        <p:spPr/>
        <p:txBody>
          <a:bodyPr/>
          <a:lstStyle/>
          <a:p>
            <a:pPr>
              <a:defRPr/>
            </a:pPr>
            <a:fld id="{3F604CE7-4097-4D27-9F2A-EF8A46B5FB0C}" type="slidenum">
              <a:rPr lang="en-US"/>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457200" y="274638"/>
            <a:ext cx="8229600" cy="944562"/>
          </a:xfrm>
        </p:spPr>
        <p:txBody>
          <a:bodyPr/>
          <a:lstStyle/>
          <a:p>
            <a:pPr eaLnBrk="1" hangingPunct="1"/>
            <a:r>
              <a:rPr lang="en-US" altLang="en-US" sz="3200" b="1" dirty="0">
                <a:latin typeface="Arial" panose="020B0604020202020204" pitchFamily="34" charset="0"/>
                <a:cs typeface="Arial" panose="020B0604020202020204" pitchFamily="34" charset="0"/>
              </a:rPr>
              <a:t>Measured numbers-significant digits</a:t>
            </a:r>
          </a:p>
        </p:txBody>
      </p:sp>
      <p:sp>
        <p:nvSpPr>
          <p:cNvPr id="21507" name="Rectangle 3"/>
          <p:cNvSpPr>
            <a:spLocks noGrp="1" noChangeArrowheads="1"/>
          </p:cNvSpPr>
          <p:nvPr>
            <p:ph idx="1"/>
          </p:nvPr>
        </p:nvSpPr>
        <p:spPr>
          <a:xfrm>
            <a:off x="457200" y="1219200"/>
            <a:ext cx="8229600" cy="4906963"/>
          </a:xfrm>
        </p:spPr>
        <p:txBody>
          <a:bodyPr/>
          <a:lstStyle/>
          <a:p>
            <a:pPr marL="0" indent="0" eaLnBrk="1" hangingPunct="1">
              <a:buNone/>
            </a:pPr>
            <a:r>
              <a:rPr lang="en-US" altLang="en-US" sz="2400" dirty="0">
                <a:latin typeface="Arial" panose="020B0604020202020204" pitchFamily="34" charset="0"/>
                <a:cs typeface="Arial" panose="020B0604020202020204" pitchFamily="34" charset="0"/>
              </a:rPr>
              <a:t>229 feet – assumed measured to the nearest foot (could be 228.5 to 229.4); has 3 significant figures</a:t>
            </a:r>
          </a:p>
          <a:p>
            <a:pPr marL="0" indent="0" eaLnBrk="1" hangingPunct="1">
              <a:buNone/>
            </a:pPr>
            <a:endParaRPr lang="en-US" altLang="en-US" sz="2400" dirty="0">
              <a:latin typeface="Arial" panose="020B0604020202020204" pitchFamily="34" charset="0"/>
              <a:cs typeface="Arial" panose="020B0604020202020204" pitchFamily="34" charset="0"/>
            </a:endParaRPr>
          </a:p>
          <a:p>
            <a:pPr marL="0" indent="0" eaLnBrk="1" hangingPunct="1">
              <a:buNone/>
            </a:pPr>
            <a:r>
              <a:rPr lang="en-US" altLang="en-US" sz="2400" dirty="0">
                <a:latin typeface="Arial" panose="020B0604020202020204" pitchFamily="34" charset="0"/>
                <a:cs typeface="Arial" panose="020B0604020202020204" pitchFamily="34" charset="0"/>
              </a:rPr>
              <a:t>229.5 feet – assumed to be measured to the nearest 0.1 foot (could be 229.45 to 229.54); has 4 significant figures</a:t>
            </a:r>
          </a:p>
          <a:p>
            <a:pPr marL="0" indent="0" eaLnBrk="1" hangingPunct="1">
              <a:buNone/>
            </a:pPr>
            <a:endParaRPr lang="en-US" altLang="en-US" sz="2400" dirty="0">
              <a:latin typeface="Arial" panose="020B0604020202020204" pitchFamily="34" charset="0"/>
              <a:cs typeface="Arial" panose="020B0604020202020204" pitchFamily="34" charset="0"/>
            </a:endParaRPr>
          </a:p>
          <a:p>
            <a:pPr marL="0" indent="0" eaLnBrk="1" hangingPunct="1">
              <a:buNone/>
            </a:pPr>
            <a:r>
              <a:rPr lang="en-US" altLang="en-US" sz="2400" dirty="0">
                <a:latin typeface="Arial" panose="020B0604020202020204" pitchFamily="34" charset="0"/>
                <a:cs typeface="Arial" panose="020B0604020202020204" pitchFamily="34" charset="0"/>
              </a:rPr>
              <a:t>230 feet </a:t>
            </a:r>
          </a:p>
          <a:p>
            <a:pPr lvl="1" eaLnBrk="1" hangingPunct="1">
              <a:buFontTx/>
              <a:buNone/>
            </a:pPr>
            <a:r>
              <a:rPr lang="en-US" altLang="en-US" sz="2000" dirty="0">
                <a:latin typeface="Arial" panose="020B0604020202020204" pitchFamily="34" charset="0"/>
                <a:cs typeface="Arial" panose="020B0604020202020204" pitchFamily="34" charset="0"/>
              </a:rPr>
              <a:t>(2 significant figures; measured to nearest 10 feet)</a:t>
            </a:r>
          </a:p>
          <a:p>
            <a:pPr marL="0" indent="0" eaLnBrk="1" hangingPunct="1">
              <a:buNone/>
            </a:pPr>
            <a:endParaRPr lang="en-US" altLang="en-US" sz="2400" dirty="0">
              <a:latin typeface="Arial" panose="020B0604020202020204" pitchFamily="34" charset="0"/>
              <a:cs typeface="Arial" panose="020B0604020202020204" pitchFamily="34" charset="0"/>
            </a:endParaRPr>
          </a:p>
          <a:p>
            <a:pPr marL="0" indent="0" eaLnBrk="1" hangingPunct="1">
              <a:buNone/>
            </a:pPr>
            <a:r>
              <a:rPr lang="en-US" altLang="en-US" sz="2400" dirty="0">
                <a:latin typeface="Arial" panose="020B0604020202020204" pitchFamily="34" charset="0"/>
                <a:cs typeface="Arial" panose="020B0604020202020204" pitchFamily="34" charset="0"/>
              </a:rPr>
              <a:t>230. feet</a:t>
            </a:r>
          </a:p>
          <a:p>
            <a:pPr lvl="1" eaLnBrk="1" hangingPunct="1">
              <a:buFontTx/>
              <a:buNone/>
            </a:pPr>
            <a:r>
              <a:rPr lang="en-US" altLang="en-US" sz="2000" dirty="0">
                <a:latin typeface="Arial" panose="020B0604020202020204" pitchFamily="34" charset="0"/>
                <a:cs typeface="Arial" panose="020B0604020202020204" pitchFamily="34" charset="0"/>
              </a:rPr>
              <a:t>(3 significant figures; measured to nearest 1 foot)</a:t>
            </a:r>
          </a:p>
          <a:p>
            <a:pPr eaLnBrk="1" hangingPunct="1"/>
            <a:endParaRPr lang="en-US" altLang="en-US" sz="2400" dirty="0"/>
          </a:p>
        </p:txBody>
      </p:sp>
      <p:sp>
        <p:nvSpPr>
          <p:cNvPr id="4" name="Slide Number Placeholder 5"/>
          <p:cNvSpPr>
            <a:spLocks noGrp="1"/>
          </p:cNvSpPr>
          <p:nvPr>
            <p:ph type="sldNum" sz="quarter" idx="12"/>
          </p:nvPr>
        </p:nvSpPr>
        <p:spPr/>
        <p:txBody>
          <a:bodyPr/>
          <a:lstStyle/>
          <a:p>
            <a:pPr>
              <a:defRPr/>
            </a:pPr>
            <a:fld id="{A3AAD73B-C9BC-4B09-B83C-663877D3B3EB}" type="slidenum">
              <a:rPr lang="en-US"/>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eaLnBrk="1" hangingPunct="1"/>
            <a:r>
              <a:rPr lang="en-US" altLang="en-US" sz="4000" b="1" dirty="0">
                <a:latin typeface="Arial" panose="020B0604020202020204" pitchFamily="34" charset="0"/>
                <a:cs typeface="Arial" panose="020B0604020202020204" pitchFamily="34" charset="0"/>
              </a:rPr>
              <a:t>Significant Digits-Computation Rules</a:t>
            </a:r>
          </a:p>
        </p:txBody>
      </p:sp>
      <p:sp>
        <p:nvSpPr>
          <p:cNvPr id="22531" name="Rectangle 3"/>
          <p:cNvSpPr>
            <a:spLocks noGrp="1" noChangeArrowheads="1"/>
          </p:cNvSpPr>
          <p:nvPr>
            <p:ph idx="1"/>
          </p:nvPr>
        </p:nvSpPr>
        <p:spPr/>
        <p:txBody>
          <a:bodyPr/>
          <a:lstStyle/>
          <a:p>
            <a:pPr marL="0" indent="0" eaLnBrk="1" hangingPunct="1">
              <a:buNone/>
            </a:pPr>
            <a:r>
              <a:rPr lang="en-US" altLang="en-US" b="1" dirty="0">
                <a:latin typeface="Arial" panose="020B0604020202020204" pitchFamily="34" charset="0"/>
                <a:cs typeface="Arial" panose="020B0604020202020204" pitchFamily="34" charset="0"/>
              </a:rPr>
              <a:t>Multiplication and Division</a:t>
            </a:r>
          </a:p>
          <a:p>
            <a:pPr lvl="1" eaLnBrk="1" hangingPunct="1"/>
            <a:r>
              <a:rPr lang="en-US" altLang="en-US" dirty="0">
                <a:latin typeface="Arial" panose="020B0604020202020204" pitchFamily="34" charset="0"/>
                <a:cs typeface="Arial" panose="020B0604020202020204" pitchFamily="34" charset="0"/>
              </a:rPr>
              <a:t>Answer should have no more significant figures than the least number of significant figures in any quantity in the computation</a:t>
            </a:r>
          </a:p>
          <a:p>
            <a:pPr marL="0" indent="0" eaLnBrk="1" hangingPunct="1">
              <a:buNone/>
            </a:pPr>
            <a:endParaRPr lang="en-US" altLang="en-US" dirty="0">
              <a:latin typeface="Arial" panose="020B0604020202020204" pitchFamily="34" charset="0"/>
              <a:cs typeface="Arial" panose="020B0604020202020204" pitchFamily="34" charset="0"/>
            </a:endParaRPr>
          </a:p>
          <a:p>
            <a:pPr marL="0" indent="0" eaLnBrk="1" hangingPunct="1">
              <a:buNone/>
            </a:pPr>
            <a:r>
              <a:rPr lang="en-US" altLang="en-US" dirty="0">
                <a:solidFill>
                  <a:srgbClr val="00B050"/>
                </a:solidFill>
                <a:latin typeface="Arial" panose="020B0604020202020204" pitchFamily="34" charset="0"/>
                <a:cs typeface="Arial" panose="020B0604020202020204" pitchFamily="34" charset="0"/>
              </a:rPr>
              <a:t>Example:</a:t>
            </a:r>
          </a:p>
          <a:p>
            <a:pPr lvl="1" eaLnBrk="1" hangingPunct="1">
              <a:buFontTx/>
              <a:buNone/>
            </a:pPr>
            <a:r>
              <a:rPr lang="en-US" altLang="en-US" dirty="0">
                <a:latin typeface="Arial" panose="020B0604020202020204" pitchFamily="34" charset="0"/>
                <a:cs typeface="Arial" panose="020B0604020202020204" pitchFamily="34" charset="0"/>
              </a:rPr>
              <a:t>   230.0 x 20. = 460 (2 significant figures; not 460. which would imply 3 significant figures)</a:t>
            </a:r>
          </a:p>
        </p:txBody>
      </p:sp>
      <p:sp>
        <p:nvSpPr>
          <p:cNvPr id="4" name="Slide Number Placeholder 5"/>
          <p:cNvSpPr>
            <a:spLocks noGrp="1"/>
          </p:cNvSpPr>
          <p:nvPr>
            <p:ph type="sldNum" sz="quarter" idx="12"/>
          </p:nvPr>
        </p:nvSpPr>
        <p:spPr/>
        <p:txBody>
          <a:bodyPr/>
          <a:lstStyle/>
          <a:p>
            <a:pPr>
              <a:defRPr/>
            </a:pPr>
            <a:fld id="{D3F22B90-861B-4C31-9787-563D0F0CFFDA}" type="slidenum">
              <a:rPr lang="en-US"/>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eaLnBrk="1" hangingPunct="1"/>
            <a:r>
              <a:rPr lang="en-US" altLang="en-US" sz="4000" b="1" dirty="0">
                <a:latin typeface="Arial" panose="020B0604020202020204" pitchFamily="34" charset="0"/>
                <a:cs typeface="Arial" panose="020B0604020202020204" pitchFamily="34" charset="0"/>
              </a:rPr>
              <a:t>Significant Digits-Computation Rules2</a:t>
            </a:r>
          </a:p>
        </p:txBody>
      </p:sp>
      <p:sp>
        <p:nvSpPr>
          <p:cNvPr id="23555" name="Rectangle 3"/>
          <p:cNvSpPr>
            <a:spLocks noGrp="1" noChangeArrowheads="1"/>
          </p:cNvSpPr>
          <p:nvPr>
            <p:ph idx="1"/>
          </p:nvPr>
        </p:nvSpPr>
        <p:spPr/>
        <p:txBody>
          <a:bodyPr/>
          <a:lstStyle/>
          <a:p>
            <a:pPr marL="0" indent="0" eaLnBrk="1" hangingPunct="1">
              <a:buNone/>
            </a:pPr>
            <a:r>
              <a:rPr lang="en-US" altLang="en-US" b="1" dirty="0">
                <a:latin typeface="Arial" panose="020B0604020202020204" pitchFamily="34" charset="0"/>
                <a:cs typeface="Arial" panose="020B0604020202020204" pitchFamily="34" charset="0"/>
              </a:rPr>
              <a:t>Addition and Subtraction</a:t>
            </a:r>
          </a:p>
          <a:p>
            <a:pPr marL="457200" lvl="1" indent="0" eaLnBrk="1" hangingPunct="1">
              <a:buNone/>
            </a:pPr>
            <a:r>
              <a:rPr lang="en-US" altLang="en-US" dirty="0">
                <a:latin typeface="Arial" panose="020B0604020202020204" pitchFamily="34" charset="0"/>
                <a:cs typeface="Arial" panose="020B0604020202020204" pitchFamily="34" charset="0"/>
              </a:rPr>
              <a:t>Answer should have no more digits to the right of the decimal point than the least number of digits to the right of the decimal point in any quantity in the </a:t>
            </a:r>
          </a:p>
          <a:p>
            <a:pPr marL="0" indent="0" eaLnBrk="1" hangingPunct="1">
              <a:buNone/>
            </a:pPr>
            <a:r>
              <a:rPr lang="en-US" altLang="en-US" dirty="0">
                <a:solidFill>
                  <a:srgbClr val="00B050"/>
                </a:solidFill>
                <a:latin typeface="Arial" panose="020B0604020202020204" pitchFamily="34" charset="0"/>
                <a:cs typeface="Arial" panose="020B0604020202020204" pitchFamily="34" charset="0"/>
              </a:rPr>
              <a:t>Example:</a:t>
            </a:r>
          </a:p>
          <a:p>
            <a:pPr lvl="1" eaLnBrk="1" hangingPunct="1">
              <a:buFontTx/>
              <a:buNone/>
            </a:pPr>
            <a:r>
              <a:rPr lang="en-US" altLang="en-US" dirty="0">
                <a:latin typeface="Arial" panose="020B0604020202020204" pitchFamily="34" charset="0"/>
                <a:cs typeface="Arial" panose="020B0604020202020204" pitchFamily="34" charset="0"/>
              </a:rPr>
              <a:t>   230.1 + 20. = 250. </a:t>
            </a:r>
          </a:p>
          <a:p>
            <a:pPr lvl="1" eaLnBrk="1" hangingPunct="1">
              <a:buFontTx/>
              <a:buNone/>
            </a:pPr>
            <a:r>
              <a:rPr lang="en-US" altLang="en-US" dirty="0">
                <a:latin typeface="Arial" panose="020B0604020202020204" pitchFamily="34" charset="0"/>
                <a:cs typeface="Arial" panose="020B0604020202020204" pitchFamily="34" charset="0"/>
              </a:rPr>
              <a:t>  (3 significant figures; not 2; not 4) </a:t>
            </a:r>
          </a:p>
        </p:txBody>
      </p:sp>
      <p:sp>
        <p:nvSpPr>
          <p:cNvPr id="4" name="Slide Number Placeholder 5"/>
          <p:cNvSpPr>
            <a:spLocks noGrp="1"/>
          </p:cNvSpPr>
          <p:nvPr>
            <p:ph type="sldNum" sz="quarter" idx="12"/>
          </p:nvPr>
        </p:nvSpPr>
        <p:spPr/>
        <p:txBody>
          <a:bodyPr/>
          <a:lstStyle/>
          <a:p>
            <a:pPr>
              <a:defRPr/>
            </a:pPr>
            <a:fld id="{14AC7910-68B3-4763-9199-26A7E078861A}" type="slidenum">
              <a:rPr lang="en-US"/>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pPr eaLnBrk="1" hangingPunct="1"/>
            <a:r>
              <a:rPr lang="en-US" altLang="en-US" sz="3600" b="1" dirty="0">
                <a:latin typeface="Arial" panose="020B0604020202020204" pitchFamily="34" charset="0"/>
                <a:cs typeface="Arial" panose="020B0604020202020204" pitchFamily="34" charset="0"/>
              </a:rPr>
              <a:t>Significant Digits – Computation in Series</a:t>
            </a:r>
          </a:p>
        </p:txBody>
      </p:sp>
      <p:sp>
        <p:nvSpPr>
          <p:cNvPr id="24579" name="Rectangle 3"/>
          <p:cNvSpPr>
            <a:spLocks noGrp="1" noChangeArrowheads="1"/>
          </p:cNvSpPr>
          <p:nvPr>
            <p:ph idx="1"/>
          </p:nvPr>
        </p:nvSpPr>
        <p:spPr/>
        <p:txBody>
          <a:bodyPr/>
          <a:lstStyle/>
          <a:p>
            <a:pPr marL="0" indent="0" eaLnBrk="1" hangingPunct="1">
              <a:buNone/>
            </a:pPr>
            <a:r>
              <a:rPr lang="en-US" altLang="en-US" b="1" dirty="0">
                <a:latin typeface="Arial" panose="020B0604020202020204" pitchFamily="34" charset="0"/>
                <a:cs typeface="Arial" panose="020B0604020202020204" pitchFamily="34" charset="0"/>
              </a:rPr>
              <a:t>Series</a:t>
            </a:r>
          </a:p>
          <a:p>
            <a:pPr marL="457200" lvl="1" indent="0" eaLnBrk="1" hangingPunct="1">
              <a:buNone/>
            </a:pPr>
            <a:r>
              <a:rPr lang="en-US" altLang="en-US" dirty="0">
                <a:latin typeface="Arial" panose="020B0604020202020204" pitchFamily="34" charset="0"/>
                <a:cs typeface="Arial" panose="020B0604020202020204" pitchFamily="34" charset="0"/>
              </a:rPr>
              <a:t>If the answer to one computation is used in another computation, then the final answer is rounded to the quantity with the lowest number of significant digits </a:t>
            </a:r>
          </a:p>
        </p:txBody>
      </p:sp>
      <p:sp>
        <p:nvSpPr>
          <p:cNvPr id="4" name="Slide Number Placeholder 5"/>
          <p:cNvSpPr>
            <a:spLocks noGrp="1"/>
          </p:cNvSpPr>
          <p:nvPr>
            <p:ph type="sldNum" sz="quarter" idx="12"/>
          </p:nvPr>
        </p:nvSpPr>
        <p:spPr/>
        <p:txBody>
          <a:bodyPr/>
          <a:lstStyle/>
          <a:p>
            <a:pPr>
              <a:defRPr/>
            </a:pPr>
            <a:fld id="{15B6956A-832E-488F-AAEA-4336B937F6A1}" type="slidenum">
              <a:rPr lang="en-US"/>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eaLnBrk="1" hangingPunct="1"/>
            <a:r>
              <a:rPr lang="en-US" altLang="en-US" b="1" dirty="0">
                <a:latin typeface="Arial" panose="020B0604020202020204" pitchFamily="34" charset="0"/>
                <a:cs typeface="Arial" panose="020B0604020202020204" pitchFamily="34" charset="0"/>
              </a:rPr>
              <a:t>Accuracy and Precision</a:t>
            </a:r>
          </a:p>
        </p:txBody>
      </p:sp>
      <p:sp>
        <p:nvSpPr>
          <p:cNvPr id="25603" name="Rectangle 3"/>
          <p:cNvSpPr>
            <a:spLocks noGrp="1" noChangeArrowheads="1"/>
          </p:cNvSpPr>
          <p:nvPr>
            <p:ph idx="1"/>
          </p:nvPr>
        </p:nvSpPr>
        <p:spPr/>
        <p:txBody>
          <a:bodyPr/>
          <a:lstStyle/>
          <a:p>
            <a:pPr marL="0" indent="0" eaLnBrk="1" hangingPunct="1">
              <a:buNone/>
            </a:pPr>
            <a:r>
              <a:rPr lang="en-US" altLang="en-US" dirty="0">
                <a:latin typeface="Arial" panose="020B0604020202020204" pitchFamily="34" charset="0"/>
                <a:cs typeface="Arial" panose="020B0604020202020204" pitchFamily="34" charset="0"/>
              </a:rPr>
              <a:t>Accuracy-how close a value is to the actual value</a:t>
            </a:r>
          </a:p>
          <a:p>
            <a:pPr marL="0" indent="0" eaLnBrk="1" hangingPunct="1">
              <a:buNone/>
            </a:pPr>
            <a:endParaRPr lang="en-US" altLang="en-US" dirty="0">
              <a:latin typeface="Arial" panose="020B0604020202020204" pitchFamily="34" charset="0"/>
              <a:cs typeface="Arial" panose="020B0604020202020204" pitchFamily="34" charset="0"/>
            </a:endParaRPr>
          </a:p>
          <a:p>
            <a:pPr marL="0" indent="0" eaLnBrk="1" hangingPunct="1">
              <a:buNone/>
            </a:pPr>
            <a:r>
              <a:rPr lang="en-US" altLang="en-US" dirty="0">
                <a:latin typeface="Arial" panose="020B0604020202020204" pitchFamily="34" charset="0"/>
                <a:cs typeface="Arial" panose="020B0604020202020204" pitchFamily="34" charset="0"/>
              </a:rPr>
              <a:t>Precision-how many significant digits are displayed </a:t>
            </a:r>
          </a:p>
          <a:p>
            <a:pPr lvl="1" eaLnBrk="1" hangingPunct="1"/>
            <a:r>
              <a:rPr lang="en-US" altLang="en-US" dirty="0">
                <a:latin typeface="Arial" panose="020B0604020202020204" pitchFamily="34" charset="0"/>
                <a:cs typeface="Arial" panose="020B0604020202020204" pitchFamily="34" charset="0"/>
              </a:rPr>
              <a:t>Avoid displaying lots of numbers because your calculator displays lots of numbers (answer looks precise but is not necessarily accurate)</a:t>
            </a:r>
          </a:p>
        </p:txBody>
      </p:sp>
      <p:sp>
        <p:nvSpPr>
          <p:cNvPr id="4" name="Slide Number Placeholder 5"/>
          <p:cNvSpPr>
            <a:spLocks noGrp="1"/>
          </p:cNvSpPr>
          <p:nvPr>
            <p:ph type="sldNum" sz="quarter" idx="12"/>
          </p:nvPr>
        </p:nvSpPr>
        <p:spPr/>
        <p:txBody>
          <a:bodyPr/>
          <a:lstStyle/>
          <a:p>
            <a:pPr>
              <a:defRPr/>
            </a:pPr>
            <a:fld id="{B228CF9E-8056-477F-8F0F-DF96F62E752A}" type="slidenum">
              <a:rPr lang="en-US"/>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en-US" altLang="en-US" b="1" dirty="0">
                <a:latin typeface="Arial" panose="020B0604020202020204" pitchFamily="34" charset="0"/>
                <a:cs typeface="Arial" panose="020B0604020202020204" pitchFamily="34" charset="0"/>
              </a:rPr>
              <a:t>Next Lecture</a:t>
            </a:r>
          </a:p>
        </p:txBody>
      </p:sp>
      <p:sp>
        <p:nvSpPr>
          <p:cNvPr id="26627" name="Rectangle 3"/>
          <p:cNvSpPr>
            <a:spLocks noGrp="1" noChangeArrowheads="1"/>
          </p:cNvSpPr>
          <p:nvPr>
            <p:ph idx="1"/>
          </p:nvPr>
        </p:nvSpPr>
        <p:spPr/>
        <p:txBody>
          <a:bodyPr/>
          <a:lstStyle/>
          <a:p>
            <a:pPr marL="0" indent="0" eaLnBrk="1" hangingPunct="1">
              <a:buNone/>
            </a:pPr>
            <a:r>
              <a:rPr lang="en-US" altLang="en-US" dirty="0">
                <a:latin typeface="Arial" panose="020B0604020202020204" pitchFamily="34" charset="0"/>
                <a:cs typeface="Arial" panose="020B0604020202020204" pitchFamily="34" charset="0"/>
              </a:rPr>
              <a:t>Watersheds</a:t>
            </a:r>
          </a:p>
          <a:p>
            <a:pPr lvl="1" eaLnBrk="1" hangingPunct="1"/>
            <a:r>
              <a:rPr lang="en-US" altLang="en-US" dirty="0">
                <a:latin typeface="Arial" panose="020B0604020202020204" pitchFamily="34" charset="0"/>
                <a:cs typeface="Arial" panose="020B0604020202020204" pitchFamily="34" charset="0"/>
              </a:rPr>
              <a:t>What are they?</a:t>
            </a:r>
          </a:p>
          <a:p>
            <a:pPr lvl="1" eaLnBrk="1" hangingPunct="1"/>
            <a:r>
              <a:rPr lang="en-US" altLang="en-US" dirty="0">
                <a:latin typeface="Arial" panose="020B0604020202020204" pitchFamily="34" charset="0"/>
                <a:cs typeface="Arial" panose="020B0604020202020204" pitchFamily="34" charset="0"/>
              </a:rPr>
              <a:t>Why are they important?</a:t>
            </a:r>
          </a:p>
          <a:p>
            <a:pPr lvl="1" eaLnBrk="1" hangingPunct="1"/>
            <a:r>
              <a:rPr lang="en-US" altLang="en-US" dirty="0">
                <a:latin typeface="Arial" panose="020B0604020202020204" pitchFamily="34" charset="0"/>
                <a:cs typeface="Arial" panose="020B0604020202020204" pitchFamily="34" charset="0"/>
              </a:rPr>
              <a:t>How do you delineate them?</a:t>
            </a:r>
          </a:p>
          <a:p>
            <a:pPr lvl="1" eaLnBrk="1" hangingPunct="1"/>
            <a:r>
              <a:rPr lang="en-US" altLang="en-US" dirty="0">
                <a:latin typeface="Arial" panose="020B0604020202020204" pitchFamily="34" charset="0"/>
                <a:cs typeface="Arial" panose="020B0604020202020204" pitchFamily="34" charset="0"/>
              </a:rPr>
              <a:t>How do you measure their areas?</a:t>
            </a:r>
          </a:p>
          <a:p>
            <a:pPr eaLnBrk="1" hangingPunct="1">
              <a:buFont typeface="Wingdings" pitchFamily="2" charset="2"/>
              <a:buNone/>
            </a:pPr>
            <a:endParaRPr lang="en-US" altLang="en-US" dirty="0"/>
          </a:p>
          <a:p>
            <a:pPr eaLnBrk="1" hangingPunct="1">
              <a:buFont typeface="Wingdings" pitchFamily="2" charset="2"/>
              <a:buNone/>
            </a:pPr>
            <a:endParaRPr lang="en-US" altLang="en-US" dirty="0"/>
          </a:p>
        </p:txBody>
      </p:sp>
      <p:sp>
        <p:nvSpPr>
          <p:cNvPr id="4" name="Slide Number Placeholder 5"/>
          <p:cNvSpPr>
            <a:spLocks noGrp="1"/>
          </p:cNvSpPr>
          <p:nvPr>
            <p:ph type="sldNum" sz="quarter" idx="12"/>
          </p:nvPr>
        </p:nvSpPr>
        <p:spPr/>
        <p:txBody>
          <a:bodyPr/>
          <a:lstStyle/>
          <a:p>
            <a:pPr>
              <a:defRPr/>
            </a:pPr>
            <a:fld id="{36B7CA2B-4D02-4B55-BD31-3691F7707060}" type="slidenum">
              <a:rPr lang="en-US"/>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Class Requirements</a:t>
            </a:r>
          </a:p>
        </p:txBody>
      </p:sp>
      <p:sp>
        <p:nvSpPr>
          <p:cNvPr id="4099" name="Rectangle 3"/>
          <p:cNvSpPr>
            <a:spLocks noGrp="1" noChangeArrowheads="1"/>
          </p:cNvSpPr>
          <p:nvPr>
            <p:ph idx="1"/>
          </p:nvPr>
        </p:nvSpPr>
        <p:spPr>
          <a:xfrm>
            <a:off x="457200" y="1417638"/>
            <a:ext cx="8229600" cy="4938712"/>
          </a:xfrm>
        </p:spPr>
        <p:txBody>
          <a:bodyPr/>
          <a:lstStyle/>
          <a:p>
            <a:pPr marL="0" indent="0" eaLnBrk="1" hangingPunct="1">
              <a:buNone/>
            </a:pPr>
            <a:r>
              <a:rPr lang="en-US" altLang="en-US" dirty="0">
                <a:solidFill>
                  <a:schemeClr val="tx2">
                    <a:lumMod val="60000"/>
                    <a:lumOff val="40000"/>
                  </a:schemeClr>
                </a:solidFill>
                <a:latin typeface="Arial" panose="020B0604020202020204" pitchFamily="34" charset="0"/>
                <a:cs typeface="Arial" panose="020B0604020202020204" pitchFamily="34" charset="0"/>
              </a:rPr>
              <a:t>On-Web:</a:t>
            </a:r>
            <a:r>
              <a:rPr lang="en-US"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hlinkClick r:id="rId3"/>
              </a:rPr>
              <a:t>http://people.sunypoly.edu/~barans/</a:t>
            </a:r>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Schedule</a:t>
            </a:r>
          </a:p>
          <a:p>
            <a:pPr eaLnBrk="1" hangingPunct="1"/>
            <a:r>
              <a:rPr lang="en-US" altLang="en-US" dirty="0">
                <a:latin typeface="Arial" panose="020B0604020202020204" pitchFamily="34" charset="0"/>
                <a:cs typeface="Arial" panose="020B0604020202020204" pitchFamily="34" charset="0"/>
              </a:rPr>
              <a:t>Lectures</a:t>
            </a:r>
          </a:p>
          <a:p>
            <a:pPr eaLnBrk="1" hangingPunct="1"/>
            <a:r>
              <a:rPr lang="en-US" altLang="en-US" dirty="0">
                <a:latin typeface="Arial" panose="020B0604020202020204" pitchFamily="34" charset="0"/>
                <a:cs typeface="Arial" panose="020B0604020202020204" pitchFamily="34" charset="0"/>
              </a:rPr>
              <a:t>Grades</a:t>
            </a:r>
          </a:p>
          <a:p>
            <a:pPr marL="0" indent="0" eaLnBrk="1" hangingPunct="1">
              <a:buNone/>
            </a:pPr>
            <a:r>
              <a:rPr lang="en-US" altLang="en-US" dirty="0">
                <a:solidFill>
                  <a:schemeClr val="tx2">
                    <a:lumMod val="60000"/>
                    <a:lumOff val="40000"/>
                  </a:schemeClr>
                </a:solidFill>
                <a:latin typeface="Arial" panose="020B0604020202020204" pitchFamily="34" charset="0"/>
                <a:cs typeface="Arial" panose="020B0604020202020204" pitchFamily="34" charset="0"/>
              </a:rPr>
              <a:t>Brightspace:</a:t>
            </a:r>
          </a:p>
          <a:p>
            <a:pPr eaLnBrk="1" hangingPunct="1"/>
            <a:r>
              <a:rPr lang="en-US" altLang="en-US" dirty="0">
                <a:latin typeface="Arial" panose="020B0604020202020204" pitchFamily="34" charset="0"/>
                <a:cs typeface="Arial" panose="020B0604020202020204" pitchFamily="34" charset="0"/>
              </a:rPr>
              <a:t>Syllabus</a:t>
            </a:r>
          </a:p>
          <a:p>
            <a:pPr eaLnBrk="1" hangingPunct="1"/>
            <a:r>
              <a:rPr lang="en-US" altLang="en-US" dirty="0">
                <a:latin typeface="Arial" panose="020B0604020202020204" pitchFamily="34" charset="0"/>
                <a:cs typeface="Arial" panose="020B0604020202020204" pitchFamily="34" charset="0"/>
              </a:rPr>
              <a:t>Assignments/</a:t>
            </a:r>
            <a:r>
              <a:rPr lang="en-US" altLang="en-US" dirty="0" err="1">
                <a:latin typeface="Arial" panose="020B0604020202020204" pitchFamily="34" charset="0"/>
                <a:cs typeface="Arial" panose="020B0604020202020204" pitchFamily="34" charset="0"/>
              </a:rPr>
              <a:t>Dropoffs</a:t>
            </a:r>
            <a:endParaRPr lang="en-US" altLang="en-US" dirty="0">
              <a:latin typeface="Arial" panose="020B0604020202020204" pitchFamily="34" charset="0"/>
              <a:cs typeface="Arial" panose="020B0604020202020204" pitchFamily="34" charset="0"/>
            </a:endParaRPr>
          </a:p>
          <a:p>
            <a:pPr marL="0" indent="0" eaLnBrk="1" hangingPunct="1">
              <a:buNone/>
            </a:pPr>
            <a:endParaRPr lang="en-US" altLang="en-US" dirty="0"/>
          </a:p>
          <a:p>
            <a:pPr eaLnBrk="1" hangingPunct="1">
              <a:buFont typeface="Wingdings" pitchFamily="2" charset="2"/>
              <a:buNone/>
            </a:pPr>
            <a:endParaRPr lang="en-US" altLang="en-US" dirty="0"/>
          </a:p>
        </p:txBody>
      </p:sp>
      <p:sp>
        <p:nvSpPr>
          <p:cNvPr id="4" name="Slide Number Placeholder 5"/>
          <p:cNvSpPr>
            <a:spLocks noGrp="1"/>
          </p:cNvSpPr>
          <p:nvPr>
            <p:ph type="sldNum" sz="quarter" idx="12"/>
          </p:nvPr>
        </p:nvSpPr>
        <p:spPr/>
        <p:txBody>
          <a:bodyPr/>
          <a:lstStyle/>
          <a:p>
            <a:pPr>
              <a:defRPr/>
            </a:pPr>
            <a:fld id="{052F901A-1F86-43B4-BA40-270B73148F4C}" type="slidenum">
              <a:rPr lang="en-US"/>
              <a:pPr>
                <a:defRPr/>
              </a:pPr>
              <a:t>3</a:t>
            </a:fld>
            <a:endParaRPr lang="en-US"/>
          </a:p>
        </p:txBody>
      </p:sp>
      <p:pic>
        <p:nvPicPr>
          <p:cNvPr id="2" name="Picture 1" descr="picture of book needed for class">
            <a:extLst>
              <a:ext uri="{FF2B5EF4-FFF2-40B4-BE49-F238E27FC236}">
                <a16:creationId xmlns:a16="http://schemas.microsoft.com/office/drawing/2014/main" id="{9E832F4D-89B5-4BDC-98FE-BB6B4E461980}"/>
              </a:ext>
            </a:extLst>
          </p:cNvPr>
          <p:cNvPicPr>
            <a:picLocks noChangeAspect="1"/>
          </p:cNvPicPr>
          <p:nvPr/>
        </p:nvPicPr>
        <p:blipFill>
          <a:blip r:embed="rId4"/>
          <a:stretch>
            <a:fillRect/>
          </a:stretch>
        </p:blipFill>
        <p:spPr>
          <a:xfrm>
            <a:off x="5943600" y="2798628"/>
            <a:ext cx="2387504" cy="30687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Handouts-Also Online  </a:t>
            </a:r>
          </a:p>
        </p:txBody>
      </p:sp>
      <p:sp>
        <p:nvSpPr>
          <p:cNvPr id="5123" name="Content Placeholder 2"/>
          <p:cNvSpPr>
            <a:spLocks noGrp="1"/>
          </p:cNvSpPr>
          <p:nvPr>
            <p:ph idx="1"/>
          </p:nvPr>
        </p:nvSpPr>
        <p:spPr/>
        <p:txBody>
          <a:bodyPr/>
          <a:lstStyle/>
          <a:p>
            <a:pPr marL="0" indent="0" eaLnBrk="1" hangingPunct="1">
              <a:buNone/>
            </a:pPr>
            <a:r>
              <a:rPr lang="en-US" altLang="en-US" dirty="0">
                <a:latin typeface="Arial" panose="020B0604020202020204" pitchFamily="34" charset="0"/>
                <a:cs typeface="Arial" panose="020B0604020202020204" pitchFamily="34" charset="0"/>
                <a:hlinkClick r:id="rId3" action="ppaction://hlinkfile"/>
              </a:rPr>
              <a:t>Hydro-35</a:t>
            </a:r>
            <a:endParaRPr lang="en-US" altLang="en-US" dirty="0">
              <a:latin typeface="Arial" panose="020B0604020202020204" pitchFamily="34" charset="0"/>
              <a:cs typeface="Arial" panose="020B0604020202020204" pitchFamily="34" charset="0"/>
            </a:endParaRPr>
          </a:p>
          <a:p>
            <a:pPr marL="0" indent="0" eaLnBrk="1" hangingPunct="1">
              <a:buNone/>
            </a:pPr>
            <a:r>
              <a:rPr lang="en-US" altLang="en-US" dirty="0">
                <a:latin typeface="Arial" panose="020B0604020202020204" pitchFamily="34" charset="0"/>
                <a:cs typeface="Arial" panose="020B0604020202020204" pitchFamily="34" charset="0"/>
                <a:hlinkClick r:id="rId4" action="ppaction://hlinkfile"/>
              </a:rPr>
              <a:t>TR-55</a:t>
            </a: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9022B61-AD6E-45B7-9ED6-ABFEA35D03DA}" type="slidenum">
              <a:rPr lang="en-US"/>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Two Parts to Drainage Design</a:t>
            </a:r>
            <a:r>
              <a:rPr lang="en-US" altLang="en-US" dirty="0"/>
              <a:t>	</a:t>
            </a:r>
          </a:p>
        </p:txBody>
      </p:sp>
      <p:sp>
        <p:nvSpPr>
          <p:cNvPr id="6147" name="Rectangle 3"/>
          <p:cNvSpPr>
            <a:spLocks noGrp="1" noChangeArrowheads="1"/>
          </p:cNvSpPr>
          <p:nvPr>
            <p:ph idx="1"/>
          </p:nvPr>
        </p:nvSpPr>
        <p:spPr/>
        <p:txBody>
          <a:bodyPr/>
          <a:lstStyle/>
          <a:p>
            <a:pPr marL="0" indent="0" eaLnBrk="1" hangingPunct="1">
              <a:buNone/>
            </a:pPr>
            <a:endParaRPr lang="en-US" altLang="en-US" dirty="0"/>
          </a:p>
          <a:p>
            <a:pPr marL="0" indent="0" eaLnBrk="1" hangingPunct="1">
              <a:buNone/>
            </a:pPr>
            <a:r>
              <a:rPr lang="en-US" altLang="en-US" dirty="0">
                <a:latin typeface="Arial" panose="020B0604020202020204" pitchFamily="34" charset="0"/>
                <a:cs typeface="Arial" panose="020B0604020202020204" pitchFamily="34" charset="0"/>
              </a:rPr>
              <a:t>Hydrology – Determine water quantity </a:t>
            </a:r>
          </a:p>
          <a:p>
            <a:pPr marL="0" indent="0" eaLnBrk="1" hangingPunct="1">
              <a:buNone/>
            </a:pPr>
            <a:endParaRPr lang="en-US" altLang="en-US" dirty="0">
              <a:latin typeface="Arial" panose="020B0604020202020204" pitchFamily="34" charset="0"/>
              <a:cs typeface="Arial" panose="020B0604020202020204" pitchFamily="34" charset="0"/>
            </a:endParaRPr>
          </a:p>
          <a:p>
            <a:pPr marL="0" indent="0" eaLnBrk="1" hangingPunct="1">
              <a:buNone/>
            </a:pPr>
            <a:r>
              <a:rPr lang="en-US" altLang="en-US" dirty="0">
                <a:latin typeface="Arial" panose="020B0604020202020204" pitchFamily="34" charset="0"/>
                <a:cs typeface="Arial" panose="020B0604020202020204" pitchFamily="34" charset="0"/>
              </a:rPr>
              <a:t>Hydraulics – Size structure to handle water </a:t>
            </a:r>
          </a:p>
        </p:txBody>
      </p:sp>
      <p:sp>
        <p:nvSpPr>
          <p:cNvPr id="4" name="Slide Number Placeholder 5"/>
          <p:cNvSpPr>
            <a:spLocks noGrp="1"/>
          </p:cNvSpPr>
          <p:nvPr>
            <p:ph type="sldNum" sz="quarter" idx="12"/>
          </p:nvPr>
        </p:nvSpPr>
        <p:spPr/>
        <p:txBody>
          <a:bodyPr/>
          <a:lstStyle/>
          <a:p>
            <a:pPr>
              <a:defRPr/>
            </a:pPr>
            <a:fld id="{4B7C3D90-E330-4861-9F1E-B3C5D2BCBD50}" type="slidenum">
              <a:rPr lang="en-US"/>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Drainage Design Steps</a:t>
            </a:r>
          </a:p>
        </p:txBody>
      </p:sp>
      <p:sp>
        <p:nvSpPr>
          <p:cNvPr id="7171" name="Rectangle 3"/>
          <p:cNvSpPr>
            <a:spLocks noGrp="1" noChangeArrowheads="1"/>
          </p:cNvSpPr>
          <p:nvPr>
            <p:ph idx="1"/>
          </p:nvPr>
        </p:nvSpPr>
        <p:spPr/>
        <p:txBody>
          <a:bodyPr/>
          <a:lstStyle/>
          <a:p>
            <a:pPr eaLnBrk="1" hangingPunct="1"/>
            <a:r>
              <a:rPr lang="en-US" altLang="en-US" dirty="0">
                <a:latin typeface="Arial" panose="020B0604020202020204" pitchFamily="34" charset="0"/>
                <a:cs typeface="Arial" panose="020B0604020202020204" pitchFamily="34" charset="0"/>
              </a:rPr>
              <a:t>Delineate Watershed</a:t>
            </a:r>
          </a:p>
          <a:p>
            <a:pPr eaLnBrk="1" hangingPunct="1"/>
            <a:r>
              <a:rPr lang="en-US" altLang="en-US" dirty="0">
                <a:latin typeface="Arial" panose="020B0604020202020204" pitchFamily="34" charset="0"/>
                <a:cs typeface="Arial" panose="020B0604020202020204" pitchFamily="34" charset="0"/>
              </a:rPr>
              <a:t>Collect Watershed Data</a:t>
            </a:r>
          </a:p>
          <a:p>
            <a:pPr eaLnBrk="1" hangingPunct="1"/>
            <a:r>
              <a:rPr lang="en-US" altLang="en-US" dirty="0">
                <a:latin typeface="Arial" panose="020B0604020202020204" pitchFamily="34" charset="0"/>
                <a:cs typeface="Arial" panose="020B0604020202020204" pitchFamily="34" charset="0"/>
              </a:rPr>
              <a:t>Determine Design Storm</a:t>
            </a:r>
          </a:p>
          <a:p>
            <a:pPr eaLnBrk="1" hangingPunct="1"/>
            <a:r>
              <a:rPr lang="en-US" altLang="en-US" dirty="0">
                <a:latin typeface="Arial" panose="020B0604020202020204" pitchFamily="34" charset="0"/>
                <a:cs typeface="Arial" panose="020B0604020202020204" pitchFamily="34" charset="0"/>
              </a:rPr>
              <a:t>Determine Excess Precipitation (runoff)</a:t>
            </a:r>
          </a:p>
          <a:p>
            <a:pPr eaLnBrk="1" hangingPunct="1"/>
            <a:r>
              <a:rPr lang="en-US" altLang="en-US" dirty="0">
                <a:latin typeface="Arial" panose="020B0604020202020204" pitchFamily="34" charset="0"/>
                <a:cs typeface="Arial" panose="020B0604020202020204" pitchFamily="34" charset="0"/>
              </a:rPr>
              <a:t>Determine Peak Flow </a:t>
            </a:r>
          </a:p>
          <a:p>
            <a:pPr eaLnBrk="1" hangingPunct="1"/>
            <a:r>
              <a:rPr lang="en-US" altLang="en-US" dirty="0">
                <a:latin typeface="Arial" panose="020B0604020202020204" pitchFamily="34" charset="0"/>
                <a:cs typeface="Arial" panose="020B0604020202020204" pitchFamily="34" charset="0"/>
              </a:rPr>
              <a:t>Size Structure</a:t>
            </a:r>
          </a:p>
        </p:txBody>
      </p:sp>
      <p:sp>
        <p:nvSpPr>
          <p:cNvPr id="4" name="Slide Number Placeholder 5"/>
          <p:cNvSpPr>
            <a:spLocks noGrp="1"/>
          </p:cNvSpPr>
          <p:nvPr>
            <p:ph type="sldNum" sz="quarter" idx="12"/>
          </p:nvPr>
        </p:nvSpPr>
        <p:spPr/>
        <p:txBody>
          <a:bodyPr/>
          <a:lstStyle/>
          <a:p>
            <a:pPr>
              <a:defRPr/>
            </a:pPr>
            <a:fld id="{147F9885-DD2E-443E-94F4-6A1F57407F35}" type="slidenum">
              <a:rPr lang="en-US"/>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B9115-C557-4CA4-9680-A079B558CA8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End of Intro</a:t>
            </a:r>
          </a:p>
        </p:txBody>
      </p:sp>
      <p:sp>
        <p:nvSpPr>
          <p:cNvPr id="3" name="Content Placeholder 2">
            <a:extLst>
              <a:ext uri="{FF2B5EF4-FFF2-40B4-BE49-F238E27FC236}">
                <a16:creationId xmlns:a16="http://schemas.microsoft.com/office/drawing/2014/main" id="{CF01E1D1-8F45-4C98-9409-A802BA3DE41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911427A-DF8F-4335-B142-906A0C071CE3}"/>
              </a:ext>
            </a:extLst>
          </p:cNvPr>
          <p:cNvSpPr>
            <a:spLocks noGrp="1"/>
          </p:cNvSpPr>
          <p:nvPr>
            <p:ph type="sldNum" sz="quarter" idx="12"/>
          </p:nvPr>
        </p:nvSpPr>
        <p:spPr/>
        <p:txBody>
          <a:bodyPr/>
          <a:lstStyle/>
          <a:p>
            <a:pPr>
              <a:defRPr/>
            </a:pPr>
            <a:fld id="{75A1E813-00F8-4C10-B149-A122A634E589}" type="slidenum">
              <a:rPr lang="en-US" smtClean="0"/>
              <a:pPr>
                <a:defRPr/>
              </a:pPr>
              <a:t>7</a:t>
            </a:fld>
            <a:endParaRPr lang="en-US"/>
          </a:p>
        </p:txBody>
      </p:sp>
    </p:spTree>
    <p:extLst>
      <p:ext uri="{BB962C8B-B14F-4D97-AF65-F5344CB8AC3E}">
        <p14:creationId xmlns:p14="http://schemas.microsoft.com/office/powerpoint/2010/main" val="3749239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152400" y="274638"/>
            <a:ext cx="8686800" cy="1143000"/>
          </a:xfrm>
        </p:spPr>
        <p:txBody>
          <a:bodyPr/>
          <a:lstStyle/>
          <a:p>
            <a:pPr eaLnBrk="1" hangingPunct="1"/>
            <a:r>
              <a:rPr lang="en-US" altLang="en-US" dirty="0">
                <a:latin typeface="Arial" panose="020B0604020202020204" pitchFamily="34" charset="0"/>
                <a:cs typeface="Arial" panose="020B0604020202020204" pitchFamily="34" charset="0"/>
              </a:rPr>
              <a:t>Review-Drainage Design Steps</a:t>
            </a:r>
          </a:p>
        </p:txBody>
      </p:sp>
      <p:sp>
        <p:nvSpPr>
          <p:cNvPr id="7171" name="Rectangle 3"/>
          <p:cNvSpPr>
            <a:spLocks noGrp="1" noChangeArrowheads="1"/>
          </p:cNvSpPr>
          <p:nvPr>
            <p:ph idx="1"/>
          </p:nvPr>
        </p:nvSpPr>
        <p:spPr/>
        <p:txBody>
          <a:bodyPr/>
          <a:lstStyle/>
          <a:p>
            <a:pPr eaLnBrk="1" hangingPunct="1"/>
            <a:r>
              <a:rPr lang="en-US" altLang="en-US" dirty="0">
                <a:latin typeface="Arial" panose="020B0604020202020204" pitchFamily="34" charset="0"/>
                <a:cs typeface="Arial" panose="020B0604020202020204" pitchFamily="34" charset="0"/>
              </a:rPr>
              <a:t>Delineate Watershed</a:t>
            </a:r>
          </a:p>
          <a:p>
            <a:pPr eaLnBrk="1" hangingPunct="1"/>
            <a:r>
              <a:rPr lang="en-US" altLang="en-US" dirty="0">
                <a:latin typeface="Arial" panose="020B0604020202020204" pitchFamily="34" charset="0"/>
                <a:cs typeface="Arial" panose="020B0604020202020204" pitchFamily="34" charset="0"/>
              </a:rPr>
              <a:t>Collect Watershed Data</a:t>
            </a:r>
          </a:p>
          <a:p>
            <a:pPr eaLnBrk="1" hangingPunct="1"/>
            <a:r>
              <a:rPr lang="en-US" altLang="en-US" dirty="0">
                <a:latin typeface="Arial" panose="020B0604020202020204" pitchFamily="34" charset="0"/>
                <a:cs typeface="Arial" panose="020B0604020202020204" pitchFamily="34" charset="0"/>
              </a:rPr>
              <a:t>Determine Design Storm</a:t>
            </a:r>
          </a:p>
          <a:p>
            <a:pPr eaLnBrk="1" hangingPunct="1"/>
            <a:r>
              <a:rPr lang="en-US" altLang="en-US" dirty="0">
                <a:latin typeface="Arial" panose="020B0604020202020204" pitchFamily="34" charset="0"/>
                <a:cs typeface="Arial" panose="020B0604020202020204" pitchFamily="34" charset="0"/>
              </a:rPr>
              <a:t>Determine Excess Precipitation (runoff)</a:t>
            </a:r>
          </a:p>
          <a:p>
            <a:pPr eaLnBrk="1" hangingPunct="1"/>
            <a:r>
              <a:rPr lang="en-US" altLang="en-US" dirty="0">
                <a:latin typeface="Arial" panose="020B0604020202020204" pitchFamily="34" charset="0"/>
                <a:cs typeface="Arial" panose="020B0604020202020204" pitchFamily="34" charset="0"/>
              </a:rPr>
              <a:t>Determine Peak Flow </a:t>
            </a:r>
          </a:p>
          <a:p>
            <a:pPr eaLnBrk="1" hangingPunct="1"/>
            <a:r>
              <a:rPr lang="en-US" altLang="en-US" dirty="0">
                <a:latin typeface="Arial" panose="020B0604020202020204" pitchFamily="34" charset="0"/>
                <a:cs typeface="Arial" panose="020B0604020202020204" pitchFamily="34" charset="0"/>
              </a:rPr>
              <a:t>Size Structure</a:t>
            </a:r>
          </a:p>
        </p:txBody>
      </p:sp>
      <p:sp>
        <p:nvSpPr>
          <p:cNvPr id="4" name="Slide Number Placeholder 5"/>
          <p:cNvSpPr>
            <a:spLocks noGrp="1"/>
          </p:cNvSpPr>
          <p:nvPr>
            <p:ph type="sldNum" sz="quarter" idx="12"/>
          </p:nvPr>
        </p:nvSpPr>
        <p:spPr/>
        <p:txBody>
          <a:bodyPr/>
          <a:lstStyle/>
          <a:p>
            <a:pPr>
              <a:defRPr/>
            </a:pPr>
            <a:fld id="{147F9885-DD2E-443E-94F4-6A1F57407F35}" type="slidenum">
              <a:rPr lang="en-US"/>
              <a:pPr>
                <a:defRPr/>
              </a:pPr>
              <a:t>8</a:t>
            </a:fld>
            <a:endParaRPr lang="en-US"/>
          </a:p>
        </p:txBody>
      </p:sp>
    </p:spTree>
    <p:extLst>
      <p:ext uri="{BB962C8B-B14F-4D97-AF65-F5344CB8AC3E}">
        <p14:creationId xmlns:p14="http://schemas.microsoft.com/office/powerpoint/2010/main" val="4131400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Slide Number Placeholder 3"/>
          <p:cNvSpPr>
            <a:spLocks noGrp="1"/>
          </p:cNvSpPr>
          <p:nvPr>
            <p:ph type="sldNum" sz="quarter" idx="12"/>
          </p:nvPr>
        </p:nvSpPr>
        <p:spPr/>
        <p:txBody>
          <a:bodyPr/>
          <a:lstStyle/>
          <a:p>
            <a:pPr>
              <a:defRPr/>
            </a:pPr>
            <a:fld id="{75A1E813-00F8-4C10-B149-A122A634E589}" type="slidenum">
              <a:rPr lang="en-US" smtClean="0"/>
              <a:pPr>
                <a:defRPr/>
              </a:pPr>
              <a:t>9</a:t>
            </a:fld>
            <a:endParaRPr lang="en-US"/>
          </a:p>
        </p:txBody>
      </p:sp>
      <p:pic>
        <p:nvPicPr>
          <p:cNvPr id="5" name="Picture 4" descr="picture of tributaries discharging to a river"/>
          <p:cNvPicPr>
            <a:picLocks noChangeAspect="1"/>
          </p:cNvPicPr>
          <p:nvPr/>
        </p:nvPicPr>
        <p:blipFill>
          <a:blip r:embed="rId2"/>
          <a:stretch>
            <a:fillRect/>
          </a:stretch>
        </p:blipFill>
        <p:spPr>
          <a:xfrm>
            <a:off x="2667000" y="1417638"/>
            <a:ext cx="4019550" cy="4581525"/>
          </a:xfrm>
          <a:prstGeom prst="rect">
            <a:avLst/>
          </a:prstGeom>
        </p:spPr>
      </p:pic>
    </p:spTree>
    <p:extLst>
      <p:ext uri="{BB962C8B-B14F-4D97-AF65-F5344CB8AC3E}">
        <p14:creationId xmlns:p14="http://schemas.microsoft.com/office/powerpoint/2010/main" val="2122767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1336</TotalTime>
  <Words>737</Words>
  <Application>Microsoft Office PowerPoint</Application>
  <PresentationFormat>On-screen Show (4:3)</PresentationFormat>
  <Paragraphs>192</Paragraphs>
  <Slides>29</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Office Theme</vt:lpstr>
      <vt:lpstr>CTC 260 Hydrology Introduction </vt:lpstr>
      <vt:lpstr>Objectives</vt:lpstr>
      <vt:lpstr>Class Requirements</vt:lpstr>
      <vt:lpstr>Handouts-Also Online  </vt:lpstr>
      <vt:lpstr>Two Parts to Drainage Design </vt:lpstr>
      <vt:lpstr>Drainage Design Steps</vt:lpstr>
      <vt:lpstr>End of Intro</vt:lpstr>
      <vt:lpstr>Review-Drainage Design Steps</vt:lpstr>
      <vt:lpstr> </vt:lpstr>
      <vt:lpstr>Watershed Data</vt:lpstr>
      <vt:lpstr>Delineate Watershed</vt:lpstr>
      <vt:lpstr>What is a Watershed  </vt:lpstr>
      <vt:lpstr>Design Storm</vt:lpstr>
      <vt:lpstr>Runoff</vt:lpstr>
      <vt:lpstr>Hydrograph</vt:lpstr>
      <vt:lpstr>Hyetograph; Resulting Hydrograph</vt:lpstr>
      <vt:lpstr>Unit Hydrograph</vt:lpstr>
      <vt:lpstr>Ungaged Watershed</vt:lpstr>
      <vt:lpstr>Peak flow or Hydrograph</vt:lpstr>
      <vt:lpstr>Sizing Drainage Structures</vt:lpstr>
      <vt:lpstr>Documenting Work</vt:lpstr>
      <vt:lpstr>Significant Figures</vt:lpstr>
      <vt:lpstr>Numbers not subject to significant digits</vt:lpstr>
      <vt:lpstr>Measured numbers-significant digits</vt:lpstr>
      <vt:lpstr>Significant Digits-Computation Rules</vt:lpstr>
      <vt:lpstr>Significant Digits-Computation Rules2</vt:lpstr>
      <vt:lpstr>Significant Digits – Computation in Series</vt:lpstr>
      <vt:lpstr>Accuracy and Precision</vt:lpstr>
      <vt:lpstr>Next Lecture</vt:lpstr>
    </vt:vector>
  </TitlesOfParts>
  <Company>SUNY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Interchanges</dc:title>
  <dc:creator>Jayne Baran</dc:creator>
  <cp:lastModifiedBy>Jayne Baran</cp:lastModifiedBy>
  <cp:revision>80</cp:revision>
  <dcterms:created xsi:type="dcterms:W3CDTF">2002-10-04T19:39:32Z</dcterms:created>
  <dcterms:modified xsi:type="dcterms:W3CDTF">2026-01-15T15:59:18Z</dcterms:modified>
</cp:coreProperties>
</file>