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notesMasterIdLst>
    <p:notesMasterId r:id="rId46"/>
  </p:notesMasterIdLst>
  <p:handoutMasterIdLst>
    <p:handoutMasterId r:id="rId47"/>
  </p:handoutMasterIdLst>
  <p:sldIdLst>
    <p:sldId id="299" r:id="rId2"/>
    <p:sldId id="285" r:id="rId3"/>
    <p:sldId id="297" r:id="rId4"/>
    <p:sldId id="323" r:id="rId5"/>
    <p:sldId id="325" r:id="rId6"/>
    <p:sldId id="326" r:id="rId7"/>
    <p:sldId id="327" r:id="rId8"/>
    <p:sldId id="328" r:id="rId9"/>
    <p:sldId id="329" r:id="rId10"/>
    <p:sldId id="331" r:id="rId11"/>
    <p:sldId id="332" r:id="rId12"/>
    <p:sldId id="350" r:id="rId13"/>
    <p:sldId id="333" r:id="rId14"/>
    <p:sldId id="313" r:id="rId15"/>
    <p:sldId id="353" r:id="rId16"/>
    <p:sldId id="314" r:id="rId17"/>
    <p:sldId id="352" r:id="rId18"/>
    <p:sldId id="334" r:id="rId19"/>
    <p:sldId id="335" r:id="rId20"/>
    <p:sldId id="351" r:id="rId21"/>
    <p:sldId id="358" r:id="rId22"/>
    <p:sldId id="359" r:id="rId23"/>
    <p:sldId id="363" r:id="rId24"/>
    <p:sldId id="361" r:id="rId25"/>
    <p:sldId id="364" r:id="rId26"/>
    <p:sldId id="356" r:id="rId27"/>
    <p:sldId id="357" r:id="rId28"/>
    <p:sldId id="337" r:id="rId29"/>
    <p:sldId id="349" r:id="rId30"/>
    <p:sldId id="339" r:id="rId31"/>
    <p:sldId id="340" r:id="rId32"/>
    <p:sldId id="354" r:id="rId33"/>
    <p:sldId id="355" r:id="rId34"/>
    <p:sldId id="347" r:id="rId35"/>
    <p:sldId id="348" r:id="rId36"/>
    <p:sldId id="342" r:id="rId37"/>
    <p:sldId id="343" r:id="rId38"/>
    <p:sldId id="344" r:id="rId39"/>
    <p:sldId id="345" r:id="rId40"/>
    <p:sldId id="360" r:id="rId41"/>
    <p:sldId id="346" r:id="rId42"/>
    <p:sldId id="362" r:id="rId43"/>
    <p:sldId id="365" r:id="rId44"/>
    <p:sldId id="308" r:id="rId4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719" autoAdjust="0"/>
    <p:restoredTop sz="93344" autoAdjust="0"/>
  </p:normalViewPr>
  <p:slideViewPr>
    <p:cSldViewPr>
      <p:cViewPr varScale="1">
        <p:scale>
          <a:sx n="101" d="100"/>
          <a:sy n="101" d="100"/>
        </p:scale>
        <p:origin x="1698"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981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119811"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119812"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119813"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FFF0BFF8-A2C6-4C93-BC95-703A4D52B092}" type="slidenum">
              <a:rPr lang="en-US" altLang="en-US"/>
              <a:pPr/>
              <a:t>‹#›</a:t>
            </a:fld>
            <a:endParaRPr lang="en-US" altLang="en-US"/>
          </a:p>
        </p:txBody>
      </p:sp>
    </p:spTree>
    <p:extLst>
      <p:ext uri="{BB962C8B-B14F-4D97-AF65-F5344CB8AC3E}">
        <p14:creationId xmlns:p14="http://schemas.microsoft.com/office/powerpoint/2010/main" val="54226147"/>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1152" units="cm"/>
          <inkml:channel name="Y" type="integer" max="864" units="cm"/>
        </inkml:traceFormat>
        <inkml:channelProperties>
          <inkml:channelProperty channel="X" name="resolution" value="32" units="1/cm"/>
          <inkml:channelProperty channel="Y" name="resolution" value="32" units="1/cm"/>
        </inkml:channelProperties>
      </inkml:inkSource>
      <inkml:timestamp xml:id="ts0" timeString="2011-09-08T18:48:26.109"/>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1698 10738,'0'0,"22"0,0-22,-22 22,22 0,0 0,0-22,-22 22,22 0,0 0,-22 0,22 0,0 0,0 0,-22 0,22 0,0 0,-22 0,22 0,0 0,0 0,-22 0,23 0,-23 0,0 0,22 0,0 0,-22 0,0 0,0 0,22 0,0 0,-22 0,22 0,0 0,-22 0,22 0,0 0,0 0,-22 0,22 0,0 0,-22 0,0 0,22 0,0 0,-22 0,22 0,0 0,-22 0,22 0,-22 0,0 0,22 0,-22 0,0 0,22 0,0 0,-22 0,22 0,1 0,-23 0,22 0,0 0,0 0,-22 0,22 0,0 0,-22 0,22 0,0 0,0 0,-22 0,0 0,22 0,0 0,-22 0,22 0,0 0,-22 0,0 0,0 0,22 0,0 0,-22 0,22 0,0 0,-22 0,22 0,0 0,0 0,-22 0,23 0,-1 0,-22 0,0 0,0 0,22 0,0 0,-22 0,22 0,0 0,-22 0,0 0,22 0,0 0,-22 0,22 0,0 0,-22 0,22 0,-22 0,0 0,22 0,-22 0,0 22,-22 0,22-22,-22 0,0 0,0 0,22 0,-22 22,0-22,22 0,-22 0,0 0,0 0,22 0,-22 0,0 0,22 0,-23 0,1 0,0 0,22 0,-22 0,0 0,22 0,-22 0,0 0,0 0,22 0,-22 0,0 0,22 0,-22 0,0 0,0 0,22 0,-22 0,0 0,22 0,-22 0,0 0,22 0,-22 0,0 0,0 0,22 0,-23 0,1 0,22 0,-22 0,0 0,0 0,22 0,-22 0,0 0,22 0,-22 0,0 0,0 0,22 0,-22 0,0 0,22 0,-22 0,0 0,0 0,22 0,-22 0,0 0,22 0,-22 0,0 0,0 0,22 0,-22 0,-1 0,23 0,-22 0,0 0,0 0,22 0,-22 0,0 0,22 0,-22 0,0 0,0 0,22 0,-22 0,0 0,22 0,-22 0,0 0,0 0</inkml:trace>
</inkml:ink>
</file>

<file path=ppt/ink/ink2.xml><?xml version="1.0" encoding="utf-8"?>
<inkml:ink xmlns:inkml="http://www.w3.org/2003/InkML">
  <inkml:definitions>
    <inkml:context xml:id="ctx0">
      <inkml:inkSource xml:id="inkSrc0">
        <inkml:traceFormat>
          <inkml:channel name="X" type="integer" max="1152" units="cm"/>
          <inkml:channel name="Y" type="integer" max="864" units="cm"/>
        </inkml:traceFormat>
        <inkml:channelProperties>
          <inkml:channelProperty channel="X" name="resolution" value="32" units="1/cm"/>
          <inkml:channelProperty channel="Y" name="resolution" value="32" units="1/cm"/>
        </inkml:channelProperties>
      </inkml:inkSource>
      <inkml:timestamp xml:id="ts0" timeString="2011-09-08T18:48:33.093"/>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1676 11509,'22'0,"-22"0,0 0,0 0,22 0,0 0,-22 0,22 0,0 0,-22 0,22 0,0 0,0 0,-22 0,0 0,22 0,0 0,-22 0,22 0,-22 0,22 0,0 0,-22 0,22 0,0 0,0 0,-22 0,23 0,-1 0,-22 0,22 0,0 0,0 0,-22 0,22 0,0 0,-22 0,22 0,0 0,0 0,-22 0,22 0,-22 0,0 0,22 0,0 0,-22 0,22 0,0 0,-22 0,22 0,0 0,0 0,-22 0,22 0,0 0,-22 0,22 0,23 0,-45 0,22 0,0 0,0 0,-22 0,22 0,0 0,-22 0,22 0,0 0,0 0,-22 0,22 0,0 0,0 0,0 0,0 0,-22 0,0 0,0 0,22 0,0 0,-22 0,22 0,0 0,-22 0,22 0,-22 0,0 0,23 0,-1 0,-22 0,22 0,0 0,-22 0,22 0,0 0,-22 0,0 0,22 0,0 0,-22 0,22 0,0 0,-22 0,0 0,0 0,22 0,0 0,-22 0,0 0,22 0,0 0,-22 0,22 0,0 0,-22 0,22 0,-22 0,22 0,0 0,-22 0,0 0,22 0,0 0,-22 0,0 0,0 0,23 0,-1 0,-22 0,22 0,0 0,-22 0,22 0,0 0,0 0,0 0,0 0,0 0,-22 0,22 0,0 0,-22 0,22 0,-22 0,0 0,22 0,0 0,-22 0,22 0,0 0,-22 0,22 0,0 0,0 0,-22 0,0 0,23 0,-23 0,0 0,22 0,0 0,-22-22,0 0,0 0,0 22,0-22,-22 22,0-22,-1 22,23 0,-22 0,0 0,22 0,-22-22,0 22,0 0,22 0,-22 0,0 0,22 0,-22 0,0 0,0 0,22 0,-22 0,0 0,22 0,-22 0,0 0,0 0,22 0,-22 0,0 0,22 0,-22 0,0 0,-1 0,23 0,-22 0,0 0,22 0,-22 0,0 0,0 0,22 0,-22 0,0 0,22 0,-22 0,0 0,0 0,22 0,-22 0,0 0,22 0,-22 0,0 0,22 0,-22 0,0 0,0 0,22-22,-22 22,0 0,22 0,-22 0,-1 0,1 0,22 0,-22 0,0 0,22 0,-22 0,0 0,0 0,22 0,-22 0,0 0,22 0,-22 0,0 0,0 0,22 0,-22 0,0 0,22 0,-22 0,0 0,0 0,22-22,-22 22,0 0,0 0,22 0,-23 0,1 0,22 0,-22-22,0 22,0 0,22 0,-22 0,0 0,22 0,-22 0,0 0,0 0,22 0,-22 0,0 0,22 0,-22 0,0 0,0 0,22 0,-22 0,0 0,22-22,-22 22,0 0,0 0,22 0,-22 0,-1 0,23 0,-22 0,0 0,0 0,22 0,-22 0,0 0,22 0,-22 0,0 0,0 0,22 0,-22 0,0 0,0 44</inkml:trace>
</inkml:ink>
</file>

<file path=ppt/ink/ink3.xml><?xml version="1.0" encoding="utf-8"?>
<inkml:ink xmlns:inkml="http://www.w3.org/2003/InkML">
  <inkml:definitions>
    <inkml:context xml:id="ctx0">
      <inkml:inkSource xml:id="inkSrc0">
        <inkml:traceFormat>
          <inkml:channel name="X" type="integer" max="1152" units="cm"/>
          <inkml:channel name="Y" type="integer" max="864" units="cm"/>
        </inkml:traceFormat>
        <inkml:channelProperties>
          <inkml:channelProperty channel="X" name="resolution" value="32" units="1/cm"/>
          <inkml:channelProperty channel="Y" name="resolution" value="32" units="1/cm"/>
        </inkml:channelProperties>
      </inkml:inkSource>
      <inkml:timestamp xml:id="ts0" timeString="2011-09-08T18:48:38.484"/>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10958 18322,'0'0,"44"22,-22 0,0-22,0 0,0 23,0-23,1 0,-1 0,-22 0,22 0,0 0,-22 0,22 0,0 0,0 0,-22 0,22 0,0 0,-22 0,22 0,0 0,-22 0,0 0,22 0,0 0,-22 0,0 0,22 0,0 0,-22 0,22 0,0 0,-22 0,22 0,0 0,0 0,-22 0,23 0,-1 0,-22 0,22 0,0 0,0 0,-22 0,0 0,22 0,0 0,-22 0,22 0,0 0,-22 0,22 0,0 0,-22 0,0 0,22 0,0 0,-22 0,22 0,0 0,-22 0,0 0,0 0,22 0,0 0,-22 0,22 0,0 0,-22 0</inkml:trace>
</inkml:ink>
</file>

<file path=ppt/ink/ink4.xml><?xml version="1.0" encoding="utf-8"?>
<inkml:ink xmlns:inkml="http://www.w3.org/2003/InkML">
  <inkml:definitions>
    <inkml:context xml:id="ctx0">
      <inkml:inkSource xml:id="inkSrc0">
        <inkml:traceFormat>
          <inkml:channel name="X" type="integer" max="1152" units="cm"/>
          <inkml:channel name="Y" type="integer" max="864" units="cm"/>
        </inkml:traceFormat>
        <inkml:channelProperties>
          <inkml:channelProperty channel="X" name="resolution" value="32" units="1/cm"/>
          <inkml:channelProperty channel="Y" name="resolution" value="32" units="1/cm"/>
        </inkml:channelProperties>
      </inkml:inkSource>
      <inkml:timestamp xml:id="ts0" timeString="2011-09-08T18:48:52.406"/>
    </inkml:context>
    <inkml:brush xml:id="br0">
      <inkml:brushProperty name="width" value="0.05292" units="cm"/>
      <inkml:brushProperty name="height" value="0.05292" units="cm"/>
      <inkml:brushProperty name="color" value="#FF0000"/>
    </inkml:brush>
  </inkml:definitions>
  <inkml:trace contextRef="#ctx0" brushRef="#br0">10924 18124,'-25'0,"1"0,1 0,23 0,-24 0,0 0,24 0,-24 0,1 0,-1 0,24 0,-24 0,0 0,24 0,-23 0,-1 0,0 0,24 0,-24 0,1 0,23 0,-24 0,0 0,0 0,24 0,-23 0,-1 0,24 0,-25 0,25 0,-24 0,1 0,23 0,-24 0,0 0,0 22,24 0,-23-22,-1 22,24 0,-24-22,24 22,0 0,-24 0,24-22,-23 22,23 0,0-22,0 22,0 0,0 1,0-23,0 22,0 0,0-22,0 22,0 0,0 0,0-22,0 22,0 0,0-22,0 0,0 22,0 0,0-22,23 22,1-22,-24 0,0 0,24 0,0 0,-24 0,0 0,23 0,1 0,-24 0,24 0,23 0,-47 0,24 0,1 0,-1 0,-1 0,1 0,0 0,0 0,-1 0,-23 0,24 0,0 0,-24 0,24 0,-1 0,-23 0,0 0,24 0,0 0,-24 0,24 0,-1 0,-23 0,24 0,0 0,0 0,-24 0,23 0,26 0,-49 0,24 0,0 0,-24 0,23 0,1 0,0 0,-24 0,24 0,-1 0,-23 0,24 0,0 0,0 0,-24 0,47 0,-47 0,24 0,0 0,-1 0,-23 0,0 0,0 0,24 0,0 0,-24 0,24 0,-1 0,-23 0,24 0,1 0,-1 0,-24 0,23-22,1 22,-24 0,24 0,0 0,-1 0,-23 0,0-22,0 22,0-22,0 22,0-22,0 0,0 0,0 22,0-22,0 0,0 22,0 0,0-22,0 0,0 22,0-23,0 23,0-22,0 0,0 0,0 22,0-22,0 0,-23 22,23-22,-24 22,24-22,0 0,-24 22,24-22,-24 22,24-22,-23 22,-26 0,49-22,-24 22,1 0,-1 0,24 0,-24 0,0 0,24 0,-23 0,-1 0,0 0,24 0,-24 0,1 0,23 0,-24 0,0 0,0 0,24 0,-23 0,-1 0,24 0,-48 0,25 0,23 0,-24 0,0 0,24 0</inkml:trace>
  <inkml:trace contextRef="#ctx0" brushRef="#br0" timeOffset="9156.25">2711 12766,'-24'0,"24"0,-24 0,1 0,23 0,-24 0,-1 0,1 0,24 0,-23 0,-1 0,24 0,-24 0,0 0,1 0,23 0,-24 0,0 0,24 0,-24 0,1 0,-1 0,24 0,-24 0,0 0,24 0,-23 0,-1 0,0 0,24 0,-24 0,1 0,23 0,-24 0,0 0,-1 0,25 0,-24 0,1 0,23 0,-24 0,0 0,0 0,24 0,-23 0,-1 0,24 0,-24 0,0 0,24 0,-23 0,-1 0,0 0,24 0,-24 0,1 0,23 0,-24 0,0 0,0 0,24 0,-23 0,-1 0,24 0,-25 0,1 0,1 0,23 0,-24 0,0 0,24 0,0 0,-24 0,1 0,-1 0,24 0,-24 0,24 0,-24 0,24 0,-23 22,-1 0,0-22,24 22,-24 0,24-22,-23 22,23 0,0 0,0-22,-24 23,24-1,0-22,0 22,-24 22,24-44,0 22,0 0,0 0,0-22,0 22,0 0,0-22,0 22,0 0,0 0,0-22,0 44,0-22,0-22,0 44,0-44,0 22,0 0,0 1,0-23,24 22,-24 0,0-22,0 22,0-22,24 0,-24 22,0-22,0 0,0 22,0-22,0 0,0 22,0 0,23-22,-23 0,0 0,24 0,-24 22,0 0,0-22,24 22,0 0,-24 0,0 0,23 0,1-22,-24 22,0 22,0-44,24 22,0 0,-24-22,0 22,0 1,0-1,23-22,-23 22,0 0,24-22,-24 0,0 22,0 0,0-22,24 22,-24 0,0-22,24 0,-24 22,0-22,0 0,0 0,23 0,1 22,-24 0,0-22,25 0,-25 0,0 0,24 0,-1 22,-23 0,0-22,24 0,0 0,-24 0,24 22,-1-22,-23 0,48 0,-24 0,-24 0,47 0,-23 22,0-22,-1 0,1 0,24 0,-25 22,1 0,25 0,-2-22,-47 0,24 0,24 22,-48-22,47 0,1 0,-1 0,1 0,-1 0,-23 0,23 22,2-22,-25 0,47 22,-24-22,-23 0,24 23,-1-23,-23 0,23 0,1 0,-24 0,48 0,-24 22,-25-22,25 0,-1 0,-47 0,48 0,-24 0,-1 0,1 0,0 0,0 0,-1 0,1 0,-24 0,24 0,23 0,-23 0,25 0,-26 0,49 0,-25 0,-23 0,47 0,-23 0,-25 0,25 0,23 0,-46 0,23 0,23 0,-47 0,47 0,-47 0,23 0,24 0,-47 0,24 0,-25 0,1 0,1 0,-1 0,-24 0,23-22,1-1,-24 23,24-22,0 0,-1 0,-23 22,24-22,0 0,-24 22,24-22,-1 0,1 0,-24 22,24-22,24-22,-48 44,23-22,1 0,0 0,-24 22,0-22,24 0,-1 22,-23-22,24 0,1 22,-25-22,24 0,-1 22,25-45,-48 45,47-22,-47 0,48 0,-1-22,-23 44,-24-22,24 0,0 22,-24-22,23 0,1 0,0 0,-24-22,24 22,-24 0,0-22,0 22,0-23,23 1,-23 44,0-44,24 0,-24 44,0-22,0-22,0 44,0-44,0 22,0 22,0-44,0 44,0-44,0 22,0 22,0-22,0 0,0-1,-24 23,24-22,-23 0,23 0,-24 22,24-22,-24 22,0-22,1 0,-1 0,-24 22,48-22,-23 0,-1 0,0 22,0 0,-23-22,47 22,-48 0,25 0,23-22,-24 22,-1 0,25 0,-24 0,-23 0,47 0,-24 0,0 0,1 0,23 0,-24 0,-24 0,48 0,-24 0,1 0,23 0,-24 0,0 0,24 0,-24 0,1 0,-1 0,24 0,-24 0,0 0,1 0,-1 0,-1 22,25-22,-24 0,-23 0,47 0,-24 0,0 0,1 0,23 0,-24 0,0 0,24 0,-24 0,1 0,-1 0,24 0,-48 0,48 0,-23 0,-1 0,0 0,24 0,-24 0,1 0,23 0,-24 0,0 0,-1 0,25 0,-24 0,1 0,-1 0,0 0,0 0,24 0,-47 0,-1 0,48 22,-23-22,-1 0,24 0,-24 0,0 0,1 0,23 0,-24 0,0 0,0 0,-23 0,22 0,25 0,-24 0,1 0,-1 0,0 0,0 0,24 0,-23 0,-1 0,0 0,24 0,-24 0,-23 0,47 0,-24 0,0 0,24 0,-23 0,-1 0,0 0,24 0,-24 0,1 0,23 0,-24 0,0 0,-1 0,25 0,-24 0,1 0,23 0,-24 0,0 0,0 0,24 0,-23 0,-1 0,24 0,-24 0,0 0,1 0,23 0,-24 22,0 0,24-22,-24 22,1-22,-1 0,24 22,-24 0</inkml:trace>
  <inkml:trace contextRef="#ctx0" brushRef="#br0" timeOffset="24062.5">12185 10451,'0'-22,"0"0,0 0,0 22,0-22,0 0,0 22,0-22,0 0,0 0,0 22,0-22,0 0,0 22,0-22,0-1,-24 23,24-22,0 0,-23 22,23-22,0 0,-24 22,24-22,-24 22,0 0,24-22,-23 22,23-22,-24 22,0 0,0 0,24 0,0-22,-23 22,-1 0,-1 0,25 0,-24 0,0 0,24 0,-23 0,-1 0,0 0,24 0,-24 0,1 0,23 0,-24 0,0 0,0 0,24 0,-23 0,-1 0,24 0,-24 0,24 0,-24 0,1 0,23 0,-24 0,0 0,0 0,24 0,-23 0,23 0,-24 0,-1 0,1 22,24 0,-23-22,23 22,-24 0,24-22,-24 22,24 0,-24 0,24-22,0 22,0 1,-23-23,23 22,0 0,0 0,0-22,0 22,0 0,0-22,0 22,0 0,0 0,0-22,0 0,0 0,0 22,0 0,0-22,0 0,0 22,0 0,0-22,0 22,0-22,0 0,0 0,0 0,0 22,0-22,0 0,0 0,0 0,0 0,0 0,0 22,0 0,0-22,0 0,0 0,0 0,0 0,0 0,0 22,0 0,0-22,0 0,0 22,23 0,1-22,-24 23,24-1,0-22,-24 22,23-22,-23 0,0 0,24 0,1 0,-25 0,0 0,0 0,24 0,-24 0,0 0,23 0,1 0,-24 0,24 0,-24 0,0 0,24 0,-24 0,0 0,23 0,1 0,-24 0,24 0,0 0,-24 0,23 0,1 0,0 0,-24 0,0 0,0 22,24-22,-1 0,-23 0,0 0,0 0,24 0,0 0,-24 0,24 0,-1 0,-23 0,24 0,0 0,1 0,-25 0,24 0,-1 0,-23 0,24 0,0 0,0 0,-24 0,23 0,1 0,-24 0,48 0,-25 0,-23 0,24 0,0 0,0 0,-24 0,0-22,0 0,0 0,0 22,0-23,0 1,0 22,0-22,0 0,-24 0,24 22,0-22,0 0,0 22,-24 0,24-22</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60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8601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4403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2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602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8602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5366A90E-6548-4660-A6ED-1DB4CA886DD3}" type="slidenum">
              <a:rPr lang="en-US" altLang="en-US"/>
              <a:pPr/>
              <a:t>‹#›</a:t>
            </a:fld>
            <a:endParaRPr lang="en-US" altLang="en-US"/>
          </a:p>
        </p:txBody>
      </p:sp>
    </p:spTree>
    <p:extLst>
      <p:ext uri="{BB962C8B-B14F-4D97-AF65-F5344CB8AC3E}">
        <p14:creationId xmlns:p14="http://schemas.microsoft.com/office/powerpoint/2010/main" val="256292049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65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3CAC43DC-785F-482C-90DD-E3F7D3E795D4}" type="slidenum">
              <a:rPr lang="en-US" altLang="en-US"/>
              <a:pPr eaLnBrk="1" hangingPunct="1">
                <a:spcBef>
                  <a:spcPct val="0"/>
                </a:spcBef>
              </a:pPr>
              <a:t>21</a:t>
            </a:fld>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665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F2321787-2D26-4CBC-8C59-71635314B20D}" type="slidenum">
              <a:rPr lang="en-US" altLang="en-US"/>
              <a:pPr eaLnBrk="1" hangingPunct="1">
                <a:spcBef>
                  <a:spcPct val="0"/>
                </a:spcBef>
              </a:pPr>
              <a:t>22</a:t>
            </a:fld>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675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B616D6B2-365D-4BCC-8C4C-E562F8FD7C8E}" type="slidenum">
              <a:rPr lang="en-US" altLang="en-US"/>
              <a:pPr eaLnBrk="1" hangingPunct="1">
                <a:spcBef>
                  <a:spcPct val="0"/>
                </a:spcBef>
              </a:pPr>
              <a:t>26</a:t>
            </a:fld>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D46FB6A-BDEF-46D8-96F6-1B68784475D6}" type="slidenum">
              <a:rPr lang="en-US" altLang="en-US"/>
              <a:pPr/>
              <a:t>‹#›</a:t>
            </a:fld>
            <a:endParaRPr lang="en-US" altLang="en-US"/>
          </a:p>
        </p:txBody>
      </p:sp>
    </p:spTree>
    <p:extLst>
      <p:ext uri="{BB962C8B-B14F-4D97-AF65-F5344CB8AC3E}">
        <p14:creationId xmlns:p14="http://schemas.microsoft.com/office/powerpoint/2010/main" val="25097122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4805FCD5-D6F3-42A2-B663-7389CC2AB657}" type="slidenum">
              <a:rPr lang="en-US" altLang="en-US"/>
              <a:pPr/>
              <a:t>‹#›</a:t>
            </a:fld>
            <a:endParaRPr lang="en-US" altLang="en-US"/>
          </a:p>
        </p:txBody>
      </p:sp>
    </p:spTree>
    <p:extLst>
      <p:ext uri="{BB962C8B-B14F-4D97-AF65-F5344CB8AC3E}">
        <p14:creationId xmlns:p14="http://schemas.microsoft.com/office/powerpoint/2010/main" val="8590994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55800B5F-CF02-4A93-AE04-C22CD370B4DC}" type="slidenum">
              <a:rPr lang="en-US" altLang="en-US"/>
              <a:pPr/>
              <a:t>‹#›</a:t>
            </a:fld>
            <a:endParaRPr lang="en-US" altLang="en-US"/>
          </a:p>
        </p:txBody>
      </p:sp>
    </p:spTree>
    <p:extLst>
      <p:ext uri="{BB962C8B-B14F-4D97-AF65-F5344CB8AC3E}">
        <p14:creationId xmlns:p14="http://schemas.microsoft.com/office/powerpoint/2010/main" val="33312814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fld id="{8F18B051-10E0-40AE-9BF9-306819EAB3A9}" type="slidenum">
              <a:rPr lang="en-US" altLang="en-US"/>
              <a:pPr/>
              <a:t>‹#›</a:t>
            </a:fld>
            <a:endParaRPr lang="en-US" altLang="en-US"/>
          </a:p>
        </p:txBody>
      </p:sp>
    </p:spTree>
    <p:extLst>
      <p:ext uri="{BB962C8B-B14F-4D97-AF65-F5344CB8AC3E}">
        <p14:creationId xmlns:p14="http://schemas.microsoft.com/office/powerpoint/2010/main" val="15116191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78083241-0C25-44CA-A255-52E930154E59}" type="slidenum">
              <a:rPr lang="en-US" altLang="en-US"/>
              <a:pPr/>
              <a:t>‹#›</a:t>
            </a:fld>
            <a:endParaRPr lang="en-US" altLang="en-US"/>
          </a:p>
        </p:txBody>
      </p:sp>
    </p:spTree>
    <p:extLst>
      <p:ext uri="{BB962C8B-B14F-4D97-AF65-F5344CB8AC3E}">
        <p14:creationId xmlns:p14="http://schemas.microsoft.com/office/powerpoint/2010/main" val="31153641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7F362450-17B1-4B55-8AA1-572BDF755164}" type="slidenum">
              <a:rPr lang="en-US" altLang="en-US"/>
              <a:pPr/>
              <a:t>‹#›</a:t>
            </a:fld>
            <a:endParaRPr lang="en-US" altLang="en-US"/>
          </a:p>
        </p:txBody>
      </p:sp>
    </p:spTree>
    <p:extLst>
      <p:ext uri="{BB962C8B-B14F-4D97-AF65-F5344CB8AC3E}">
        <p14:creationId xmlns:p14="http://schemas.microsoft.com/office/powerpoint/2010/main" val="19068716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0D652EDA-4061-451F-8BC7-932729DC4413}" type="slidenum">
              <a:rPr lang="en-US" altLang="en-US"/>
              <a:pPr/>
              <a:t>‹#›</a:t>
            </a:fld>
            <a:endParaRPr lang="en-US" altLang="en-US"/>
          </a:p>
        </p:txBody>
      </p:sp>
    </p:spTree>
    <p:extLst>
      <p:ext uri="{BB962C8B-B14F-4D97-AF65-F5344CB8AC3E}">
        <p14:creationId xmlns:p14="http://schemas.microsoft.com/office/powerpoint/2010/main" val="6077788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1733BDFC-904B-4E79-97A7-D325EF8DF23F}" type="slidenum">
              <a:rPr lang="en-US" altLang="en-US"/>
              <a:pPr/>
              <a:t>‹#›</a:t>
            </a:fld>
            <a:endParaRPr lang="en-US" altLang="en-US"/>
          </a:p>
        </p:txBody>
      </p:sp>
    </p:spTree>
    <p:extLst>
      <p:ext uri="{BB962C8B-B14F-4D97-AF65-F5344CB8AC3E}">
        <p14:creationId xmlns:p14="http://schemas.microsoft.com/office/powerpoint/2010/main" val="17811351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649E5B76-E52F-4B68-82D6-10E88AF297FF}" type="slidenum">
              <a:rPr lang="en-US" altLang="en-US"/>
              <a:pPr/>
              <a:t>‹#›</a:t>
            </a:fld>
            <a:endParaRPr lang="en-US" altLang="en-US"/>
          </a:p>
        </p:txBody>
      </p:sp>
    </p:spTree>
    <p:extLst>
      <p:ext uri="{BB962C8B-B14F-4D97-AF65-F5344CB8AC3E}">
        <p14:creationId xmlns:p14="http://schemas.microsoft.com/office/powerpoint/2010/main" val="29232987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5DDCB116-F42E-471B-8912-FE6187E5B07D}" type="slidenum">
              <a:rPr lang="en-US" altLang="en-US"/>
              <a:pPr/>
              <a:t>‹#›</a:t>
            </a:fld>
            <a:endParaRPr lang="en-US" altLang="en-US"/>
          </a:p>
        </p:txBody>
      </p:sp>
    </p:spTree>
    <p:extLst>
      <p:ext uri="{BB962C8B-B14F-4D97-AF65-F5344CB8AC3E}">
        <p14:creationId xmlns:p14="http://schemas.microsoft.com/office/powerpoint/2010/main" val="18002558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6057CFAF-28B6-4CF5-9D1C-1072292DB311}" type="slidenum">
              <a:rPr lang="en-US" altLang="en-US"/>
              <a:pPr/>
              <a:t>‹#›</a:t>
            </a:fld>
            <a:endParaRPr lang="en-US" altLang="en-US"/>
          </a:p>
        </p:txBody>
      </p:sp>
    </p:spTree>
    <p:extLst>
      <p:ext uri="{BB962C8B-B14F-4D97-AF65-F5344CB8AC3E}">
        <p14:creationId xmlns:p14="http://schemas.microsoft.com/office/powerpoint/2010/main" val="1166086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7E1952E6-7621-4684-B14D-D7CAA7FBAD4B}" type="slidenum">
              <a:rPr lang="en-US" altLang="en-US"/>
              <a:pPr/>
              <a:t>‹#›</a:t>
            </a:fld>
            <a:endParaRPr lang="en-US" altLang="en-US"/>
          </a:p>
        </p:txBody>
      </p:sp>
    </p:spTree>
    <p:extLst>
      <p:ext uri="{BB962C8B-B14F-4D97-AF65-F5344CB8AC3E}">
        <p14:creationId xmlns:p14="http://schemas.microsoft.com/office/powerpoint/2010/main" val="17870987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01C0EA7F-CF8B-4165-8219-02BF6A221FCB}" type="slidenum">
              <a:rPr lang="en-US" altLang="en-US"/>
              <a:pPr/>
              <a:t>‹#›</a:t>
            </a:fld>
            <a:endParaRPr lang="en-US" altLang="en-US"/>
          </a:p>
        </p:txBody>
      </p:sp>
    </p:spTree>
    <p:extLst>
      <p:ext uri="{BB962C8B-B14F-4D97-AF65-F5344CB8AC3E}">
        <p14:creationId xmlns:p14="http://schemas.microsoft.com/office/powerpoint/2010/main" val="32877646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628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16282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p>
        </p:txBody>
      </p:sp>
      <p:sp>
        <p:nvSpPr>
          <p:cNvPr id="1628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9691A2A4-FB8A-409C-9149-1A939B9D80A5}"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hyperlink" Target="http://www.nrcc.cornell.edu/"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customXml" Target="../ink/ink3.xml"/><Relationship Id="rId3" Type="http://schemas.openxmlformats.org/officeDocument/2006/relationships/image" Target="../media/image20.png"/><Relationship Id="rId7" Type="http://schemas.openxmlformats.org/officeDocument/2006/relationships/image" Target="../media/image22.emf"/><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customXml" Target="../ink/ink2.xml"/><Relationship Id="rId11" Type="http://schemas.openxmlformats.org/officeDocument/2006/relationships/image" Target="../media/image24.emf"/><Relationship Id="rId5" Type="http://schemas.openxmlformats.org/officeDocument/2006/relationships/image" Target="../media/image21.emf"/><Relationship Id="rId10" Type="http://schemas.openxmlformats.org/officeDocument/2006/relationships/customXml" Target="../ink/ink4.xml"/><Relationship Id="rId4" Type="http://schemas.openxmlformats.org/officeDocument/2006/relationships/customXml" Target="../ink/ink1.xml"/><Relationship Id="rId9" Type="http://schemas.openxmlformats.org/officeDocument/2006/relationships/image" Target="../media/image23.emf"/></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hdsc.nws.noaa.gov/pfds/"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hyperlink" Target="https://hdsc.nws.noaa.gov/pfds/"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hyperlink" Target="http://images.google.com/imgres?imgurl=http://www.pooyak.com/blog/images/snowflake1.jpg&amp;imgrefurl=http://www.pooyak.com/blog/archives/2005_02/&amp;h=262&amp;w=237&amp;sz=26&amp;tbnid=Apb3Ww6qOw_DaM:&amp;tbnh=107&amp;tbnw=96&amp;hl=en&amp;start=5&amp;prev=/images?q%3Dsnow%2Bcrystal%26svnum%3D10%26hl%3Den%26lr%3D%26sa%3DG" TargetMode="External"/><Relationship Id="rId7" Type="http://schemas.openxmlformats.org/officeDocument/2006/relationships/hyperlink" Target="http://images.google.com/imgres?imgurl=http://slabat2.phys.nagoya-u.ac.jp/~uwaha/snow.jpg&amp;imgrefurl=http://slabat2.phys.nagoya-u.ac.jp/~uwaha/&amp;h=245&amp;w=285&amp;sz=19&amp;tbnid=sVDGJw-xETBq9M:&amp;tbnh=94&amp;tbnw=110&amp;hl=en&amp;start=15&amp;prev=/images?q%3Dsnow%2Bcrystal%26svnum%3D10%26hl%3Den%26lr%3D%26sa%3DG" TargetMode="External"/><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3.jpeg"/><Relationship Id="rId5" Type="http://schemas.openxmlformats.org/officeDocument/2006/relationships/hyperlink" Target="http://images.google.com/imgres?imgurl=http://www.its.caltech.edu/~atomic/snowcrystals/photos/020202-a092.jpg&amp;imgrefurl=http://www.its.caltech.edu/~atomic/snowcrystals/photos/photos.htm&amp;h=570&amp;w=648&amp;sz=94&amp;tbnid=s3Ds6UwWpPO0fM:&amp;tbnh=118&amp;tbnw=135&amp;hl=en&amp;start=4&amp;prev=/images?q%3Dsnow%2Bcrystal%26svnum%3D10%26hl%3Den%26lr%3D%26sa%3DG" TargetMode="External"/><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hyperlink" Target="http://www.kgcphoto.com/Cave_Point_Images/Cave-Point-Drizzle-1-2004.jpg" TargetMode="External"/><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hyperlink" Target="http://www.weatherbook.com/images/1_18_04_web.jpg" TargetMode="External"/><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8AE21EC8-34CD-4B84-83A9-BC495FB1A522}" type="slidenum">
              <a:rPr lang="en-US" altLang="en-US" sz="1400"/>
              <a:pPr eaLnBrk="1" hangingPunct="1">
                <a:spcBef>
                  <a:spcPct val="0"/>
                </a:spcBef>
                <a:buFontTx/>
                <a:buNone/>
              </a:pPr>
              <a:t>1</a:t>
            </a:fld>
            <a:endParaRPr lang="en-US" altLang="en-US" sz="1400"/>
          </a:p>
        </p:txBody>
      </p:sp>
      <p:sp>
        <p:nvSpPr>
          <p:cNvPr id="2051" name="Rectangle 2"/>
          <p:cNvSpPr>
            <a:spLocks noGrp="1" noChangeArrowheads="1"/>
          </p:cNvSpPr>
          <p:nvPr>
            <p:ph type="ctrTitle"/>
          </p:nvPr>
        </p:nvSpPr>
        <p:spPr/>
        <p:txBody>
          <a:bodyPr/>
          <a:lstStyle/>
          <a:p>
            <a:pPr eaLnBrk="1" hangingPunct="1"/>
            <a:r>
              <a:rPr lang="en-US" altLang="en-US" dirty="0"/>
              <a:t>Precipitation and IDF Curves</a:t>
            </a:r>
            <a:endParaRPr lang="en-US" altLang="en-US" sz="2400" dirty="0"/>
          </a:p>
        </p:txBody>
      </p:sp>
      <p:sp>
        <p:nvSpPr>
          <p:cNvPr id="2052" name="Rectangle 3"/>
          <p:cNvSpPr>
            <a:spLocks noGrp="1" noChangeArrowheads="1"/>
          </p:cNvSpPr>
          <p:nvPr>
            <p:ph type="subTitle" idx="1"/>
          </p:nvPr>
        </p:nvSpPr>
        <p:spPr/>
        <p:txBody>
          <a:bodyPr/>
          <a:lstStyle/>
          <a:p>
            <a:pPr eaLnBrk="1" hangingPunct="1"/>
            <a:r>
              <a:rPr lang="en-US" altLang="en-US"/>
              <a:t>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8507C7D0-3808-436D-BFDF-46FCAD2488D3}" type="slidenum">
              <a:rPr lang="en-US" altLang="en-US" sz="1400"/>
              <a:pPr eaLnBrk="1" hangingPunct="1">
                <a:spcBef>
                  <a:spcPct val="0"/>
                </a:spcBef>
                <a:buFontTx/>
                <a:buNone/>
              </a:pPr>
              <a:t>10</a:t>
            </a:fld>
            <a:endParaRPr lang="en-US" altLang="en-US" sz="1400"/>
          </a:p>
        </p:txBody>
      </p:sp>
      <p:sp>
        <p:nvSpPr>
          <p:cNvPr id="11267" name="Rectangle 2"/>
          <p:cNvSpPr>
            <a:spLocks noGrp="1" noChangeArrowheads="1"/>
          </p:cNvSpPr>
          <p:nvPr>
            <p:ph type="title"/>
          </p:nvPr>
        </p:nvSpPr>
        <p:spPr/>
        <p:txBody>
          <a:bodyPr/>
          <a:lstStyle/>
          <a:p>
            <a:pPr eaLnBrk="1" hangingPunct="1"/>
            <a:r>
              <a:rPr lang="en-US" altLang="en-US"/>
              <a:t>Factors Responsible </a:t>
            </a:r>
          </a:p>
        </p:txBody>
      </p:sp>
      <p:sp>
        <p:nvSpPr>
          <p:cNvPr id="11268" name="Rectangle 3"/>
          <p:cNvSpPr>
            <a:spLocks noGrp="1" noChangeArrowheads="1"/>
          </p:cNvSpPr>
          <p:nvPr>
            <p:ph type="body" idx="1"/>
          </p:nvPr>
        </p:nvSpPr>
        <p:spPr>
          <a:xfrm>
            <a:off x="457200" y="1600200"/>
            <a:ext cx="5105400" cy="4525963"/>
          </a:xfrm>
        </p:spPr>
        <p:txBody>
          <a:bodyPr/>
          <a:lstStyle/>
          <a:p>
            <a:pPr marL="0" indent="0" eaLnBrk="1" hangingPunct="1">
              <a:buNone/>
            </a:pPr>
            <a:r>
              <a:rPr lang="en-US" altLang="en-US" sz="2400" dirty="0"/>
              <a:t>Cyclonic-Lifting of air converging into a low-pressure area</a:t>
            </a:r>
          </a:p>
          <a:p>
            <a:pPr lvl="1" eaLnBrk="1" hangingPunct="1"/>
            <a:endParaRPr lang="en-US" altLang="en-US" sz="2000" dirty="0"/>
          </a:p>
          <a:p>
            <a:pPr marL="0" indent="0" eaLnBrk="1" hangingPunct="1">
              <a:buNone/>
            </a:pPr>
            <a:endParaRPr lang="en-US" altLang="en-US" sz="2400" dirty="0"/>
          </a:p>
          <a:p>
            <a:pPr marL="0" indent="0" eaLnBrk="1" hangingPunct="1">
              <a:buNone/>
            </a:pPr>
            <a:r>
              <a:rPr lang="en-US" altLang="en-US" sz="2400" dirty="0"/>
              <a:t>Convective-rise of warm, lighter air in colder denser surrounding</a:t>
            </a:r>
          </a:p>
          <a:p>
            <a:pPr marL="0" indent="0" eaLnBrk="1" hangingPunct="1">
              <a:buNone/>
            </a:pPr>
            <a:endParaRPr lang="en-US" altLang="en-US" sz="2400" dirty="0"/>
          </a:p>
          <a:p>
            <a:pPr marL="0" indent="0" eaLnBrk="1" hangingPunct="1">
              <a:buNone/>
            </a:pPr>
            <a:endParaRPr lang="en-US" altLang="en-US" sz="2400" dirty="0"/>
          </a:p>
          <a:p>
            <a:pPr marL="0" indent="0" eaLnBrk="1" hangingPunct="1">
              <a:buNone/>
            </a:pPr>
            <a:endParaRPr lang="en-US" altLang="en-US" sz="2400" dirty="0"/>
          </a:p>
          <a:p>
            <a:pPr marL="0" indent="0" eaLnBrk="1" hangingPunct="1">
              <a:buNone/>
            </a:pPr>
            <a:r>
              <a:rPr lang="en-US" altLang="en-US" sz="2400" dirty="0"/>
              <a:t>Orographic-lifting over mountains</a:t>
            </a:r>
          </a:p>
        </p:txBody>
      </p:sp>
      <p:pic>
        <p:nvPicPr>
          <p:cNvPr id="1026" name="Picture 2" descr="air lifting over a mounta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54078" y="4888832"/>
            <a:ext cx="2667000" cy="177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descr="warm air due to surface heating rising into cold ai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34025" y="3188368"/>
            <a:ext cx="2867025" cy="159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descr="picture of warm air rising over cold ai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34025" y="1295400"/>
            <a:ext cx="3333750" cy="169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455D85E4-48AD-40A0-BB7C-5F3627AF8EBD}" type="slidenum">
              <a:rPr lang="en-US" altLang="en-US" sz="1400"/>
              <a:pPr eaLnBrk="1" hangingPunct="1">
                <a:spcBef>
                  <a:spcPct val="0"/>
                </a:spcBef>
                <a:buFontTx/>
                <a:buNone/>
              </a:pPr>
              <a:t>11</a:t>
            </a:fld>
            <a:endParaRPr lang="en-US" altLang="en-US" sz="1400"/>
          </a:p>
        </p:txBody>
      </p:sp>
      <p:sp>
        <p:nvSpPr>
          <p:cNvPr id="12291" name="Rectangle 2"/>
          <p:cNvSpPr>
            <a:spLocks noGrp="1" noChangeArrowheads="1"/>
          </p:cNvSpPr>
          <p:nvPr>
            <p:ph type="title"/>
          </p:nvPr>
        </p:nvSpPr>
        <p:spPr/>
        <p:txBody>
          <a:bodyPr/>
          <a:lstStyle/>
          <a:p>
            <a:pPr eaLnBrk="1" hangingPunct="1"/>
            <a:r>
              <a:rPr lang="en-US" altLang="en-US"/>
              <a:t>Precip Data</a:t>
            </a:r>
          </a:p>
        </p:txBody>
      </p:sp>
      <p:sp>
        <p:nvSpPr>
          <p:cNvPr id="12292" name="Rectangle 3"/>
          <p:cNvSpPr>
            <a:spLocks noGrp="1" noChangeArrowheads="1"/>
          </p:cNvSpPr>
          <p:nvPr>
            <p:ph type="body" idx="1"/>
          </p:nvPr>
        </p:nvSpPr>
        <p:spPr/>
        <p:txBody>
          <a:bodyPr/>
          <a:lstStyle/>
          <a:p>
            <a:pPr marL="0" indent="0" eaLnBrk="1" hangingPunct="1">
              <a:lnSpc>
                <a:spcPct val="90000"/>
              </a:lnSpc>
              <a:buNone/>
            </a:pPr>
            <a:r>
              <a:rPr lang="en-US" altLang="en-US" dirty="0"/>
              <a:t>National Weather Service (NWS) collects and publishes data </a:t>
            </a:r>
          </a:p>
          <a:p>
            <a:pPr marL="0" indent="0" eaLnBrk="1" hangingPunct="1">
              <a:lnSpc>
                <a:spcPct val="90000"/>
              </a:lnSpc>
              <a:buNone/>
            </a:pPr>
            <a:endParaRPr lang="en-US" altLang="en-US" dirty="0"/>
          </a:p>
          <a:p>
            <a:pPr marL="0" indent="0" eaLnBrk="1" hangingPunct="1">
              <a:lnSpc>
                <a:spcPct val="90000"/>
              </a:lnSpc>
              <a:buNone/>
            </a:pPr>
            <a:r>
              <a:rPr lang="en-US" altLang="en-US" dirty="0"/>
              <a:t>Point rainfall collected in vertical cylindrical rain gauges (dia. = 8”)</a:t>
            </a:r>
          </a:p>
        </p:txBody>
      </p:sp>
      <p:pic>
        <p:nvPicPr>
          <p:cNvPr id="2" name="Picture 1" descr="cylindrical rain gauge"/>
          <p:cNvPicPr>
            <a:picLocks noChangeAspect="1"/>
          </p:cNvPicPr>
          <p:nvPr/>
        </p:nvPicPr>
        <p:blipFill>
          <a:blip r:embed="rId3"/>
          <a:stretch>
            <a:fillRect/>
          </a:stretch>
        </p:blipFill>
        <p:spPr>
          <a:xfrm>
            <a:off x="4749800" y="3810000"/>
            <a:ext cx="3606800" cy="27051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5246C5F-FD52-45DE-9B3D-90E915539E29}"/>
              </a:ext>
            </a:extLst>
          </p:cNvPr>
          <p:cNvSpPr>
            <a:spLocks noGrp="1"/>
          </p:cNvSpPr>
          <p:nvPr>
            <p:ph type="title"/>
          </p:nvPr>
        </p:nvSpPr>
        <p:spPr>
          <a:xfrm>
            <a:off x="457200" y="274638"/>
            <a:ext cx="4419600" cy="1630362"/>
          </a:xfrm>
        </p:spPr>
        <p:txBody>
          <a:bodyPr/>
          <a:lstStyle/>
          <a:p>
            <a:r>
              <a:rPr lang="en-US" dirty="0"/>
              <a:t>Rain Gage Data Locations</a:t>
            </a:r>
          </a:p>
        </p:txBody>
      </p:sp>
      <p:sp>
        <p:nvSpPr>
          <p:cNvPr id="1331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66B9D849-A2E8-4CAC-BB58-9CBEB71E0334}" type="slidenum">
              <a:rPr lang="en-US" altLang="en-US" sz="1400"/>
              <a:pPr eaLnBrk="1" hangingPunct="1">
                <a:spcBef>
                  <a:spcPct val="0"/>
                </a:spcBef>
                <a:buFontTx/>
                <a:buNone/>
              </a:pPr>
              <a:t>12</a:t>
            </a:fld>
            <a:endParaRPr lang="en-US" altLang="en-US" sz="1400"/>
          </a:p>
        </p:txBody>
      </p:sp>
      <p:pic>
        <p:nvPicPr>
          <p:cNvPr id="13315" name="Picture 2" descr="hydro-35 rain gage locations in eastern US"/>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5307013" y="304800"/>
            <a:ext cx="3836987" cy="3530600"/>
          </a:xfrm>
          <a:noFill/>
        </p:spPr>
      </p:pic>
      <p:pic>
        <p:nvPicPr>
          <p:cNvPr id="2" name="Picture 1" descr="rain gage data locations in US"/>
          <p:cNvPicPr>
            <a:picLocks noChangeAspect="1"/>
          </p:cNvPicPr>
          <p:nvPr/>
        </p:nvPicPr>
        <p:blipFill>
          <a:blip r:embed="rId4"/>
          <a:stretch>
            <a:fillRect/>
          </a:stretch>
        </p:blipFill>
        <p:spPr>
          <a:xfrm>
            <a:off x="152400" y="2301587"/>
            <a:ext cx="4876800" cy="4178941"/>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4492F227-65DE-4CD7-9386-8F2D08171051}" type="slidenum">
              <a:rPr lang="en-US" altLang="en-US" sz="1400"/>
              <a:pPr eaLnBrk="1" hangingPunct="1">
                <a:spcBef>
                  <a:spcPct val="0"/>
                </a:spcBef>
                <a:buFontTx/>
                <a:buNone/>
              </a:pPr>
              <a:t>13</a:t>
            </a:fld>
            <a:endParaRPr lang="en-US" altLang="en-US" sz="1400"/>
          </a:p>
        </p:txBody>
      </p:sp>
      <p:sp>
        <p:nvSpPr>
          <p:cNvPr id="14339" name="Rectangle 2"/>
          <p:cNvSpPr>
            <a:spLocks noGrp="1" noChangeArrowheads="1"/>
          </p:cNvSpPr>
          <p:nvPr>
            <p:ph type="title"/>
          </p:nvPr>
        </p:nvSpPr>
        <p:spPr/>
        <p:txBody>
          <a:bodyPr/>
          <a:lstStyle/>
          <a:p>
            <a:pPr eaLnBrk="1" hangingPunct="1"/>
            <a:r>
              <a:rPr lang="en-US" altLang="en-US"/>
              <a:t>First Order Station</a:t>
            </a:r>
          </a:p>
        </p:txBody>
      </p:sp>
      <p:sp>
        <p:nvSpPr>
          <p:cNvPr id="14340" name="Rectangle 3"/>
          <p:cNvSpPr>
            <a:spLocks noGrp="1" noChangeArrowheads="1"/>
          </p:cNvSpPr>
          <p:nvPr>
            <p:ph type="body" idx="1"/>
          </p:nvPr>
        </p:nvSpPr>
        <p:spPr/>
        <p:txBody>
          <a:bodyPr/>
          <a:lstStyle/>
          <a:p>
            <a:pPr marL="0" indent="0" eaLnBrk="1" hangingPunct="1">
              <a:buNone/>
            </a:pPr>
            <a:r>
              <a:rPr lang="en-US" altLang="en-US" dirty="0"/>
              <a:t>Continuous records of precipitation, temperature, humidity, wind direction, wind velocity, and other </a:t>
            </a:r>
          </a:p>
          <a:p>
            <a:pPr eaLnBrk="1" hangingPunct="1">
              <a:buFontTx/>
              <a:buNone/>
            </a:pPr>
            <a:endParaRPr lang="en-US" altLang="en-US" dirty="0"/>
          </a:p>
          <a:p>
            <a:pPr marL="0" indent="0" eaLnBrk="1" hangingPunct="1">
              <a:buNone/>
            </a:pPr>
            <a:r>
              <a:rPr lang="en-US" altLang="en-US" dirty="0"/>
              <a:t>NOAA Northeast Regional Climate Center in Ithaca, NY </a:t>
            </a:r>
          </a:p>
          <a:p>
            <a:pPr algn="ctr" eaLnBrk="1" hangingPunct="1">
              <a:buFontTx/>
              <a:buNone/>
            </a:pPr>
            <a:r>
              <a:rPr lang="en-US" altLang="en-US" dirty="0">
                <a:hlinkClick r:id="rId3"/>
              </a:rPr>
              <a:t>http://www.nrcc.cornell.edu/</a:t>
            </a:r>
            <a:endParaRPr lang="en-US" altLang="en-US" dirty="0"/>
          </a:p>
          <a:p>
            <a:pPr eaLnBrk="1" hangingPunct="1"/>
            <a:endParaRPr lang="en-US" alt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8A242FF5-20B1-40EF-BFDD-99BDE3BBC258}" type="slidenum">
              <a:rPr lang="en-US" altLang="en-US" sz="1400"/>
              <a:pPr eaLnBrk="1" hangingPunct="1">
                <a:spcBef>
                  <a:spcPct val="0"/>
                </a:spcBef>
                <a:buFontTx/>
                <a:buNone/>
              </a:pPr>
              <a:t>14</a:t>
            </a:fld>
            <a:endParaRPr lang="en-US" altLang="en-US" sz="1400"/>
          </a:p>
        </p:txBody>
      </p:sp>
      <p:sp>
        <p:nvSpPr>
          <p:cNvPr id="15363" name="Rectangle 2"/>
          <p:cNvSpPr>
            <a:spLocks noGrp="1" noChangeArrowheads="1"/>
          </p:cNvSpPr>
          <p:nvPr>
            <p:ph type="title"/>
          </p:nvPr>
        </p:nvSpPr>
        <p:spPr/>
        <p:txBody>
          <a:bodyPr/>
          <a:lstStyle/>
          <a:p>
            <a:pPr eaLnBrk="1" hangingPunct="1"/>
            <a:r>
              <a:rPr lang="en-US" altLang="en-US"/>
              <a:t>Precipitation-Varies by Region</a:t>
            </a:r>
            <a:br>
              <a:rPr lang="en-US" altLang="en-US"/>
            </a:br>
            <a:r>
              <a:rPr lang="en-US" altLang="en-US" sz="2400">
                <a:solidFill>
                  <a:schemeClr val="hlink"/>
                </a:solidFill>
              </a:rPr>
              <a:t>See next slide</a:t>
            </a:r>
          </a:p>
        </p:txBody>
      </p:sp>
      <p:sp>
        <p:nvSpPr>
          <p:cNvPr id="15364" name="Rectangle 3"/>
          <p:cNvSpPr>
            <a:spLocks noGrp="1" noChangeArrowheads="1"/>
          </p:cNvSpPr>
          <p:nvPr>
            <p:ph type="body" idx="1"/>
          </p:nvPr>
        </p:nvSpPr>
        <p:spPr/>
        <p:txBody>
          <a:bodyPr/>
          <a:lstStyle/>
          <a:p>
            <a:pPr eaLnBrk="1" hangingPunct="1"/>
            <a:r>
              <a:rPr lang="en-US" altLang="en-US"/>
              <a:t>Eastern third of country-reasonable uniform rainfall throughout the year</a:t>
            </a:r>
          </a:p>
          <a:p>
            <a:pPr eaLnBrk="1" hangingPunct="1"/>
            <a:r>
              <a:rPr lang="en-US" altLang="en-US"/>
              <a:t>Central plains-Wet summer as compared to winter months</a:t>
            </a:r>
          </a:p>
          <a:p>
            <a:pPr eaLnBrk="1" hangingPunct="1"/>
            <a:r>
              <a:rPr lang="en-US" altLang="en-US"/>
              <a:t>Mountainous areas-Light rainfall; not much rainfall in the summer</a:t>
            </a:r>
          </a:p>
          <a:p>
            <a:pPr eaLnBrk="1" hangingPunct="1"/>
            <a:r>
              <a:rPr lang="en-US" altLang="en-US"/>
              <a:t>West Coast-Most of the rainfall in the winter months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descr="monthly rain data in various US locati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60000">
            <a:off x="356823" y="754374"/>
            <a:ext cx="8152892" cy="60329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a:extLst>
              <a:ext uri="{FF2B5EF4-FFF2-40B4-BE49-F238E27FC236}">
                <a16:creationId xmlns:a16="http://schemas.microsoft.com/office/drawing/2014/main" id="{CA246734-AAFD-4F49-969E-EBC2C4DED15D}"/>
              </a:ext>
            </a:extLst>
          </p:cNvPr>
          <p:cNvSpPr>
            <a:spLocks noGrp="1"/>
          </p:cNvSpPr>
          <p:nvPr>
            <p:ph type="title"/>
          </p:nvPr>
        </p:nvSpPr>
        <p:spPr>
          <a:xfrm>
            <a:off x="457200" y="274638"/>
            <a:ext cx="8229600" cy="639762"/>
          </a:xfrm>
        </p:spPr>
        <p:txBody>
          <a:bodyPr/>
          <a:lstStyle/>
          <a:p>
            <a:r>
              <a:rPr lang="en-US" dirty="0"/>
              <a:t>US Seasonal Precipitation</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50705E63-A9F6-4CA0-9E3C-8D9F0370DA7A}" type="slidenum">
              <a:rPr lang="en-US" altLang="en-US" sz="1400"/>
              <a:pPr eaLnBrk="1" hangingPunct="1">
                <a:spcBef>
                  <a:spcPct val="0"/>
                </a:spcBef>
                <a:buFontTx/>
                <a:buNone/>
              </a:pPr>
              <a:t>16</a:t>
            </a:fld>
            <a:endParaRPr lang="en-US" altLang="en-US" sz="1400"/>
          </a:p>
        </p:txBody>
      </p:sp>
      <p:sp>
        <p:nvSpPr>
          <p:cNvPr id="17411" name="Rectangle 2"/>
          <p:cNvSpPr>
            <a:spLocks noGrp="1" noChangeArrowheads="1"/>
          </p:cNvSpPr>
          <p:nvPr>
            <p:ph type="title"/>
          </p:nvPr>
        </p:nvSpPr>
        <p:spPr/>
        <p:txBody>
          <a:bodyPr/>
          <a:lstStyle/>
          <a:p>
            <a:pPr eaLnBrk="1" hangingPunct="1"/>
            <a:r>
              <a:rPr lang="en-US" altLang="en-US" sz="4000"/>
              <a:t>Effect of Mountains</a:t>
            </a:r>
            <a:br>
              <a:rPr lang="en-US" altLang="en-US" sz="4000"/>
            </a:br>
            <a:r>
              <a:rPr lang="en-US" altLang="en-US" sz="4000"/>
              <a:t> </a:t>
            </a:r>
            <a:r>
              <a:rPr lang="en-US" altLang="en-US" sz="2000">
                <a:solidFill>
                  <a:schemeClr val="hlink"/>
                </a:solidFill>
              </a:rPr>
              <a:t>See next slide</a:t>
            </a:r>
          </a:p>
        </p:txBody>
      </p:sp>
      <p:sp>
        <p:nvSpPr>
          <p:cNvPr id="17412" name="Rectangle 3"/>
          <p:cNvSpPr>
            <a:spLocks noGrp="1" noChangeArrowheads="1"/>
          </p:cNvSpPr>
          <p:nvPr>
            <p:ph type="body" idx="1"/>
          </p:nvPr>
        </p:nvSpPr>
        <p:spPr/>
        <p:txBody>
          <a:bodyPr/>
          <a:lstStyle/>
          <a:p>
            <a:pPr marL="0" indent="0" eaLnBrk="1" hangingPunct="1">
              <a:buNone/>
            </a:pPr>
            <a:r>
              <a:rPr lang="en-US" altLang="en-US" dirty="0"/>
              <a:t>Discontinuities in the precipitation maps caused by the Rocky Mountains, the Cascades, and to a lesser extent, the Appalachian Mountains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5" descr="annual precipitation lin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914400"/>
            <a:ext cx="7772400" cy="59068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a:extLst>
              <a:ext uri="{FF2B5EF4-FFF2-40B4-BE49-F238E27FC236}">
                <a16:creationId xmlns:a16="http://schemas.microsoft.com/office/drawing/2014/main" id="{E2A59A81-B5E8-4751-9C0F-B3B799CC5231}"/>
              </a:ext>
            </a:extLst>
          </p:cNvPr>
          <p:cNvSpPr>
            <a:spLocks noGrp="1"/>
          </p:cNvSpPr>
          <p:nvPr>
            <p:ph type="title"/>
          </p:nvPr>
        </p:nvSpPr>
        <p:spPr>
          <a:xfrm>
            <a:off x="457200" y="274638"/>
            <a:ext cx="8229600" cy="792162"/>
          </a:xfrm>
        </p:spPr>
        <p:txBody>
          <a:bodyPr/>
          <a:lstStyle/>
          <a:p>
            <a:r>
              <a:rPr lang="en-US" dirty="0"/>
              <a:t>Annual Rainfall in US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14DB8A-3371-4130-AF2F-251AE0C2FBB2}"/>
              </a:ext>
            </a:extLst>
          </p:cNvPr>
          <p:cNvSpPr>
            <a:spLocks noGrp="1"/>
          </p:cNvSpPr>
          <p:nvPr>
            <p:ph type="title"/>
          </p:nvPr>
        </p:nvSpPr>
        <p:spPr/>
        <p:txBody>
          <a:bodyPr/>
          <a:lstStyle/>
          <a:p>
            <a:r>
              <a:rPr lang="en-US" dirty="0"/>
              <a:t>Precipitation in US (Colorized)</a:t>
            </a:r>
          </a:p>
        </p:txBody>
      </p:sp>
      <p:sp>
        <p:nvSpPr>
          <p:cNvPr id="1945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C754B027-4A02-43F0-9C77-7E8326611B78}" type="slidenum">
              <a:rPr lang="en-US" altLang="en-US" sz="1400"/>
              <a:pPr eaLnBrk="1" hangingPunct="1">
                <a:spcBef>
                  <a:spcPct val="0"/>
                </a:spcBef>
                <a:buFontTx/>
                <a:buNone/>
              </a:pPr>
              <a:t>18</a:t>
            </a:fld>
            <a:endParaRPr lang="en-US" altLang="en-US" sz="1400"/>
          </a:p>
        </p:txBody>
      </p:sp>
      <p:pic>
        <p:nvPicPr>
          <p:cNvPr id="19459" name="Picture 7" descr="pageprecip_us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219200"/>
            <a:ext cx="7111206" cy="5442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206A9-1E77-47A3-A816-726EFA2CE9EF}"/>
              </a:ext>
            </a:extLst>
          </p:cNvPr>
          <p:cNvSpPr>
            <a:spLocks noGrp="1"/>
          </p:cNvSpPr>
          <p:nvPr>
            <p:ph type="title"/>
          </p:nvPr>
        </p:nvSpPr>
        <p:spPr>
          <a:xfrm>
            <a:off x="457200" y="274638"/>
            <a:ext cx="8229600" cy="715962"/>
          </a:xfrm>
        </p:spPr>
        <p:txBody>
          <a:bodyPr/>
          <a:lstStyle/>
          <a:p>
            <a:r>
              <a:rPr lang="en-US" dirty="0"/>
              <a:t>NY Precipitation (Colorized)</a:t>
            </a:r>
          </a:p>
        </p:txBody>
      </p:sp>
      <p:sp>
        <p:nvSpPr>
          <p:cNvPr id="2048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456FADEF-FFBD-4343-A3FC-E6A233D06D27}" type="slidenum">
              <a:rPr lang="en-US" altLang="en-US" sz="1400"/>
              <a:pPr eaLnBrk="1" hangingPunct="1">
                <a:spcBef>
                  <a:spcPct val="0"/>
                </a:spcBef>
                <a:buFontTx/>
                <a:buNone/>
              </a:pPr>
              <a:t>19</a:t>
            </a:fld>
            <a:endParaRPr lang="en-US" altLang="en-US" sz="1400"/>
          </a:p>
        </p:txBody>
      </p:sp>
      <p:pic>
        <p:nvPicPr>
          <p:cNvPr id="20483" name="Picture 2" descr="pageprecip_ny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303283"/>
            <a:ext cx="7091855" cy="5224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DDBB3576-F857-44EF-A475-18A6725EFBEE}" type="slidenum">
              <a:rPr lang="en-US" altLang="en-US" sz="1400"/>
              <a:pPr eaLnBrk="1" hangingPunct="1">
                <a:spcBef>
                  <a:spcPct val="0"/>
                </a:spcBef>
                <a:buFontTx/>
                <a:buNone/>
              </a:pPr>
              <a:t>2</a:t>
            </a:fld>
            <a:endParaRPr lang="en-US" altLang="en-US" sz="1400"/>
          </a:p>
        </p:txBody>
      </p:sp>
      <p:sp>
        <p:nvSpPr>
          <p:cNvPr id="3075" name="Rectangle 2"/>
          <p:cNvSpPr>
            <a:spLocks noGrp="1" noChangeArrowheads="1"/>
          </p:cNvSpPr>
          <p:nvPr>
            <p:ph type="title"/>
          </p:nvPr>
        </p:nvSpPr>
        <p:spPr/>
        <p:txBody>
          <a:bodyPr/>
          <a:lstStyle/>
          <a:p>
            <a:pPr eaLnBrk="1" hangingPunct="1"/>
            <a:r>
              <a:rPr lang="en-US" altLang="en-US"/>
              <a:t>Objectives</a:t>
            </a:r>
          </a:p>
        </p:txBody>
      </p:sp>
      <p:sp>
        <p:nvSpPr>
          <p:cNvPr id="3076" name="Rectangle 3"/>
          <p:cNvSpPr>
            <a:spLocks noGrp="1" noChangeArrowheads="1"/>
          </p:cNvSpPr>
          <p:nvPr>
            <p:ph type="body" idx="1"/>
          </p:nvPr>
        </p:nvSpPr>
        <p:spPr/>
        <p:txBody>
          <a:bodyPr/>
          <a:lstStyle/>
          <a:p>
            <a:pPr marL="0" indent="0" eaLnBrk="1" hangingPunct="1">
              <a:buFontTx/>
              <a:buNone/>
              <a:defRPr/>
            </a:pPr>
            <a:r>
              <a:rPr lang="en-US" altLang="en-US" dirty="0"/>
              <a:t>Students will have the ability to:</a:t>
            </a:r>
          </a:p>
          <a:p>
            <a:pPr marL="0" indent="0" eaLnBrk="1" hangingPunct="1">
              <a:buFontTx/>
              <a:buNone/>
              <a:defRPr/>
            </a:pPr>
            <a:endParaRPr lang="en-US" altLang="en-US" dirty="0"/>
          </a:p>
          <a:p>
            <a:pPr eaLnBrk="1" hangingPunct="1">
              <a:defRPr/>
            </a:pPr>
            <a:r>
              <a:rPr lang="en-US" altLang="en-US" dirty="0"/>
              <a:t>Explain the definition of return frequency</a:t>
            </a:r>
          </a:p>
          <a:p>
            <a:pPr marL="0" indent="0" eaLnBrk="1" hangingPunct="1">
              <a:buNone/>
              <a:defRPr/>
            </a:pPr>
            <a:r>
              <a:rPr lang="en-US" altLang="en-US" dirty="0"/>
              <a:t> </a:t>
            </a:r>
          </a:p>
          <a:p>
            <a:pPr eaLnBrk="1" hangingPunct="1">
              <a:defRPr/>
            </a:pPr>
            <a:r>
              <a:rPr lang="en-US" altLang="en-US" dirty="0"/>
              <a:t>Create an IDF curve from precipitation data</a:t>
            </a:r>
          </a:p>
          <a:p>
            <a:pPr eaLnBrk="1" hangingPunct="1">
              <a:buFontTx/>
              <a:buNone/>
              <a:defRPr/>
            </a:pPr>
            <a:endParaRPr lang="en-US" altLang="en-US" dirty="0"/>
          </a:p>
          <a:p>
            <a:pPr eaLnBrk="1" hangingPunct="1">
              <a:buFontTx/>
              <a:buNone/>
              <a:defRPr/>
            </a:pPr>
            <a:endParaRPr lang="en-US" alt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58A4BBC-E01B-4544-870F-EE578DCBEBED}"/>
              </a:ext>
            </a:extLst>
          </p:cNvPr>
          <p:cNvSpPr>
            <a:spLocks noGrp="1"/>
          </p:cNvSpPr>
          <p:nvPr>
            <p:ph type="title"/>
          </p:nvPr>
        </p:nvSpPr>
        <p:spPr>
          <a:xfrm>
            <a:off x="457200" y="274638"/>
            <a:ext cx="1295400" cy="1143000"/>
          </a:xfrm>
        </p:spPr>
        <p:txBody>
          <a:bodyPr/>
          <a:lstStyle/>
          <a:p>
            <a:r>
              <a:rPr lang="en-US" sz="2000" dirty="0"/>
              <a:t>Hydro-35</a:t>
            </a:r>
          </a:p>
        </p:txBody>
      </p:sp>
      <p:sp>
        <p:nvSpPr>
          <p:cNvPr id="21507"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FB0A109B-31C0-4A5D-B4EC-C550AB9A576C}" type="slidenum">
              <a:rPr lang="en-US" altLang="en-US" sz="1400"/>
              <a:pPr eaLnBrk="1" hangingPunct="1">
                <a:spcBef>
                  <a:spcPct val="0"/>
                </a:spcBef>
                <a:buFontTx/>
                <a:buNone/>
              </a:pPr>
              <a:t>20</a:t>
            </a:fld>
            <a:endParaRPr lang="en-US" altLang="en-US" sz="1400"/>
          </a:p>
        </p:txBody>
      </p:sp>
      <p:sp>
        <p:nvSpPr>
          <p:cNvPr id="21506" name="Content Placeholder 2"/>
          <p:cNvSpPr>
            <a:spLocks noGrp="1"/>
          </p:cNvSpPr>
          <p:nvPr>
            <p:ph idx="4294967295"/>
          </p:nvPr>
        </p:nvSpPr>
        <p:spPr>
          <a:xfrm>
            <a:off x="0" y="1171575"/>
            <a:ext cx="1905000" cy="5943600"/>
          </a:xfrm>
        </p:spPr>
        <p:txBody>
          <a:bodyPr/>
          <a:lstStyle/>
          <a:p>
            <a:pPr marL="0" indent="0">
              <a:buNone/>
            </a:pPr>
            <a:r>
              <a:rPr lang="en-US" altLang="en-US" sz="1800" dirty="0"/>
              <a:t>Hydro-35</a:t>
            </a:r>
          </a:p>
          <a:p>
            <a:pPr marL="0" indent="0">
              <a:buNone/>
            </a:pPr>
            <a:r>
              <a:rPr lang="en-US" altLang="en-US" sz="1800" dirty="0"/>
              <a:t>Data is displayed in the form of </a:t>
            </a:r>
            <a:r>
              <a:rPr lang="en-US" altLang="en-US" sz="1800" dirty="0" err="1"/>
              <a:t>isohyetal</a:t>
            </a:r>
            <a:r>
              <a:rPr lang="en-US" altLang="en-US" sz="1800" dirty="0"/>
              <a:t> lines on geographical maps (total amount of rainfall in inches for a specific storm duration and for a specific recurrence interval)</a:t>
            </a:r>
          </a:p>
          <a:p>
            <a:pPr>
              <a:buFontTx/>
              <a:buNone/>
            </a:pPr>
            <a:endParaRPr lang="en-US" altLang="en-US" sz="2000" dirty="0"/>
          </a:p>
        </p:txBody>
      </p:sp>
      <p:pic>
        <p:nvPicPr>
          <p:cNvPr id="21508" name="Picture 2" descr="2-year 15-minute precipitation isohyetal lin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182563"/>
            <a:ext cx="7162800" cy="651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p14="http://schemas.microsoft.com/office/powerpoint/2010/main">
        <mc:Choice Requires="p14">
          <p:contentPart p14:bwMode="auto" r:id="rId4">
            <p14:nvContentPartPr>
              <p14:cNvPr id="2" name="Ink 1">
                <a:extLst>
                  <a:ext uri="{C183D7F6-B498-43B3-948B-1728B52AA6E4}">
                    <adec:decorative xmlns:adec="http://schemas.microsoft.com/office/drawing/2017/decorative" val="1"/>
                  </a:ext>
                </a:extLst>
              </p14:cNvPr>
              <p14:cNvContentPartPr/>
              <p14:nvPr/>
            </p14:nvContentPartPr>
            <p14:xfrm>
              <a:off x="611280" y="3849840"/>
              <a:ext cx="540000" cy="24120"/>
            </p14:xfrm>
          </p:contentPart>
        </mc:Choice>
        <mc:Fallback xmlns="">
          <p:pic>
            <p:nvPicPr>
              <p:cNvPr id="2" name="Ink 1">
                <a:extLst>
                  <a:ext uri="{C183D7F6-B498-43B3-948B-1728B52AA6E4}">
                    <adec:decorative xmlns:adec="http://schemas.microsoft.com/office/drawing/2017/decorative" val="1"/>
                  </a:ext>
                </a:extLst>
              </p:cNvPr>
              <p:cNvPicPr/>
              <p:nvPr/>
            </p:nvPicPr>
            <p:blipFill>
              <a:blip r:embed="rId5"/>
              <a:stretch>
                <a:fillRect/>
              </a:stretch>
            </p:blipFill>
            <p:spPr>
              <a:xfrm>
                <a:off x="595440" y="3786480"/>
                <a:ext cx="57132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 name="Ink 2">
                <a:extLst>
                  <a:ext uri="{C183D7F6-B498-43B3-948B-1728B52AA6E4}">
                    <adec:decorative xmlns:adec="http://schemas.microsoft.com/office/drawing/2017/decorative" val="1"/>
                  </a:ext>
                </a:extLst>
              </p14:cNvPr>
              <p14:cNvContentPartPr/>
              <p14:nvPr/>
            </p14:nvContentPartPr>
            <p14:xfrm>
              <a:off x="603360" y="4064040"/>
              <a:ext cx="802080" cy="79560"/>
            </p14:xfrm>
          </p:contentPart>
        </mc:Choice>
        <mc:Fallback xmlns="">
          <p:pic>
            <p:nvPicPr>
              <p:cNvPr id="3" name="Ink 2">
                <a:extLst>
                  <a:ext uri="{C183D7F6-B498-43B3-948B-1728B52AA6E4}">
                    <adec:decorative xmlns:adec="http://schemas.microsoft.com/office/drawing/2017/decorative" val="1"/>
                  </a:ext>
                </a:extLst>
              </p:cNvPr>
              <p:cNvPicPr/>
              <p:nvPr/>
            </p:nvPicPr>
            <p:blipFill>
              <a:blip r:embed="rId7"/>
              <a:stretch>
                <a:fillRect/>
              </a:stretch>
            </p:blipFill>
            <p:spPr>
              <a:xfrm>
                <a:off x="587520" y="4000680"/>
                <a:ext cx="833400" cy="2062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 name="Ink 3">
                <a:extLst>
                  <a:ext uri="{C183D7F6-B498-43B3-948B-1728B52AA6E4}">
                    <adec:decorative xmlns:adec="http://schemas.microsoft.com/office/drawing/2017/decorative" val="1"/>
                  </a:ext>
                </a:extLst>
              </p14:cNvPr>
              <p14:cNvContentPartPr/>
              <p14:nvPr/>
            </p14:nvContentPartPr>
            <p14:xfrm>
              <a:off x="3944880" y="6595920"/>
              <a:ext cx="365400" cy="24480"/>
            </p14:xfrm>
          </p:contentPart>
        </mc:Choice>
        <mc:Fallback xmlns="">
          <p:pic>
            <p:nvPicPr>
              <p:cNvPr id="4" name="Ink 3">
                <a:extLst>
                  <a:ext uri="{C183D7F6-B498-43B3-948B-1728B52AA6E4}">
                    <adec:decorative xmlns:adec="http://schemas.microsoft.com/office/drawing/2017/decorative" val="1"/>
                  </a:ext>
                </a:extLst>
              </p:cNvPr>
              <p:cNvPicPr/>
              <p:nvPr/>
            </p:nvPicPr>
            <p:blipFill>
              <a:blip r:embed="rId9"/>
              <a:stretch>
                <a:fillRect/>
              </a:stretch>
            </p:blipFill>
            <p:spPr>
              <a:xfrm>
                <a:off x="3929040" y="6532560"/>
                <a:ext cx="39672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5" name="Ink 4">
                <a:extLst>
                  <a:ext uri="{C183D7F6-B498-43B3-948B-1728B52AA6E4}">
                    <adec:decorative xmlns:adec="http://schemas.microsoft.com/office/drawing/2017/decorative" val="1"/>
                  </a:ext>
                </a:extLst>
              </p14:cNvPr>
              <p14:cNvContentPartPr/>
              <p14:nvPr/>
            </p14:nvContentPartPr>
            <p14:xfrm>
              <a:off x="152400" y="3603600"/>
              <a:ext cx="3959520" cy="3096000"/>
            </p14:xfrm>
          </p:contentPart>
        </mc:Choice>
        <mc:Fallback xmlns="">
          <p:pic>
            <p:nvPicPr>
              <p:cNvPr id="5" name="Ink 4">
                <a:extLst>
                  <a:ext uri="{C183D7F6-B498-43B3-948B-1728B52AA6E4}">
                    <adec:decorative xmlns:adec="http://schemas.microsoft.com/office/drawing/2017/decorative" val="1"/>
                  </a:ext>
                </a:extLst>
              </p:cNvPr>
              <p:cNvPicPr/>
              <p:nvPr/>
            </p:nvPicPr>
            <p:blipFill>
              <a:blip r:embed="rId11"/>
              <a:stretch>
                <a:fillRect/>
              </a:stretch>
            </p:blipFill>
            <p:spPr>
              <a:xfrm>
                <a:off x="143040" y="3594240"/>
                <a:ext cx="3978239" cy="3114720"/>
              </a:xfrm>
              <a:prstGeom prst="rect">
                <a:avLst/>
              </a:prstGeom>
            </p:spPr>
          </p:pic>
        </mc:Fallback>
      </mc:AlternateContent>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altLang="en-US"/>
              <a:t>Determining Intensity</a:t>
            </a:r>
          </a:p>
        </p:txBody>
      </p:sp>
      <p:sp>
        <p:nvSpPr>
          <p:cNvPr id="22531" name="Content Placeholder 2"/>
          <p:cNvSpPr>
            <a:spLocks noGrp="1"/>
          </p:cNvSpPr>
          <p:nvPr>
            <p:ph idx="1"/>
          </p:nvPr>
        </p:nvSpPr>
        <p:spPr/>
        <p:txBody>
          <a:bodyPr/>
          <a:lstStyle/>
          <a:p>
            <a:pPr marL="0" indent="0">
              <a:buNone/>
            </a:pPr>
            <a:r>
              <a:rPr lang="en-US" altLang="en-US" dirty="0"/>
              <a:t>Previous map--- shows 1” of water in 15 minutes.  Convert to intensity.</a:t>
            </a:r>
          </a:p>
          <a:p>
            <a:endParaRPr lang="en-US" altLang="en-US" dirty="0"/>
          </a:p>
          <a:p>
            <a:pPr marL="0" indent="0">
              <a:buNone/>
            </a:pPr>
            <a:r>
              <a:rPr lang="en-US" altLang="en-US" dirty="0"/>
              <a:t>4” of water in 60 minutes</a:t>
            </a:r>
          </a:p>
          <a:p>
            <a:endParaRPr lang="en-US" altLang="en-US" dirty="0"/>
          </a:p>
          <a:p>
            <a:pPr marL="0" indent="0">
              <a:buNone/>
            </a:pPr>
            <a:r>
              <a:rPr lang="en-US" altLang="en-US" dirty="0"/>
              <a:t>Intensity is 4” per hour</a:t>
            </a:r>
          </a:p>
        </p:txBody>
      </p:sp>
      <p:sp>
        <p:nvSpPr>
          <p:cNvPr id="2253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965DC80F-9BC7-4469-B824-F6B088D87DB3}" type="slidenum">
              <a:rPr lang="en-US" altLang="en-US" sz="1400"/>
              <a:pPr eaLnBrk="1" hangingPunct="1">
                <a:spcBef>
                  <a:spcPct val="0"/>
                </a:spcBef>
                <a:buFontTx/>
                <a:buNone/>
              </a:pPr>
              <a:t>21</a:t>
            </a:fld>
            <a:endParaRPr lang="en-US" altLang="en-US" sz="14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altLang="en-US" dirty="0"/>
              <a:t>Determining Intensity</a:t>
            </a:r>
            <a:br>
              <a:rPr lang="en-US" altLang="en-US" dirty="0"/>
            </a:br>
            <a:r>
              <a:rPr lang="en-US" altLang="en-US" dirty="0"/>
              <a:t>Example 2</a:t>
            </a:r>
          </a:p>
        </p:txBody>
      </p:sp>
      <p:sp>
        <p:nvSpPr>
          <p:cNvPr id="23555" name="Content Placeholder 2"/>
          <p:cNvSpPr>
            <a:spLocks noGrp="1"/>
          </p:cNvSpPr>
          <p:nvPr>
            <p:ph idx="1"/>
          </p:nvPr>
        </p:nvSpPr>
        <p:spPr/>
        <p:txBody>
          <a:bodyPr/>
          <a:lstStyle/>
          <a:p>
            <a:pPr marL="0" indent="0">
              <a:buNone/>
            </a:pPr>
            <a:endParaRPr lang="en-US" altLang="en-US" dirty="0"/>
          </a:p>
          <a:p>
            <a:pPr marL="0" indent="0">
              <a:buNone/>
            </a:pPr>
            <a:endParaRPr lang="en-US" altLang="en-US" dirty="0"/>
          </a:p>
          <a:p>
            <a:pPr marL="0" indent="0">
              <a:buNone/>
            </a:pPr>
            <a:r>
              <a:rPr lang="en-US" altLang="en-US" dirty="0"/>
              <a:t>6” of precipitation falls in 2 hours</a:t>
            </a:r>
          </a:p>
          <a:p>
            <a:endParaRPr lang="en-US" altLang="en-US" dirty="0"/>
          </a:p>
          <a:p>
            <a:pPr marL="0" indent="0">
              <a:buNone/>
            </a:pPr>
            <a:r>
              <a:rPr lang="en-US" altLang="en-US" dirty="0"/>
              <a:t>Rainfall intensity is __ per hour?</a:t>
            </a:r>
          </a:p>
        </p:txBody>
      </p:sp>
      <p:sp>
        <p:nvSpPr>
          <p:cNvPr id="2355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7EF35A49-96FB-467A-80A1-78EA5148DB94}" type="slidenum">
              <a:rPr lang="en-US" altLang="en-US" sz="1400"/>
              <a:pPr eaLnBrk="1" hangingPunct="1">
                <a:spcBef>
                  <a:spcPct val="0"/>
                </a:spcBef>
                <a:buFontTx/>
                <a:buNone/>
              </a:pPr>
              <a:t>22</a:t>
            </a:fld>
            <a:endParaRPr lang="en-US" altLang="en-US" sz="14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IDF</a:t>
            </a:r>
          </a:p>
        </p:txBody>
      </p:sp>
      <p:sp>
        <p:nvSpPr>
          <p:cNvPr id="3" name="Content Placeholder 2"/>
          <p:cNvSpPr>
            <a:spLocks noGrp="1"/>
          </p:cNvSpPr>
          <p:nvPr>
            <p:ph idx="1"/>
          </p:nvPr>
        </p:nvSpPr>
        <p:spPr/>
        <p:txBody>
          <a:bodyPr/>
          <a:lstStyle/>
          <a:p>
            <a:pPr marL="0" indent="0">
              <a:buNone/>
            </a:pPr>
            <a:r>
              <a:rPr lang="en-US" dirty="0">
                <a:solidFill>
                  <a:srgbClr val="FF0000"/>
                </a:solidFill>
              </a:rPr>
              <a:t>I</a:t>
            </a:r>
            <a:r>
              <a:rPr lang="en-US" dirty="0"/>
              <a:t>ntensity (inches/hour)</a:t>
            </a:r>
          </a:p>
          <a:p>
            <a:pPr marL="0" indent="0">
              <a:buNone/>
            </a:pPr>
            <a:endParaRPr lang="en-US" dirty="0"/>
          </a:p>
          <a:p>
            <a:pPr marL="0" indent="0">
              <a:buNone/>
            </a:pPr>
            <a:r>
              <a:rPr lang="en-US" dirty="0"/>
              <a:t>Storm </a:t>
            </a:r>
            <a:r>
              <a:rPr lang="en-US" dirty="0">
                <a:solidFill>
                  <a:srgbClr val="FF0000"/>
                </a:solidFill>
              </a:rPr>
              <a:t>D</a:t>
            </a:r>
            <a:r>
              <a:rPr lang="en-US" dirty="0"/>
              <a:t>uration (minutes or hours)</a:t>
            </a:r>
          </a:p>
          <a:p>
            <a:pPr marL="0" indent="0">
              <a:buNone/>
            </a:pPr>
            <a:endParaRPr lang="en-US" dirty="0"/>
          </a:p>
          <a:p>
            <a:pPr marL="0" indent="0">
              <a:buNone/>
            </a:pPr>
            <a:r>
              <a:rPr lang="en-US" dirty="0"/>
              <a:t>Storm </a:t>
            </a:r>
            <a:r>
              <a:rPr lang="en-US" dirty="0">
                <a:solidFill>
                  <a:srgbClr val="FF0000"/>
                </a:solidFill>
              </a:rPr>
              <a:t>F</a:t>
            </a:r>
            <a:r>
              <a:rPr lang="en-US" dirty="0"/>
              <a:t>requency (once every XX years)</a:t>
            </a:r>
          </a:p>
        </p:txBody>
      </p:sp>
      <p:sp>
        <p:nvSpPr>
          <p:cNvPr id="4" name="Slide Number Placeholder 3"/>
          <p:cNvSpPr>
            <a:spLocks noGrp="1"/>
          </p:cNvSpPr>
          <p:nvPr>
            <p:ph type="sldNum" sz="quarter" idx="12"/>
          </p:nvPr>
        </p:nvSpPr>
        <p:spPr/>
        <p:txBody>
          <a:bodyPr/>
          <a:lstStyle/>
          <a:p>
            <a:fld id="{7F362450-17B1-4B55-8AA1-572BDF755164}" type="slidenum">
              <a:rPr lang="en-US" altLang="en-US" smtClean="0"/>
              <a:pPr/>
              <a:t>23</a:t>
            </a:fld>
            <a:endParaRPr lang="en-US" altLang="en-US"/>
          </a:p>
        </p:txBody>
      </p:sp>
    </p:spTree>
    <p:extLst>
      <p:ext uri="{BB962C8B-B14F-4D97-AF65-F5344CB8AC3E}">
        <p14:creationId xmlns:p14="http://schemas.microsoft.com/office/powerpoint/2010/main" val="21125698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altLang="en-US" dirty="0"/>
              <a:t>Questions Part 1</a:t>
            </a:r>
          </a:p>
        </p:txBody>
      </p:sp>
      <p:sp>
        <p:nvSpPr>
          <p:cNvPr id="24579" name="Content Placeholder 2"/>
          <p:cNvSpPr>
            <a:spLocks noGrp="1"/>
          </p:cNvSpPr>
          <p:nvPr>
            <p:ph idx="1"/>
          </p:nvPr>
        </p:nvSpPr>
        <p:spPr/>
        <p:txBody>
          <a:bodyPr/>
          <a:lstStyle/>
          <a:p>
            <a:pPr marL="0" indent="0">
              <a:buNone/>
            </a:pPr>
            <a:r>
              <a:rPr lang="en-US" altLang="en-US" dirty="0"/>
              <a:t>What are the units of rainfall intensity (English system)?</a:t>
            </a:r>
          </a:p>
          <a:p>
            <a:pPr marL="514350" indent="-514350">
              <a:buFontTx/>
              <a:buAutoNum type="arabicPeriod"/>
            </a:pPr>
            <a:endParaRPr lang="en-US" altLang="en-US" dirty="0"/>
          </a:p>
          <a:p>
            <a:pPr marL="0" indent="0">
              <a:buNone/>
            </a:pPr>
            <a:r>
              <a:rPr lang="en-US" altLang="en-US" dirty="0"/>
              <a:t>With respect to the phrase “2-year, 30 minute”.  What does the 2-year refer to?  What does the 30 minutes refer to?</a:t>
            </a:r>
          </a:p>
        </p:txBody>
      </p:sp>
      <p:sp>
        <p:nvSpPr>
          <p:cNvPr id="2458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F8B7777B-95F7-475B-BC78-5F78CED562DC}" type="slidenum">
              <a:rPr lang="en-US" altLang="en-US" sz="1400"/>
              <a:pPr eaLnBrk="1" hangingPunct="1">
                <a:spcBef>
                  <a:spcPct val="0"/>
                </a:spcBef>
                <a:buFontTx/>
                <a:buNone/>
              </a:pPr>
              <a:t>24</a:t>
            </a:fld>
            <a:endParaRPr lang="en-US" altLang="en-US" sz="140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Hydro-35 Handout</a:t>
            </a:r>
          </a:p>
        </p:txBody>
      </p:sp>
      <p:sp>
        <p:nvSpPr>
          <p:cNvPr id="3" name="Content Placeholder 2"/>
          <p:cNvSpPr>
            <a:spLocks noGrp="1"/>
          </p:cNvSpPr>
          <p:nvPr>
            <p:ph idx="1"/>
          </p:nvPr>
        </p:nvSpPr>
        <p:spPr/>
        <p:txBody>
          <a:bodyPr/>
          <a:lstStyle/>
          <a:p>
            <a:pPr marL="0" indent="0">
              <a:buNone/>
            </a:pPr>
            <a:r>
              <a:rPr lang="en-US" dirty="0"/>
              <a:t>Older outdated document but includes </a:t>
            </a:r>
            <a:r>
              <a:rPr lang="en-US"/>
              <a:t>methods used </a:t>
            </a:r>
            <a:r>
              <a:rPr lang="en-US" dirty="0"/>
              <a:t>for Project 1</a:t>
            </a:r>
          </a:p>
          <a:p>
            <a:pPr marL="0" indent="0">
              <a:buNone/>
            </a:pPr>
            <a:endParaRPr lang="en-US" dirty="0"/>
          </a:p>
          <a:p>
            <a:pPr marL="0" indent="0">
              <a:buNone/>
            </a:pPr>
            <a:r>
              <a:rPr lang="en-US" dirty="0"/>
              <a:t>Storm durations &lt;= 1 hour</a:t>
            </a:r>
          </a:p>
          <a:p>
            <a:pPr marL="0" indent="0">
              <a:buNone/>
            </a:pPr>
            <a:endParaRPr lang="en-US" dirty="0"/>
          </a:p>
          <a:p>
            <a:pPr marL="0" indent="0">
              <a:buNone/>
            </a:pPr>
            <a:r>
              <a:rPr lang="en-US" dirty="0"/>
              <a:t>Gave out as handout and available on lectures </a:t>
            </a:r>
          </a:p>
          <a:p>
            <a:pPr marL="0" indent="0">
              <a:buNone/>
            </a:pP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7F362450-17B1-4B55-8AA1-572BDF755164}" type="slidenum">
              <a:rPr lang="en-US" altLang="en-US" smtClean="0"/>
              <a:pPr/>
              <a:t>25</a:t>
            </a:fld>
            <a:endParaRPr lang="en-US" altLang="en-US"/>
          </a:p>
        </p:txBody>
      </p:sp>
    </p:spTree>
    <p:extLst>
      <p:ext uri="{BB962C8B-B14F-4D97-AF65-F5344CB8AC3E}">
        <p14:creationId xmlns:p14="http://schemas.microsoft.com/office/powerpoint/2010/main" val="15228940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altLang="en-US"/>
              <a:t>Break</a:t>
            </a:r>
            <a:br>
              <a:rPr lang="en-US" altLang="en-US"/>
            </a:br>
            <a:endParaRPr lang="en-US" altLang="en-US"/>
          </a:p>
        </p:txBody>
      </p:sp>
      <p:sp>
        <p:nvSpPr>
          <p:cNvPr id="25603" name="Content Placeholder 2"/>
          <p:cNvSpPr>
            <a:spLocks noGrp="1"/>
          </p:cNvSpPr>
          <p:nvPr>
            <p:ph idx="1"/>
          </p:nvPr>
        </p:nvSpPr>
        <p:spPr/>
        <p:txBody>
          <a:bodyPr/>
          <a:lstStyle/>
          <a:p>
            <a:endParaRPr lang="en-US" altLang="en-US"/>
          </a:p>
        </p:txBody>
      </p:sp>
      <p:sp>
        <p:nvSpPr>
          <p:cNvPr id="2560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EB293AE1-8E9D-485B-BE27-29A2A7D7965F}" type="slidenum">
              <a:rPr lang="en-US" altLang="en-US" sz="1400"/>
              <a:pPr eaLnBrk="1" hangingPunct="1">
                <a:spcBef>
                  <a:spcPct val="0"/>
                </a:spcBef>
                <a:buFontTx/>
                <a:buNone/>
              </a:pPr>
              <a:t>26</a:t>
            </a:fld>
            <a:endParaRPr lang="en-US" altLang="en-US" sz="140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A9CF0190-E22B-48DA-9C30-38322585EB6A}" type="slidenum">
              <a:rPr lang="en-US" altLang="en-US" sz="1400"/>
              <a:pPr eaLnBrk="1" hangingPunct="1">
                <a:spcBef>
                  <a:spcPct val="0"/>
                </a:spcBef>
                <a:buFontTx/>
                <a:buNone/>
              </a:pPr>
              <a:t>27</a:t>
            </a:fld>
            <a:endParaRPr lang="en-US" altLang="en-US" sz="1400"/>
          </a:p>
        </p:txBody>
      </p:sp>
      <p:sp>
        <p:nvSpPr>
          <p:cNvPr id="26627" name="Rectangle 2"/>
          <p:cNvSpPr>
            <a:spLocks noGrp="1" noChangeArrowheads="1"/>
          </p:cNvSpPr>
          <p:nvPr>
            <p:ph type="title"/>
          </p:nvPr>
        </p:nvSpPr>
        <p:spPr/>
        <p:txBody>
          <a:bodyPr/>
          <a:lstStyle/>
          <a:p>
            <a:pPr eaLnBrk="1" hangingPunct="1"/>
            <a:r>
              <a:rPr lang="en-US" altLang="en-US">
                <a:solidFill>
                  <a:srgbClr val="FF3300"/>
                </a:solidFill>
              </a:rPr>
              <a:t>IDF</a:t>
            </a:r>
            <a:r>
              <a:rPr lang="en-US" altLang="en-US"/>
              <a:t> Curves</a:t>
            </a:r>
          </a:p>
        </p:txBody>
      </p:sp>
      <p:sp>
        <p:nvSpPr>
          <p:cNvPr id="26628" name="Rectangle 3"/>
          <p:cNvSpPr>
            <a:spLocks noGrp="1" noChangeArrowheads="1"/>
          </p:cNvSpPr>
          <p:nvPr>
            <p:ph type="body" idx="1"/>
          </p:nvPr>
        </p:nvSpPr>
        <p:spPr/>
        <p:txBody>
          <a:bodyPr/>
          <a:lstStyle/>
          <a:p>
            <a:pPr marL="0" indent="0" algn="ctr" eaLnBrk="1" hangingPunct="1">
              <a:buNone/>
            </a:pPr>
            <a:r>
              <a:rPr lang="en-US" altLang="en-US" dirty="0">
                <a:solidFill>
                  <a:srgbClr val="FF3300"/>
                </a:solidFill>
              </a:rPr>
              <a:t>I</a:t>
            </a:r>
            <a:r>
              <a:rPr lang="en-US" altLang="en-US" dirty="0"/>
              <a:t>ntensity-</a:t>
            </a:r>
            <a:r>
              <a:rPr lang="en-US" altLang="en-US" dirty="0">
                <a:solidFill>
                  <a:srgbClr val="FF3300"/>
                </a:solidFill>
              </a:rPr>
              <a:t>D</a:t>
            </a:r>
            <a:r>
              <a:rPr lang="en-US" altLang="en-US" dirty="0"/>
              <a:t>uration-</a:t>
            </a:r>
            <a:r>
              <a:rPr lang="en-US" altLang="en-US" dirty="0">
                <a:solidFill>
                  <a:srgbClr val="FF3300"/>
                </a:solidFill>
              </a:rPr>
              <a:t>F</a:t>
            </a:r>
            <a:r>
              <a:rPr lang="en-US" altLang="en-US" dirty="0"/>
              <a:t>requency</a:t>
            </a:r>
          </a:p>
          <a:p>
            <a:pPr marL="0" indent="0" algn="ctr" eaLnBrk="1" hangingPunct="1">
              <a:buNone/>
            </a:pPr>
            <a:endParaRPr lang="en-US" altLang="en-US" dirty="0"/>
          </a:p>
          <a:p>
            <a:pPr marL="0" indent="0" eaLnBrk="1" hangingPunct="1">
              <a:buNone/>
            </a:pPr>
            <a:r>
              <a:rPr lang="en-US" altLang="en-US" dirty="0"/>
              <a:t>Rainfall </a:t>
            </a:r>
            <a:r>
              <a:rPr lang="en-US" altLang="en-US" dirty="0">
                <a:solidFill>
                  <a:srgbClr val="FF3300"/>
                </a:solidFill>
              </a:rPr>
              <a:t>I</a:t>
            </a:r>
            <a:r>
              <a:rPr lang="en-US" altLang="en-US" dirty="0"/>
              <a:t>ntensity (inches per hour)</a:t>
            </a:r>
          </a:p>
          <a:p>
            <a:pPr marL="0" indent="0" eaLnBrk="1" hangingPunct="1">
              <a:buNone/>
            </a:pPr>
            <a:r>
              <a:rPr lang="en-US" altLang="en-US" dirty="0"/>
              <a:t>Storm </a:t>
            </a:r>
            <a:r>
              <a:rPr lang="en-US" altLang="en-US" dirty="0">
                <a:solidFill>
                  <a:srgbClr val="FF3300"/>
                </a:solidFill>
              </a:rPr>
              <a:t>D</a:t>
            </a:r>
            <a:r>
              <a:rPr lang="en-US" altLang="en-US" dirty="0"/>
              <a:t>uration (how long the storm lasts)</a:t>
            </a:r>
          </a:p>
          <a:p>
            <a:pPr marL="0" indent="0" eaLnBrk="1" hangingPunct="1">
              <a:buNone/>
            </a:pPr>
            <a:r>
              <a:rPr lang="en-US" altLang="en-US" dirty="0">
                <a:solidFill>
                  <a:srgbClr val="FF3300"/>
                </a:solidFill>
              </a:rPr>
              <a:t>F</a:t>
            </a:r>
            <a:r>
              <a:rPr lang="en-US" altLang="en-US" dirty="0"/>
              <a:t>requency of storm return</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EA8FADC1-58F9-4F87-8861-878F372920C6}" type="slidenum">
              <a:rPr lang="en-US" altLang="en-US" sz="1400"/>
              <a:pPr eaLnBrk="1" hangingPunct="1">
                <a:spcBef>
                  <a:spcPct val="0"/>
                </a:spcBef>
                <a:buFontTx/>
                <a:buNone/>
              </a:pPr>
              <a:t>28</a:t>
            </a:fld>
            <a:endParaRPr lang="en-US" altLang="en-US" sz="1400"/>
          </a:p>
        </p:txBody>
      </p:sp>
      <p:sp>
        <p:nvSpPr>
          <p:cNvPr id="27651" name="Rectangle 2"/>
          <p:cNvSpPr>
            <a:spLocks noGrp="1" noChangeArrowheads="1"/>
          </p:cNvSpPr>
          <p:nvPr>
            <p:ph type="title"/>
          </p:nvPr>
        </p:nvSpPr>
        <p:spPr/>
        <p:txBody>
          <a:bodyPr/>
          <a:lstStyle/>
          <a:p>
            <a:pPr eaLnBrk="1" hangingPunct="1"/>
            <a:r>
              <a:rPr lang="en-US" altLang="en-US" dirty="0"/>
              <a:t>Hydro-35 (Historical) </a:t>
            </a:r>
          </a:p>
        </p:txBody>
      </p:sp>
      <p:sp>
        <p:nvSpPr>
          <p:cNvPr id="27652" name="Rectangle 3"/>
          <p:cNvSpPr>
            <a:spLocks noGrp="1" noChangeArrowheads="1"/>
          </p:cNvSpPr>
          <p:nvPr>
            <p:ph type="body" idx="1"/>
          </p:nvPr>
        </p:nvSpPr>
        <p:spPr/>
        <p:txBody>
          <a:bodyPr/>
          <a:lstStyle/>
          <a:p>
            <a:pPr marL="0" indent="0" eaLnBrk="1" hangingPunct="1">
              <a:buNone/>
            </a:pPr>
            <a:r>
              <a:rPr lang="en-US" altLang="en-US" dirty="0"/>
              <a:t>Contains precipitation info for storms with a very short duration (&lt;= 1 hour)</a:t>
            </a:r>
          </a:p>
          <a:p>
            <a:pPr eaLnBrk="1" hangingPunct="1"/>
            <a:endParaRPr lang="en-US" altLang="en-US" dirty="0"/>
          </a:p>
          <a:p>
            <a:pPr marL="0" indent="0" eaLnBrk="1" hangingPunct="1">
              <a:buNone/>
            </a:pPr>
            <a:r>
              <a:rPr lang="en-US" altLang="en-US" dirty="0"/>
              <a:t>Other documents TP-40 (eastern US), Atlas 2, NOAA Atlas, etc. cover longer durations and other geographical areas.</a:t>
            </a:r>
          </a:p>
          <a:p>
            <a:pPr lvl="1" eaLnBrk="1" hangingPunct="1">
              <a:buFontTx/>
              <a:buNone/>
            </a:pPr>
            <a:endParaRPr lang="en-US" altLang="en-US" sz="2400" dirty="0"/>
          </a:p>
          <a:p>
            <a:pPr lvl="1" eaLnBrk="1" hangingPunct="1">
              <a:buFontTx/>
              <a:buNone/>
            </a:pPr>
            <a:endParaRPr lang="en-US" altLang="en-US" dirty="0"/>
          </a:p>
          <a:p>
            <a:pPr eaLnBrk="1" hangingPunct="1"/>
            <a:endParaRPr lang="en-US" altLang="en-US" dirty="0"/>
          </a:p>
          <a:p>
            <a:pPr eaLnBrk="1" hangingPunct="1"/>
            <a:endParaRPr lang="en-US" alt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eaLnBrk="1" hangingPunct="1"/>
            <a:r>
              <a:rPr lang="en-US" altLang="en-US" dirty="0"/>
              <a:t>Updated Electronic Data</a:t>
            </a:r>
          </a:p>
        </p:txBody>
      </p:sp>
      <p:sp>
        <p:nvSpPr>
          <p:cNvPr id="28675" name="Content Placeholder 2"/>
          <p:cNvSpPr>
            <a:spLocks noGrp="1"/>
          </p:cNvSpPr>
          <p:nvPr>
            <p:ph idx="1"/>
          </p:nvPr>
        </p:nvSpPr>
        <p:spPr/>
        <p:txBody>
          <a:bodyPr/>
          <a:lstStyle/>
          <a:p>
            <a:pPr marL="0" indent="0" eaLnBrk="1" hangingPunct="1">
              <a:buNone/>
            </a:pPr>
            <a:r>
              <a:rPr lang="en-US" altLang="en-US" dirty="0"/>
              <a:t>NOAA’s NWS Precipitation Frequency Data Server</a:t>
            </a:r>
          </a:p>
          <a:p>
            <a:pPr eaLnBrk="1" hangingPunct="1"/>
            <a:endParaRPr lang="en-US" altLang="en-US" dirty="0"/>
          </a:p>
          <a:p>
            <a:pPr eaLnBrk="1" hangingPunct="1">
              <a:buFontTx/>
              <a:buNone/>
            </a:pPr>
            <a:r>
              <a:rPr lang="en-US" altLang="en-US" dirty="0">
                <a:hlinkClick r:id="rId3"/>
              </a:rPr>
              <a:t>https://hdsc.nws.noaa.gov/pfds/</a:t>
            </a:r>
            <a:r>
              <a:rPr lang="en-US" altLang="en-US" dirty="0"/>
              <a:t> </a:t>
            </a:r>
          </a:p>
        </p:txBody>
      </p:sp>
      <p:sp>
        <p:nvSpPr>
          <p:cNvPr id="2867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C4FE9534-AD3E-4749-A193-5571CF2929DB}" type="slidenum">
              <a:rPr lang="en-US" altLang="en-US" sz="1400"/>
              <a:pPr eaLnBrk="1" hangingPunct="1">
                <a:spcBef>
                  <a:spcPct val="0"/>
                </a:spcBef>
                <a:buFontTx/>
                <a:buNone/>
              </a:pPr>
              <a:t>29</a:t>
            </a:fld>
            <a:endParaRPr lang="en-US" altLang="en-US" sz="14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1A0D1407-64C8-4BA5-B8BF-A5A1D146B468}" type="slidenum">
              <a:rPr lang="en-US" altLang="en-US" sz="1400"/>
              <a:pPr eaLnBrk="1" hangingPunct="1">
                <a:spcBef>
                  <a:spcPct val="0"/>
                </a:spcBef>
                <a:buFontTx/>
                <a:buNone/>
              </a:pPr>
              <a:t>3</a:t>
            </a:fld>
            <a:endParaRPr lang="en-US" altLang="en-US" sz="1400"/>
          </a:p>
        </p:txBody>
      </p:sp>
      <p:sp>
        <p:nvSpPr>
          <p:cNvPr id="4099" name="Rectangle 2"/>
          <p:cNvSpPr>
            <a:spLocks noGrp="1" noChangeArrowheads="1"/>
          </p:cNvSpPr>
          <p:nvPr>
            <p:ph type="title"/>
          </p:nvPr>
        </p:nvSpPr>
        <p:spPr/>
        <p:txBody>
          <a:bodyPr/>
          <a:lstStyle/>
          <a:p>
            <a:pPr eaLnBrk="1" hangingPunct="1"/>
            <a:r>
              <a:rPr lang="en-US" altLang="en-US"/>
              <a:t>Precipitation</a:t>
            </a:r>
          </a:p>
        </p:txBody>
      </p:sp>
      <p:sp>
        <p:nvSpPr>
          <p:cNvPr id="4100" name="Rectangle 3"/>
          <p:cNvSpPr>
            <a:spLocks noGrp="1" noChangeArrowheads="1"/>
          </p:cNvSpPr>
          <p:nvPr>
            <p:ph type="body" idx="1"/>
          </p:nvPr>
        </p:nvSpPr>
        <p:spPr/>
        <p:txBody>
          <a:bodyPr/>
          <a:lstStyle/>
          <a:p>
            <a:pPr eaLnBrk="1" hangingPunct="1"/>
            <a:r>
              <a:rPr lang="en-US" altLang="en-US"/>
              <a:t>Any type of falling moisture</a:t>
            </a:r>
          </a:p>
          <a:p>
            <a:pPr eaLnBrk="1" hangingPunct="1"/>
            <a:r>
              <a:rPr lang="en-US" altLang="en-US"/>
              <a:t>Formed when moisture-laden air is cooled so that water condenses</a:t>
            </a:r>
          </a:p>
          <a:p>
            <a:pPr eaLnBrk="1" hangingPunct="1"/>
            <a:r>
              <a:rPr lang="en-US" altLang="en-US"/>
              <a:t>Nuclei are usually needed for water droplets to form</a:t>
            </a:r>
          </a:p>
          <a:p>
            <a:pPr eaLnBrk="1" hangingPunct="1"/>
            <a:r>
              <a:rPr lang="en-US" altLang="en-US"/>
              <a:t>Sources:</a:t>
            </a:r>
          </a:p>
          <a:p>
            <a:pPr lvl="1" eaLnBrk="1" hangingPunct="1"/>
            <a:r>
              <a:rPr lang="en-US" altLang="en-US"/>
              <a:t>90% evaporation from ocean</a:t>
            </a:r>
          </a:p>
          <a:p>
            <a:pPr lvl="1" eaLnBrk="1" hangingPunct="1"/>
            <a:r>
              <a:rPr lang="en-US" altLang="en-US"/>
              <a:t>10% evaporation from continents</a:t>
            </a:r>
          </a:p>
          <a:p>
            <a:pPr lvl="1" eaLnBrk="1" hangingPunct="1">
              <a:buFontTx/>
              <a:buNone/>
            </a:pPr>
            <a:endParaRPr lang="en-US" alt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C0CBA2FD-F05A-4F25-9481-0D06804BFFAF}" type="slidenum">
              <a:rPr lang="en-US" altLang="en-US" sz="1400"/>
              <a:pPr eaLnBrk="1" hangingPunct="1">
                <a:spcBef>
                  <a:spcPct val="0"/>
                </a:spcBef>
                <a:buFontTx/>
                <a:buNone/>
              </a:pPr>
              <a:t>30</a:t>
            </a:fld>
            <a:endParaRPr lang="en-US" altLang="en-US" sz="1400"/>
          </a:p>
        </p:txBody>
      </p:sp>
      <p:sp>
        <p:nvSpPr>
          <p:cNvPr id="29699" name="Rectangle 2"/>
          <p:cNvSpPr>
            <a:spLocks noGrp="1" noChangeArrowheads="1"/>
          </p:cNvSpPr>
          <p:nvPr>
            <p:ph type="title"/>
          </p:nvPr>
        </p:nvSpPr>
        <p:spPr/>
        <p:txBody>
          <a:bodyPr/>
          <a:lstStyle/>
          <a:p>
            <a:pPr eaLnBrk="1" hangingPunct="1"/>
            <a:r>
              <a:rPr lang="en-US" altLang="en-US" dirty="0"/>
              <a:t>Hydro-35 Summary</a:t>
            </a:r>
          </a:p>
        </p:txBody>
      </p:sp>
      <p:sp>
        <p:nvSpPr>
          <p:cNvPr id="29700" name="Rectangle 3"/>
          <p:cNvSpPr>
            <a:spLocks noGrp="1" noChangeArrowheads="1"/>
          </p:cNvSpPr>
          <p:nvPr>
            <p:ph type="body" idx="1"/>
          </p:nvPr>
        </p:nvSpPr>
        <p:spPr/>
        <p:txBody>
          <a:bodyPr/>
          <a:lstStyle/>
          <a:p>
            <a:pPr marL="0" indent="0" eaLnBrk="1" hangingPunct="1">
              <a:buNone/>
              <a:defRPr/>
            </a:pPr>
            <a:r>
              <a:rPr lang="en-US" altLang="en-US" sz="2400" dirty="0"/>
              <a:t>200 weather stations</a:t>
            </a:r>
          </a:p>
          <a:p>
            <a:pPr marL="0" indent="0" eaLnBrk="1" hangingPunct="1">
              <a:buNone/>
              <a:defRPr/>
            </a:pPr>
            <a:r>
              <a:rPr lang="en-US" altLang="en-US" sz="2400" dirty="0"/>
              <a:t>60 years of record</a:t>
            </a:r>
          </a:p>
          <a:p>
            <a:pPr marL="0" indent="0" eaLnBrk="1" hangingPunct="1">
              <a:buFontTx/>
              <a:buNone/>
              <a:defRPr/>
            </a:pPr>
            <a:endParaRPr lang="en-US" altLang="en-US" sz="2400" dirty="0"/>
          </a:p>
          <a:p>
            <a:pPr marL="0" indent="0" eaLnBrk="1" hangingPunct="1">
              <a:lnSpc>
                <a:spcPct val="90000"/>
              </a:lnSpc>
              <a:buNone/>
              <a:defRPr/>
            </a:pPr>
            <a:r>
              <a:rPr lang="en-US" altLang="en-US" sz="2400" dirty="0"/>
              <a:t>Includes </a:t>
            </a:r>
            <a:r>
              <a:rPr lang="en-US" altLang="en-US" sz="2400" dirty="0" err="1"/>
              <a:t>isohyetal</a:t>
            </a:r>
            <a:r>
              <a:rPr lang="en-US" altLang="en-US" sz="2400" dirty="0"/>
              <a:t> maps showing precipitation total for the following storm durations and frequencies:</a:t>
            </a:r>
          </a:p>
          <a:p>
            <a:pPr lvl="1" eaLnBrk="1" hangingPunct="1">
              <a:lnSpc>
                <a:spcPct val="90000"/>
              </a:lnSpc>
              <a:defRPr/>
            </a:pPr>
            <a:r>
              <a:rPr lang="en-US" altLang="en-US" sz="2000" dirty="0"/>
              <a:t>Storm Durations (5, 15 and 60 minutes)</a:t>
            </a:r>
          </a:p>
          <a:p>
            <a:pPr lvl="1" eaLnBrk="1" hangingPunct="1">
              <a:lnSpc>
                <a:spcPct val="90000"/>
              </a:lnSpc>
              <a:defRPr/>
            </a:pPr>
            <a:r>
              <a:rPr lang="en-US" altLang="en-US" sz="2000" dirty="0"/>
              <a:t>Frequencies (2 and 100-years)</a:t>
            </a:r>
          </a:p>
          <a:p>
            <a:pPr eaLnBrk="1" hangingPunct="1">
              <a:lnSpc>
                <a:spcPct val="90000"/>
              </a:lnSpc>
              <a:defRPr/>
            </a:pPr>
            <a:endParaRPr lang="en-US" altLang="en-US" sz="2400" dirty="0"/>
          </a:p>
          <a:p>
            <a:pPr marL="0" indent="0" eaLnBrk="1" hangingPunct="1">
              <a:lnSpc>
                <a:spcPct val="90000"/>
              </a:lnSpc>
              <a:buNone/>
              <a:defRPr/>
            </a:pPr>
            <a:r>
              <a:rPr lang="en-US" altLang="en-US" sz="2400" dirty="0"/>
              <a:t>Equations are also given to determine data for frequencies between 2 and 100 years (5,10, 25, 50) and for other storm durations (10 and 30-minutes)</a:t>
            </a:r>
          </a:p>
          <a:p>
            <a:pPr eaLnBrk="1" hangingPunct="1">
              <a:defRPr/>
            </a:pPr>
            <a:endParaRPr lang="en-US" alt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2065F14F-9465-4A3E-8AB5-5C13D64E9D7A}" type="slidenum">
              <a:rPr lang="en-US" altLang="en-US" sz="1400"/>
              <a:pPr eaLnBrk="1" hangingPunct="1">
                <a:spcBef>
                  <a:spcPct val="0"/>
                </a:spcBef>
                <a:buFontTx/>
                <a:buNone/>
              </a:pPr>
              <a:t>31</a:t>
            </a:fld>
            <a:endParaRPr lang="en-US" altLang="en-US" sz="1400"/>
          </a:p>
        </p:txBody>
      </p:sp>
      <p:sp>
        <p:nvSpPr>
          <p:cNvPr id="30723" name="Rectangle 2"/>
          <p:cNvSpPr>
            <a:spLocks noGrp="1" noChangeArrowheads="1"/>
          </p:cNvSpPr>
          <p:nvPr>
            <p:ph type="title"/>
          </p:nvPr>
        </p:nvSpPr>
        <p:spPr/>
        <p:txBody>
          <a:bodyPr/>
          <a:lstStyle/>
          <a:p>
            <a:pPr eaLnBrk="1" hangingPunct="1"/>
            <a:r>
              <a:rPr lang="en-US" altLang="en-US" dirty="0"/>
              <a:t>Creating an IDF Curve using Hydro-35 </a:t>
            </a:r>
          </a:p>
        </p:txBody>
      </p:sp>
      <p:sp>
        <p:nvSpPr>
          <p:cNvPr id="30724" name="Rectangle 3"/>
          <p:cNvSpPr>
            <a:spLocks noGrp="1" noChangeArrowheads="1"/>
          </p:cNvSpPr>
          <p:nvPr>
            <p:ph type="body" idx="1"/>
          </p:nvPr>
        </p:nvSpPr>
        <p:spPr/>
        <p:txBody>
          <a:bodyPr/>
          <a:lstStyle/>
          <a:p>
            <a:pPr eaLnBrk="1" hangingPunct="1"/>
            <a:r>
              <a:rPr lang="en-US" altLang="en-US" dirty="0"/>
              <a:t>Locate your particular area of interest</a:t>
            </a:r>
          </a:p>
          <a:p>
            <a:pPr eaLnBrk="1" hangingPunct="1"/>
            <a:r>
              <a:rPr lang="en-US" altLang="en-US" dirty="0"/>
              <a:t>Calculate average intensities for:</a:t>
            </a:r>
          </a:p>
          <a:p>
            <a:pPr lvl="1" eaLnBrk="1" hangingPunct="1">
              <a:buFontTx/>
              <a:buNone/>
            </a:pPr>
            <a:r>
              <a:rPr lang="en-US" altLang="en-US" dirty="0"/>
              <a:t>2-yr frequency (5, 15, and 60 minutes)</a:t>
            </a:r>
          </a:p>
          <a:p>
            <a:pPr lvl="1" eaLnBrk="1" hangingPunct="1">
              <a:buFontTx/>
              <a:buNone/>
            </a:pPr>
            <a:r>
              <a:rPr lang="en-US" altLang="en-US" dirty="0"/>
              <a:t>100-yr frequency (5, 15, and 60 minutes)</a:t>
            </a:r>
          </a:p>
          <a:p>
            <a:pPr eaLnBrk="1" hangingPunct="1"/>
            <a:r>
              <a:rPr lang="en-US" altLang="en-US" dirty="0"/>
              <a:t>Obtain other values from equations on page 28</a:t>
            </a:r>
          </a:p>
          <a:p>
            <a:pPr eaLnBrk="1" hangingPunct="1"/>
            <a:r>
              <a:rPr lang="en-US" altLang="en-US" dirty="0"/>
              <a:t>Graph results (use </a:t>
            </a:r>
            <a:r>
              <a:rPr lang="en-US" altLang="en-US" dirty="0" err="1"/>
              <a:t>xy</a:t>
            </a:r>
            <a:r>
              <a:rPr lang="en-US" altLang="en-US" dirty="0"/>
              <a:t> scatter)</a:t>
            </a:r>
          </a:p>
          <a:p>
            <a:pPr lvl="1" eaLnBrk="1" hangingPunct="1">
              <a:buFontTx/>
              <a:buNone/>
            </a:pPr>
            <a:endParaRPr lang="en-US" altLang="en-US" dirty="0"/>
          </a:p>
          <a:p>
            <a:pPr lvl="1" eaLnBrk="1" hangingPunct="1">
              <a:buFontTx/>
              <a:buNone/>
            </a:pPr>
            <a:endParaRPr lang="en-US" altLang="en-US" dirty="0"/>
          </a:p>
          <a:p>
            <a:pPr lvl="1" eaLnBrk="1" hangingPunct="1">
              <a:buFontTx/>
              <a:buNone/>
            </a:pPr>
            <a:endParaRPr lang="en-US" alt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5" descr="id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9217" y="1371600"/>
            <a:ext cx="5365566" cy="430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Text Box 6"/>
          <p:cNvSpPr txBox="1">
            <a:spLocks noChangeArrowheads="1"/>
          </p:cNvSpPr>
          <p:nvPr/>
        </p:nvSpPr>
        <p:spPr bwMode="auto">
          <a:xfrm>
            <a:off x="2209800" y="5943600"/>
            <a:ext cx="5410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a:t>http://www.mathworks.com/matlabcentral/fileexchange/9740-intensity-duration-frequency-curves</a:t>
            </a:r>
          </a:p>
        </p:txBody>
      </p:sp>
      <p:sp>
        <p:nvSpPr>
          <p:cNvPr id="2" name="Title 1">
            <a:extLst>
              <a:ext uri="{FF2B5EF4-FFF2-40B4-BE49-F238E27FC236}">
                <a16:creationId xmlns:a16="http://schemas.microsoft.com/office/drawing/2014/main" id="{E33162EB-C6DA-4072-AD5C-28FA6FDC6996}"/>
              </a:ext>
            </a:extLst>
          </p:cNvPr>
          <p:cNvSpPr>
            <a:spLocks noGrp="1"/>
          </p:cNvSpPr>
          <p:nvPr>
            <p:ph type="title"/>
          </p:nvPr>
        </p:nvSpPr>
        <p:spPr>
          <a:xfrm>
            <a:off x="457200" y="274638"/>
            <a:ext cx="8229600" cy="908049"/>
          </a:xfrm>
        </p:spPr>
        <p:txBody>
          <a:bodyPr/>
          <a:lstStyle/>
          <a:p>
            <a:r>
              <a:rPr lang="en-US" dirty="0"/>
              <a:t>Example IDF Curve</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5" descr="app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838200"/>
            <a:ext cx="6815138" cy="474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Text Box 6"/>
          <p:cNvSpPr txBox="1">
            <a:spLocks noChangeArrowheads="1"/>
          </p:cNvSpPr>
          <p:nvPr/>
        </p:nvSpPr>
        <p:spPr bwMode="auto">
          <a:xfrm>
            <a:off x="1143000" y="5867400"/>
            <a:ext cx="6705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a:t>http://www.pub.gov.sg/general/code/Pages/SurfaceDrainagePart2-7.aspx</a:t>
            </a:r>
          </a:p>
        </p:txBody>
      </p:sp>
      <p:sp>
        <p:nvSpPr>
          <p:cNvPr id="2" name="Title 1">
            <a:extLst>
              <a:ext uri="{FF2B5EF4-FFF2-40B4-BE49-F238E27FC236}">
                <a16:creationId xmlns:a16="http://schemas.microsoft.com/office/drawing/2014/main" id="{BB20F155-1369-4D18-BBCE-89E750441DC9}"/>
              </a:ext>
            </a:extLst>
          </p:cNvPr>
          <p:cNvSpPr>
            <a:spLocks noGrp="1"/>
          </p:cNvSpPr>
          <p:nvPr>
            <p:ph type="title"/>
          </p:nvPr>
        </p:nvSpPr>
        <p:spPr>
          <a:xfrm>
            <a:off x="457200" y="274638"/>
            <a:ext cx="8229600" cy="641350"/>
          </a:xfrm>
        </p:spPr>
        <p:txBody>
          <a:bodyPr/>
          <a:lstStyle/>
          <a:p>
            <a:r>
              <a:rPr lang="en-US" sz="4000" dirty="0"/>
              <a:t>Example IDF Curve: Logarithmic</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FD40DAF9-5B2F-491E-9FA7-E35013524E5C}" type="slidenum">
              <a:rPr lang="en-US" altLang="en-US" sz="1400"/>
              <a:pPr eaLnBrk="1" hangingPunct="1">
                <a:spcBef>
                  <a:spcPct val="0"/>
                </a:spcBef>
                <a:buFontTx/>
                <a:buNone/>
              </a:pPr>
              <a:t>34</a:t>
            </a:fld>
            <a:endParaRPr lang="en-US" altLang="en-US" sz="1400"/>
          </a:p>
        </p:txBody>
      </p:sp>
      <p:sp>
        <p:nvSpPr>
          <p:cNvPr id="33795" name="Rectangle 2"/>
          <p:cNvSpPr>
            <a:spLocks noGrp="1" noChangeArrowheads="1"/>
          </p:cNvSpPr>
          <p:nvPr>
            <p:ph type="title"/>
          </p:nvPr>
        </p:nvSpPr>
        <p:spPr/>
        <p:txBody>
          <a:bodyPr/>
          <a:lstStyle/>
          <a:p>
            <a:pPr eaLnBrk="1" hangingPunct="1"/>
            <a:r>
              <a:rPr lang="en-US" altLang="en-US"/>
              <a:t>Design Frequencies</a:t>
            </a:r>
          </a:p>
        </p:txBody>
      </p:sp>
      <p:sp>
        <p:nvSpPr>
          <p:cNvPr id="33796" name="Rectangle 3"/>
          <p:cNvSpPr>
            <a:spLocks noGrp="1" noChangeArrowheads="1"/>
          </p:cNvSpPr>
          <p:nvPr>
            <p:ph type="body" idx="1"/>
          </p:nvPr>
        </p:nvSpPr>
        <p:spPr/>
        <p:txBody>
          <a:bodyPr/>
          <a:lstStyle/>
          <a:p>
            <a:pPr marL="0" indent="0" eaLnBrk="1" hangingPunct="1">
              <a:buNone/>
            </a:pPr>
            <a:r>
              <a:rPr lang="en-US" altLang="en-US" dirty="0"/>
              <a:t>It is not economically feasible to provide protection against the largest flood that could occur.</a:t>
            </a:r>
          </a:p>
          <a:p>
            <a:pPr eaLnBrk="1" hangingPunct="1"/>
            <a:r>
              <a:rPr lang="en-US" altLang="en-US" dirty="0"/>
              <a:t>For large projects (bridges/dams) a 100-yr frequency is often used</a:t>
            </a:r>
          </a:p>
          <a:p>
            <a:pPr eaLnBrk="1" hangingPunct="1"/>
            <a:r>
              <a:rPr lang="en-US" altLang="en-US" dirty="0"/>
              <a:t>For smaller projects design year depends on agency, type of facility, etc.</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DADC4E22-AA3B-4FBC-BD08-AC5ED4EBCFF4}" type="slidenum">
              <a:rPr lang="en-US" altLang="en-US" sz="1400"/>
              <a:pPr eaLnBrk="1" hangingPunct="1">
                <a:spcBef>
                  <a:spcPct val="0"/>
                </a:spcBef>
                <a:buFontTx/>
                <a:buNone/>
              </a:pPr>
              <a:t>35</a:t>
            </a:fld>
            <a:endParaRPr lang="en-US" altLang="en-US" sz="1400"/>
          </a:p>
        </p:txBody>
      </p:sp>
      <p:sp>
        <p:nvSpPr>
          <p:cNvPr id="34819" name="Rectangle 2"/>
          <p:cNvSpPr>
            <a:spLocks noGrp="1" noChangeArrowheads="1"/>
          </p:cNvSpPr>
          <p:nvPr>
            <p:ph type="title"/>
          </p:nvPr>
        </p:nvSpPr>
        <p:spPr/>
        <p:txBody>
          <a:bodyPr/>
          <a:lstStyle/>
          <a:p>
            <a:pPr eaLnBrk="1" hangingPunct="1"/>
            <a:r>
              <a:rPr lang="en-US" altLang="en-US"/>
              <a:t>NYSDOT</a:t>
            </a:r>
          </a:p>
        </p:txBody>
      </p:sp>
      <p:sp>
        <p:nvSpPr>
          <p:cNvPr id="34820" name="Rectangle 3"/>
          <p:cNvSpPr>
            <a:spLocks noGrp="1" noChangeArrowheads="1"/>
          </p:cNvSpPr>
          <p:nvPr>
            <p:ph type="body" idx="1"/>
          </p:nvPr>
        </p:nvSpPr>
        <p:spPr/>
        <p:txBody>
          <a:bodyPr/>
          <a:lstStyle/>
          <a:p>
            <a:pPr marL="0" indent="0" eaLnBrk="1" hangingPunct="1">
              <a:lnSpc>
                <a:spcPct val="90000"/>
              </a:lnSpc>
              <a:buNone/>
            </a:pPr>
            <a:r>
              <a:rPr lang="en-US" altLang="en-US" sz="2400" dirty="0"/>
              <a:t>Cross-Drainage</a:t>
            </a:r>
          </a:p>
          <a:p>
            <a:pPr lvl="1" eaLnBrk="1" hangingPunct="1">
              <a:lnSpc>
                <a:spcPct val="90000"/>
              </a:lnSpc>
            </a:pPr>
            <a:r>
              <a:rPr lang="en-US" altLang="en-US" sz="2000" dirty="0"/>
              <a:t>Interstates/major arterials  50-yr</a:t>
            </a:r>
          </a:p>
          <a:p>
            <a:pPr lvl="1" eaLnBrk="1" hangingPunct="1">
              <a:lnSpc>
                <a:spcPct val="90000"/>
              </a:lnSpc>
            </a:pPr>
            <a:r>
              <a:rPr lang="en-US" altLang="en-US" sz="2000" dirty="0"/>
              <a:t>Minor arterials, collectors, local (lower if justified) </a:t>
            </a:r>
          </a:p>
          <a:p>
            <a:pPr lvl="2" eaLnBrk="1" hangingPunct="1">
              <a:lnSpc>
                <a:spcPct val="90000"/>
              </a:lnSpc>
            </a:pPr>
            <a:r>
              <a:rPr lang="en-US" altLang="en-US" sz="1800" dirty="0"/>
              <a:t>10 to 25-yr is common</a:t>
            </a:r>
          </a:p>
          <a:p>
            <a:pPr lvl="1" eaLnBrk="1" hangingPunct="1">
              <a:lnSpc>
                <a:spcPct val="90000"/>
              </a:lnSpc>
            </a:pPr>
            <a:r>
              <a:rPr lang="en-US" altLang="en-US" sz="2000" dirty="0"/>
              <a:t>Check 100-yr</a:t>
            </a:r>
          </a:p>
          <a:p>
            <a:pPr lvl="1" eaLnBrk="1" hangingPunct="1">
              <a:lnSpc>
                <a:spcPct val="90000"/>
              </a:lnSpc>
            </a:pPr>
            <a:endParaRPr lang="en-US" altLang="en-US" sz="2000" dirty="0"/>
          </a:p>
          <a:p>
            <a:pPr marL="0" indent="0" eaLnBrk="1" hangingPunct="1">
              <a:lnSpc>
                <a:spcPct val="90000"/>
              </a:lnSpc>
              <a:buNone/>
            </a:pPr>
            <a:r>
              <a:rPr lang="en-US" altLang="en-US" sz="2400" dirty="0"/>
              <a:t>Roadside Surface Drainage System</a:t>
            </a:r>
          </a:p>
          <a:p>
            <a:pPr lvl="1" eaLnBrk="1" hangingPunct="1">
              <a:lnSpc>
                <a:spcPct val="90000"/>
              </a:lnSpc>
            </a:pPr>
            <a:r>
              <a:rPr lang="en-US" altLang="en-US" sz="2000" dirty="0"/>
              <a:t>Pipes, inlets, gutters 10 (arterials) or 5-yr (local/collector) </a:t>
            </a:r>
          </a:p>
          <a:p>
            <a:pPr lvl="1" eaLnBrk="1" hangingPunct="1">
              <a:lnSpc>
                <a:spcPct val="90000"/>
              </a:lnSpc>
            </a:pPr>
            <a:r>
              <a:rPr lang="en-US" altLang="en-US" sz="2000" dirty="0"/>
              <a:t>Underpasses 50-yr (collectors/local  25-yr)</a:t>
            </a:r>
          </a:p>
          <a:p>
            <a:pPr lvl="1" eaLnBrk="1" hangingPunct="1">
              <a:lnSpc>
                <a:spcPct val="90000"/>
              </a:lnSpc>
            </a:pPr>
            <a:r>
              <a:rPr lang="en-US" altLang="en-US" sz="2000" dirty="0"/>
              <a:t>Ditches </a:t>
            </a:r>
          </a:p>
          <a:p>
            <a:pPr lvl="2" eaLnBrk="1" hangingPunct="1">
              <a:lnSpc>
                <a:spcPct val="90000"/>
              </a:lnSpc>
            </a:pPr>
            <a:r>
              <a:rPr lang="en-US" altLang="en-US" sz="1800" dirty="0"/>
              <a:t>Depth 25 (or 10 for minor arterials/collectors/local)</a:t>
            </a:r>
          </a:p>
          <a:p>
            <a:pPr lvl="2" eaLnBrk="1" hangingPunct="1">
              <a:lnSpc>
                <a:spcPct val="90000"/>
              </a:lnSpc>
            </a:pPr>
            <a:r>
              <a:rPr lang="en-US" altLang="en-US" sz="1800" dirty="0"/>
              <a:t>Velocity 10 (or 5 for minor arterials/collectors/local)</a:t>
            </a:r>
          </a:p>
          <a:p>
            <a:pPr eaLnBrk="1" hangingPunct="1">
              <a:lnSpc>
                <a:spcPct val="90000"/>
              </a:lnSpc>
            </a:pPr>
            <a:endParaRPr lang="en-US" altLang="en-US" sz="24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0C427E13-9113-4012-8612-1146498274D8}" type="slidenum">
              <a:rPr lang="en-US" altLang="en-US" sz="1400"/>
              <a:pPr eaLnBrk="1" hangingPunct="1">
                <a:spcBef>
                  <a:spcPct val="0"/>
                </a:spcBef>
                <a:buFontTx/>
                <a:buNone/>
              </a:pPr>
              <a:t>36</a:t>
            </a:fld>
            <a:endParaRPr lang="en-US" altLang="en-US" sz="1400"/>
          </a:p>
        </p:txBody>
      </p:sp>
      <p:sp>
        <p:nvSpPr>
          <p:cNvPr id="35843" name="Rectangle 2"/>
          <p:cNvSpPr>
            <a:spLocks noGrp="1" noChangeArrowheads="1"/>
          </p:cNvSpPr>
          <p:nvPr>
            <p:ph type="title"/>
          </p:nvPr>
        </p:nvSpPr>
        <p:spPr/>
        <p:txBody>
          <a:bodyPr/>
          <a:lstStyle/>
          <a:p>
            <a:pPr eaLnBrk="1" hangingPunct="1"/>
            <a:r>
              <a:rPr lang="en-US" altLang="en-US"/>
              <a:t>Statistics</a:t>
            </a:r>
          </a:p>
        </p:txBody>
      </p:sp>
      <p:sp>
        <p:nvSpPr>
          <p:cNvPr id="35844" name="Rectangle 3"/>
          <p:cNvSpPr>
            <a:spLocks noGrp="1" noChangeArrowheads="1"/>
          </p:cNvSpPr>
          <p:nvPr>
            <p:ph type="body" idx="1"/>
          </p:nvPr>
        </p:nvSpPr>
        <p:spPr/>
        <p:txBody>
          <a:bodyPr/>
          <a:lstStyle/>
          <a:p>
            <a:pPr marL="0" indent="0" eaLnBrk="1" hangingPunct="1">
              <a:buNone/>
            </a:pPr>
            <a:r>
              <a:rPr lang="en-US" altLang="en-US" dirty="0"/>
              <a:t>Precipitation graphs are based on statistics and include the element of frequency (a 2-yr storm theoretically happens once every 2 years)</a:t>
            </a:r>
          </a:p>
          <a:p>
            <a:pPr marL="0" indent="0" eaLnBrk="1" hangingPunct="1">
              <a:buNone/>
            </a:pPr>
            <a:r>
              <a:rPr lang="en-US" altLang="en-US" dirty="0"/>
              <a:t>The probability (P) of precipitation amounts equaling or exceeding a return frequency (</a:t>
            </a:r>
            <a:r>
              <a:rPr lang="en-US" altLang="en-US" dirty="0" err="1"/>
              <a:t>Tr</a:t>
            </a:r>
            <a:r>
              <a:rPr lang="en-US" altLang="en-US" dirty="0"/>
              <a:t>) is:    P=1/</a:t>
            </a:r>
            <a:r>
              <a:rPr lang="en-US" altLang="en-US" dirty="0" err="1"/>
              <a:t>Tr</a:t>
            </a:r>
            <a:endParaRPr lang="en-US" alt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DF41C1D6-DFE2-43D7-9EB4-1065389EF02A}" type="slidenum">
              <a:rPr lang="en-US" altLang="en-US" sz="1400"/>
              <a:pPr eaLnBrk="1" hangingPunct="1">
                <a:spcBef>
                  <a:spcPct val="0"/>
                </a:spcBef>
                <a:buFontTx/>
                <a:buNone/>
              </a:pPr>
              <a:t>37</a:t>
            </a:fld>
            <a:endParaRPr lang="en-US" altLang="en-US" sz="1400"/>
          </a:p>
        </p:txBody>
      </p:sp>
      <p:sp>
        <p:nvSpPr>
          <p:cNvPr id="36867" name="Rectangle 2"/>
          <p:cNvSpPr>
            <a:spLocks noGrp="1" noChangeArrowheads="1"/>
          </p:cNvSpPr>
          <p:nvPr>
            <p:ph type="title"/>
          </p:nvPr>
        </p:nvSpPr>
        <p:spPr/>
        <p:txBody>
          <a:bodyPr/>
          <a:lstStyle/>
          <a:p>
            <a:pPr eaLnBrk="1" hangingPunct="1"/>
            <a:r>
              <a:rPr lang="en-US" altLang="en-US"/>
              <a:t>Example</a:t>
            </a:r>
          </a:p>
        </p:txBody>
      </p:sp>
      <p:sp>
        <p:nvSpPr>
          <p:cNvPr id="36868" name="Rectangle 3"/>
          <p:cNvSpPr>
            <a:spLocks noGrp="1" noChangeArrowheads="1"/>
          </p:cNvSpPr>
          <p:nvPr>
            <p:ph type="body" idx="1"/>
          </p:nvPr>
        </p:nvSpPr>
        <p:spPr/>
        <p:txBody>
          <a:bodyPr/>
          <a:lstStyle/>
          <a:p>
            <a:pPr marL="0" indent="0" eaLnBrk="1" hangingPunct="1">
              <a:buNone/>
            </a:pPr>
            <a:r>
              <a:rPr lang="en-US" altLang="en-US" dirty="0"/>
              <a:t>The probability of precipitation amounts equaling or exceeding a 2-yr storm is</a:t>
            </a:r>
          </a:p>
          <a:p>
            <a:pPr marL="0" indent="0" eaLnBrk="1" hangingPunct="1">
              <a:buNone/>
            </a:pPr>
            <a:r>
              <a:rPr lang="en-US" altLang="en-US" dirty="0"/>
              <a:t>P=1/2=0.5=50%</a:t>
            </a:r>
          </a:p>
          <a:p>
            <a:pPr marL="0" indent="0" eaLnBrk="1" hangingPunct="1">
              <a:buNone/>
            </a:pPr>
            <a:endParaRPr lang="en-US" altLang="en-US" dirty="0"/>
          </a:p>
          <a:p>
            <a:pPr marL="0" indent="0" eaLnBrk="1" hangingPunct="1">
              <a:buNone/>
            </a:pPr>
            <a:r>
              <a:rPr lang="en-US" altLang="en-US" dirty="0"/>
              <a:t>In other words, each year there is a 50% chance that precipitation will exceed that of a 2-yr storm</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A0F8E3C0-8DF3-47F4-BE88-60AC6C8C8590}" type="slidenum">
              <a:rPr lang="en-US" altLang="en-US" sz="1400"/>
              <a:pPr eaLnBrk="1" hangingPunct="1">
                <a:spcBef>
                  <a:spcPct val="0"/>
                </a:spcBef>
                <a:buFontTx/>
                <a:buNone/>
              </a:pPr>
              <a:t>38</a:t>
            </a:fld>
            <a:endParaRPr lang="en-US" altLang="en-US" sz="1400"/>
          </a:p>
        </p:txBody>
      </p:sp>
      <p:sp>
        <p:nvSpPr>
          <p:cNvPr id="37891" name="Rectangle 2"/>
          <p:cNvSpPr>
            <a:spLocks noGrp="1" noChangeArrowheads="1"/>
          </p:cNvSpPr>
          <p:nvPr>
            <p:ph type="title"/>
          </p:nvPr>
        </p:nvSpPr>
        <p:spPr/>
        <p:txBody>
          <a:bodyPr/>
          <a:lstStyle/>
          <a:p>
            <a:pPr eaLnBrk="1" hangingPunct="1"/>
            <a:r>
              <a:rPr lang="en-US" altLang="en-US"/>
              <a:t>Relationship to design</a:t>
            </a:r>
          </a:p>
        </p:txBody>
      </p:sp>
      <p:sp>
        <p:nvSpPr>
          <p:cNvPr id="37892" name="Rectangle 3"/>
          <p:cNvSpPr>
            <a:spLocks noGrp="1" noChangeArrowheads="1"/>
          </p:cNvSpPr>
          <p:nvPr>
            <p:ph type="body" idx="1"/>
          </p:nvPr>
        </p:nvSpPr>
        <p:spPr/>
        <p:txBody>
          <a:bodyPr/>
          <a:lstStyle/>
          <a:p>
            <a:pPr marL="0" indent="0" eaLnBrk="1" hangingPunct="1">
              <a:lnSpc>
                <a:spcPct val="90000"/>
              </a:lnSpc>
              <a:buNone/>
            </a:pPr>
            <a:r>
              <a:rPr lang="en-US" altLang="en-US" sz="2800" dirty="0"/>
              <a:t>If culverts are designed to pass flows of annual probability P, then it implies that on average P*N culverts will be overtopped each year, where N is the total number of culverts. </a:t>
            </a:r>
          </a:p>
          <a:p>
            <a:pPr marL="0" indent="0" eaLnBrk="1" hangingPunct="1">
              <a:lnSpc>
                <a:spcPct val="90000"/>
              </a:lnSpc>
              <a:buNone/>
            </a:pPr>
            <a:endParaRPr lang="en-US" altLang="en-US" sz="2800" dirty="0"/>
          </a:p>
          <a:p>
            <a:pPr marL="0" indent="0" eaLnBrk="1" hangingPunct="1">
              <a:lnSpc>
                <a:spcPct val="90000"/>
              </a:lnSpc>
              <a:buNone/>
            </a:pPr>
            <a:r>
              <a:rPr lang="en-US" altLang="en-US" sz="2800" dirty="0"/>
              <a:t>If a county has 100 culverts and they’re designed for a 2-yr frequency then on average 50 culverts will be topped each year</a:t>
            </a:r>
          </a:p>
          <a:p>
            <a:pPr marL="0" indent="0" eaLnBrk="1" hangingPunct="1">
              <a:lnSpc>
                <a:spcPct val="90000"/>
              </a:lnSpc>
              <a:buNone/>
            </a:pPr>
            <a:endParaRPr lang="en-US" altLang="en-US" sz="2800" dirty="0"/>
          </a:p>
          <a:p>
            <a:pPr marL="0" indent="0" eaLnBrk="1" hangingPunct="1">
              <a:lnSpc>
                <a:spcPct val="90000"/>
              </a:lnSpc>
              <a:buNone/>
            </a:pPr>
            <a:r>
              <a:rPr lang="en-US" altLang="en-US" sz="1800" dirty="0"/>
              <a:t>Discuss concept of freeboard</a:t>
            </a:r>
          </a:p>
        </p:txBody>
      </p:sp>
      <p:pic>
        <p:nvPicPr>
          <p:cNvPr id="2" name="Picture 1" descr="image showing freeboard (difference between water surface elevation and edge of pavement).  Considered a safety factor."/>
          <p:cNvPicPr>
            <a:picLocks noChangeAspect="1"/>
          </p:cNvPicPr>
          <p:nvPr/>
        </p:nvPicPr>
        <p:blipFill>
          <a:blip r:embed="rId3"/>
          <a:stretch>
            <a:fillRect/>
          </a:stretch>
        </p:blipFill>
        <p:spPr>
          <a:xfrm>
            <a:off x="3962400" y="4903611"/>
            <a:ext cx="4641408" cy="1405114"/>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6741F187-B144-4678-9598-4E2BB0FAE9E5}" type="slidenum">
              <a:rPr lang="en-US" altLang="en-US" sz="1400"/>
              <a:pPr eaLnBrk="1" hangingPunct="1">
                <a:spcBef>
                  <a:spcPct val="0"/>
                </a:spcBef>
                <a:buFontTx/>
                <a:buNone/>
              </a:pPr>
              <a:t>39</a:t>
            </a:fld>
            <a:endParaRPr lang="en-US" altLang="en-US" sz="1400"/>
          </a:p>
        </p:txBody>
      </p:sp>
      <p:sp>
        <p:nvSpPr>
          <p:cNvPr id="38915" name="Rectangle 2"/>
          <p:cNvSpPr>
            <a:spLocks noGrp="1" noChangeArrowheads="1"/>
          </p:cNvSpPr>
          <p:nvPr>
            <p:ph type="title"/>
          </p:nvPr>
        </p:nvSpPr>
        <p:spPr/>
        <p:txBody>
          <a:bodyPr/>
          <a:lstStyle/>
          <a:p>
            <a:pPr eaLnBrk="1" hangingPunct="1"/>
            <a:r>
              <a:rPr lang="en-US" altLang="en-US"/>
              <a:t>Probabilities over Time</a:t>
            </a:r>
          </a:p>
        </p:txBody>
      </p:sp>
      <p:sp>
        <p:nvSpPr>
          <p:cNvPr id="38916" name="Rectangle 3"/>
          <p:cNvSpPr>
            <a:spLocks noGrp="1" noChangeArrowheads="1"/>
          </p:cNvSpPr>
          <p:nvPr>
            <p:ph type="body" idx="1"/>
          </p:nvPr>
        </p:nvSpPr>
        <p:spPr/>
        <p:txBody>
          <a:bodyPr/>
          <a:lstStyle/>
          <a:p>
            <a:pPr marL="0" indent="0" eaLnBrk="1" hangingPunct="1">
              <a:buNone/>
            </a:pPr>
            <a:r>
              <a:rPr lang="en-US" altLang="en-US" dirty="0"/>
              <a:t>What if you want to know the probability (J) of an event (F) occurring over a specified interval of time (N)?</a:t>
            </a:r>
          </a:p>
          <a:p>
            <a:pPr eaLnBrk="1" hangingPunct="1"/>
            <a:endParaRPr lang="en-US" altLang="en-US" dirty="0"/>
          </a:p>
          <a:p>
            <a:pPr marL="0" indent="0" eaLnBrk="1" hangingPunct="1">
              <a:buNone/>
            </a:pPr>
            <a:r>
              <a:rPr lang="en-US" altLang="en-US" dirty="0"/>
              <a:t>J=1-(1-P)</a:t>
            </a:r>
            <a:r>
              <a:rPr lang="en-US" altLang="en-US" baseline="30000" dirty="0"/>
              <a:t>N</a:t>
            </a:r>
          </a:p>
          <a:p>
            <a:pPr marL="0" indent="0" eaLnBrk="1" hangingPunct="1">
              <a:buNone/>
            </a:pPr>
            <a:r>
              <a:rPr lang="en-US" altLang="en-US" dirty="0"/>
              <a:t>Where P=1/F</a:t>
            </a:r>
            <a:endParaRPr lang="en-US" altLang="en-US" baseline="300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7"/>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7F8A56A9-B105-46AB-8DB9-D0C7E583207D}" type="slidenum">
              <a:rPr lang="en-US" altLang="en-US" sz="1400"/>
              <a:pPr eaLnBrk="1" hangingPunct="1">
                <a:spcBef>
                  <a:spcPct val="0"/>
                </a:spcBef>
                <a:buFontTx/>
                <a:buNone/>
              </a:pPr>
              <a:t>4</a:t>
            </a:fld>
            <a:endParaRPr lang="en-US" altLang="en-US" sz="1400"/>
          </a:p>
        </p:txBody>
      </p:sp>
      <p:sp>
        <p:nvSpPr>
          <p:cNvPr id="5123" name="Rectangle 2"/>
          <p:cNvSpPr>
            <a:spLocks noGrp="1" noChangeArrowheads="1"/>
          </p:cNvSpPr>
          <p:nvPr>
            <p:ph type="title"/>
          </p:nvPr>
        </p:nvSpPr>
        <p:spPr/>
        <p:txBody>
          <a:bodyPr/>
          <a:lstStyle/>
          <a:p>
            <a:pPr eaLnBrk="1" hangingPunct="1"/>
            <a:r>
              <a:rPr lang="en-US" altLang="en-US"/>
              <a:t>Rain</a:t>
            </a:r>
          </a:p>
        </p:txBody>
      </p:sp>
      <p:sp>
        <p:nvSpPr>
          <p:cNvPr id="5124" name="Rectangle 3"/>
          <p:cNvSpPr>
            <a:spLocks noGrp="1" noChangeArrowheads="1"/>
          </p:cNvSpPr>
          <p:nvPr>
            <p:ph type="body" sz="half" idx="1"/>
          </p:nvPr>
        </p:nvSpPr>
        <p:spPr/>
        <p:txBody>
          <a:bodyPr/>
          <a:lstStyle/>
          <a:p>
            <a:pPr marL="0" indent="0" eaLnBrk="1" hangingPunct="1">
              <a:buNone/>
            </a:pPr>
            <a:r>
              <a:rPr lang="en-US" altLang="en-US" sz="2800" dirty="0"/>
              <a:t>Liquid Water Drops</a:t>
            </a:r>
          </a:p>
        </p:txBody>
      </p:sp>
      <p:pic>
        <p:nvPicPr>
          <p:cNvPr id="5125" name="Picture 8" descr="rain"/>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5562600" y="1600200"/>
            <a:ext cx="1508125" cy="3232150"/>
          </a:xfrm>
          <a:noFill/>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4C892914-91EE-48E6-98A7-8FDC804231B9}" type="slidenum">
              <a:rPr lang="en-US" altLang="en-US" sz="1400"/>
              <a:pPr eaLnBrk="1" hangingPunct="1">
                <a:spcBef>
                  <a:spcPct val="0"/>
                </a:spcBef>
                <a:buFontTx/>
                <a:buNone/>
              </a:pPr>
              <a:t>40</a:t>
            </a:fld>
            <a:endParaRPr lang="en-US" altLang="en-US" sz="1400"/>
          </a:p>
        </p:txBody>
      </p:sp>
      <p:sp>
        <p:nvSpPr>
          <p:cNvPr id="39939" name="Rectangle 2"/>
          <p:cNvSpPr>
            <a:spLocks noGrp="1" noChangeArrowheads="1"/>
          </p:cNvSpPr>
          <p:nvPr>
            <p:ph type="title"/>
          </p:nvPr>
        </p:nvSpPr>
        <p:spPr/>
        <p:txBody>
          <a:bodyPr/>
          <a:lstStyle/>
          <a:p>
            <a:pPr eaLnBrk="1" hangingPunct="1"/>
            <a:r>
              <a:rPr lang="en-US" altLang="en-US"/>
              <a:t>Probabilities over Time: Proof</a:t>
            </a:r>
          </a:p>
        </p:txBody>
      </p:sp>
      <p:sp>
        <p:nvSpPr>
          <p:cNvPr id="38916" name="Rectangle 3"/>
          <p:cNvSpPr>
            <a:spLocks noGrp="1" noChangeArrowheads="1"/>
          </p:cNvSpPr>
          <p:nvPr>
            <p:ph type="body" idx="1"/>
          </p:nvPr>
        </p:nvSpPr>
        <p:spPr/>
        <p:txBody>
          <a:bodyPr/>
          <a:lstStyle/>
          <a:p>
            <a:pPr eaLnBrk="1" hangingPunct="1">
              <a:defRPr/>
            </a:pPr>
            <a:r>
              <a:rPr lang="en-US" altLang="en-US" sz="2400" dirty="0"/>
              <a:t>What if you want to know the probability (J) of a 100-yr event (F) occurring over a period (N)?</a:t>
            </a:r>
          </a:p>
          <a:p>
            <a:pPr eaLnBrk="1" hangingPunct="1">
              <a:defRPr/>
            </a:pPr>
            <a:r>
              <a:rPr lang="en-US" altLang="en-US" sz="2400" dirty="0"/>
              <a:t>Probability each year that event occurs (P) = 1/F</a:t>
            </a:r>
          </a:p>
          <a:p>
            <a:pPr eaLnBrk="1" hangingPunct="1">
              <a:defRPr/>
            </a:pPr>
            <a:r>
              <a:rPr lang="en-US" altLang="en-US" sz="2400" dirty="0"/>
              <a:t>Probability each year that event does not occur=(1-P)</a:t>
            </a:r>
          </a:p>
          <a:p>
            <a:pPr eaLnBrk="1" hangingPunct="1">
              <a:defRPr/>
            </a:pPr>
            <a:r>
              <a:rPr lang="en-US" altLang="en-US" sz="2400" dirty="0"/>
              <a:t>Probability that event does not occur over a time period (N)=(1-P)</a:t>
            </a:r>
            <a:r>
              <a:rPr lang="en-US" altLang="en-US" sz="2400" baseline="30000" dirty="0"/>
              <a:t>N</a:t>
            </a:r>
          </a:p>
          <a:p>
            <a:pPr eaLnBrk="1" hangingPunct="1">
              <a:defRPr/>
            </a:pPr>
            <a:r>
              <a:rPr lang="en-US" altLang="en-US" sz="2400" dirty="0"/>
              <a:t>Probability (J) that event does occur over a time period (J)=1-(1-P)</a:t>
            </a:r>
            <a:r>
              <a:rPr lang="en-US" altLang="en-US" sz="2400" baseline="30000" dirty="0"/>
              <a:t> N</a:t>
            </a:r>
          </a:p>
          <a:p>
            <a:pPr eaLnBrk="1" hangingPunct="1">
              <a:defRPr/>
            </a:pPr>
            <a:endParaRPr lang="en-US" altLang="en-US" sz="2400" baseline="30000" dirty="0"/>
          </a:p>
          <a:p>
            <a:pPr marL="0" indent="0" eaLnBrk="1" hangingPunct="1">
              <a:buNone/>
              <a:defRPr/>
            </a:pPr>
            <a:r>
              <a:rPr lang="en-US" sz="1100" dirty="0"/>
              <a:t>*If you have an event that has a probability of 0.01 of "happening" in a given trial, and so a probability of 0.99 of "not happening", then (1- 0.01)^10 is the probability it does NOT happen in 10 consecutive trials. (1- 0.99)^10= 0.01^10 is the probability it DOES happen in all ten trials. They don't add to 1 because there are many other things that could happen: happen in the first trial but not in other trials, happen on the first and third trial but not on other trials, etc. "happen on all trials" and "happen on no trials" do not exhaust all the possible outcomes.</a:t>
            </a:r>
            <a:endParaRPr lang="en-US" sz="1100" dirty="0">
              <a:solidFill>
                <a:srgbClr val="050505"/>
              </a:solidFill>
            </a:endParaRPr>
          </a:p>
          <a:p>
            <a:pPr eaLnBrk="1" hangingPunct="1">
              <a:defRPr/>
            </a:pPr>
            <a:endParaRPr lang="en-US" altLang="en-US" sz="2400" baseline="30000" dirty="0"/>
          </a:p>
          <a:p>
            <a:pPr marL="0" indent="0" eaLnBrk="1" hangingPunct="1">
              <a:buFontTx/>
              <a:buNone/>
              <a:defRPr/>
            </a:pPr>
            <a:endParaRPr lang="en-US" altLang="en-US" sz="2400" baseline="30000"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E181D5BB-911B-4001-B28C-7A5FB957C9D0}" type="slidenum">
              <a:rPr lang="en-US" altLang="en-US" sz="1400"/>
              <a:pPr eaLnBrk="1" hangingPunct="1">
                <a:spcBef>
                  <a:spcPct val="0"/>
                </a:spcBef>
                <a:buFontTx/>
                <a:buNone/>
              </a:pPr>
              <a:t>41</a:t>
            </a:fld>
            <a:endParaRPr lang="en-US" altLang="en-US" sz="1400"/>
          </a:p>
        </p:txBody>
      </p:sp>
      <p:sp>
        <p:nvSpPr>
          <p:cNvPr id="40963" name="Rectangle 2"/>
          <p:cNvSpPr>
            <a:spLocks noGrp="1" noChangeArrowheads="1"/>
          </p:cNvSpPr>
          <p:nvPr>
            <p:ph type="title"/>
          </p:nvPr>
        </p:nvSpPr>
        <p:spPr/>
        <p:txBody>
          <a:bodyPr/>
          <a:lstStyle/>
          <a:p>
            <a:pPr eaLnBrk="1" hangingPunct="1"/>
            <a:r>
              <a:rPr lang="en-US" altLang="en-US" sz="4000"/>
              <a:t>Probabilities over Time </a:t>
            </a:r>
            <a:br>
              <a:rPr lang="en-US" altLang="en-US" sz="4000"/>
            </a:br>
            <a:r>
              <a:rPr lang="en-US" altLang="en-US" sz="4000"/>
              <a:t>Example</a:t>
            </a:r>
          </a:p>
        </p:txBody>
      </p:sp>
      <p:sp>
        <p:nvSpPr>
          <p:cNvPr id="40964" name="Rectangle 3"/>
          <p:cNvSpPr>
            <a:spLocks noGrp="1" noChangeArrowheads="1"/>
          </p:cNvSpPr>
          <p:nvPr>
            <p:ph type="body" idx="1"/>
          </p:nvPr>
        </p:nvSpPr>
        <p:spPr/>
        <p:txBody>
          <a:bodyPr/>
          <a:lstStyle/>
          <a:p>
            <a:pPr marL="0" indent="0" eaLnBrk="1" hangingPunct="1">
              <a:lnSpc>
                <a:spcPct val="90000"/>
              </a:lnSpc>
              <a:buNone/>
            </a:pPr>
            <a:r>
              <a:rPr lang="en-US" altLang="en-US" dirty="0"/>
              <a:t>What is the probability of a 100-year flood occurring over the 10-yr interval it will take to build a dam?</a:t>
            </a:r>
          </a:p>
          <a:p>
            <a:pPr eaLnBrk="1" hangingPunct="1">
              <a:lnSpc>
                <a:spcPct val="90000"/>
              </a:lnSpc>
            </a:pPr>
            <a:r>
              <a:rPr lang="en-US" altLang="en-US" dirty="0"/>
              <a:t>J=1-(1-P)</a:t>
            </a:r>
            <a:r>
              <a:rPr lang="en-US" altLang="en-US" baseline="30000" dirty="0"/>
              <a:t>N </a:t>
            </a:r>
          </a:p>
          <a:p>
            <a:pPr eaLnBrk="1" hangingPunct="1">
              <a:lnSpc>
                <a:spcPct val="90000"/>
              </a:lnSpc>
            </a:pPr>
            <a:r>
              <a:rPr lang="en-US" altLang="en-US" dirty="0"/>
              <a:t>J=1-(1-.01)</a:t>
            </a:r>
            <a:r>
              <a:rPr lang="en-US" altLang="en-US" baseline="30000" dirty="0"/>
              <a:t>10 </a:t>
            </a:r>
          </a:p>
          <a:p>
            <a:pPr eaLnBrk="1" hangingPunct="1">
              <a:lnSpc>
                <a:spcPct val="90000"/>
              </a:lnSpc>
            </a:pPr>
            <a:r>
              <a:rPr lang="en-US" altLang="en-US" dirty="0"/>
              <a:t>J=9.6%</a:t>
            </a:r>
          </a:p>
          <a:p>
            <a:pPr marL="0" indent="0" eaLnBrk="1" hangingPunct="1">
              <a:lnSpc>
                <a:spcPct val="90000"/>
              </a:lnSpc>
              <a:buNone/>
            </a:pPr>
            <a:r>
              <a:rPr lang="en-US" altLang="en-US" dirty="0"/>
              <a:t>Answer: There is a 9.6% chance that the 100-yr event will be equaled or exceeded during the next 10 years</a:t>
            </a:r>
            <a:endParaRPr lang="en-US" altLang="en-US" baseline="30000"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US" altLang="en-US" dirty="0"/>
              <a:t>Questions Part 2</a:t>
            </a:r>
          </a:p>
        </p:txBody>
      </p:sp>
      <p:sp>
        <p:nvSpPr>
          <p:cNvPr id="41987" name="Content Placeholder 2"/>
          <p:cNvSpPr>
            <a:spLocks noGrp="1"/>
          </p:cNvSpPr>
          <p:nvPr>
            <p:ph idx="1"/>
          </p:nvPr>
        </p:nvSpPr>
        <p:spPr/>
        <p:txBody>
          <a:bodyPr/>
          <a:lstStyle/>
          <a:p>
            <a:pPr marL="0" indent="0">
              <a:buNone/>
            </a:pPr>
            <a:r>
              <a:rPr lang="en-US" altLang="en-US" dirty="0"/>
              <a:t>With respect to an IDF curve:</a:t>
            </a:r>
          </a:p>
          <a:p>
            <a:pPr lvl="1"/>
            <a:r>
              <a:rPr lang="en-US" altLang="en-US" dirty="0"/>
              <a:t>What is I?  Units?</a:t>
            </a:r>
          </a:p>
          <a:p>
            <a:pPr lvl="1"/>
            <a:r>
              <a:rPr lang="en-US" altLang="en-US" dirty="0"/>
              <a:t>What is D? Units?</a:t>
            </a:r>
          </a:p>
          <a:p>
            <a:pPr lvl="1"/>
            <a:r>
              <a:rPr lang="en-US" altLang="en-US" dirty="0"/>
              <a:t>What is F? Units?</a:t>
            </a:r>
          </a:p>
          <a:p>
            <a:endParaRPr lang="en-US" altLang="en-US" dirty="0"/>
          </a:p>
          <a:p>
            <a:pPr marL="0" indent="0">
              <a:buNone/>
            </a:pPr>
            <a:r>
              <a:rPr lang="en-US" altLang="en-US" dirty="0"/>
              <a:t>If you use Hydro-35 can you directly obtain intensities?  If not, what do you have to do to get the intensity numbers?</a:t>
            </a:r>
          </a:p>
        </p:txBody>
      </p:sp>
      <p:sp>
        <p:nvSpPr>
          <p:cNvPr id="4198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EE6654D1-45C4-415F-8EC5-ADDD9B9CE209}" type="slidenum">
              <a:rPr lang="en-US" altLang="en-US" sz="1400"/>
              <a:pPr eaLnBrk="1" hangingPunct="1">
                <a:spcBef>
                  <a:spcPct val="0"/>
                </a:spcBef>
                <a:buFontTx/>
                <a:buNone/>
              </a:pPr>
              <a:t>42</a:t>
            </a:fld>
            <a:endParaRPr lang="en-US" altLang="en-US" sz="140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A32D9-F91D-4424-A6E6-EBF8F3B4F492}"/>
              </a:ext>
            </a:extLst>
          </p:cNvPr>
          <p:cNvSpPr>
            <a:spLocks noGrp="1"/>
          </p:cNvSpPr>
          <p:nvPr>
            <p:ph type="title"/>
          </p:nvPr>
        </p:nvSpPr>
        <p:spPr/>
        <p:txBody>
          <a:bodyPr/>
          <a:lstStyle/>
          <a:p>
            <a:r>
              <a:rPr lang="en-US" dirty="0"/>
              <a:t>Go over:</a:t>
            </a:r>
          </a:p>
        </p:txBody>
      </p:sp>
      <p:sp>
        <p:nvSpPr>
          <p:cNvPr id="3" name="Content Placeholder 2">
            <a:extLst>
              <a:ext uri="{FF2B5EF4-FFF2-40B4-BE49-F238E27FC236}">
                <a16:creationId xmlns:a16="http://schemas.microsoft.com/office/drawing/2014/main" id="{CECD2B66-9BD3-47F6-8189-402891B5560C}"/>
              </a:ext>
            </a:extLst>
          </p:cNvPr>
          <p:cNvSpPr>
            <a:spLocks noGrp="1"/>
          </p:cNvSpPr>
          <p:nvPr>
            <p:ph idx="1"/>
          </p:nvPr>
        </p:nvSpPr>
        <p:spPr/>
        <p:txBody>
          <a:bodyPr/>
          <a:lstStyle/>
          <a:p>
            <a:pPr marL="0" indent="0">
              <a:buNone/>
            </a:pPr>
            <a:r>
              <a:rPr lang="en-US" dirty="0"/>
              <a:t>Project 1 (Develop IDF Curves)</a:t>
            </a:r>
          </a:p>
          <a:p>
            <a:pPr marL="0" indent="0">
              <a:buNone/>
            </a:pPr>
            <a:endParaRPr lang="en-US" dirty="0"/>
          </a:p>
          <a:p>
            <a:pPr marL="0" indent="0">
              <a:buNone/>
            </a:pPr>
            <a:r>
              <a:rPr lang="en-US" dirty="0"/>
              <a:t>Precipitation Server:</a:t>
            </a:r>
          </a:p>
          <a:p>
            <a:pPr marL="0" indent="0">
              <a:buNone/>
            </a:pPr>
            <a:r>
              <a:rPr lang="en-US" u="sng">
                <a:hlinkClick r:id="rId2"/>
              </a:rPr>
              <a:t>https://hdsc.nws.noaa.gov/pfds/</a:t>
            </a:r>
            <a:r>
              <a:rPr lang="en-US" u="sng"/>
              <a:t> </a:t>
            </a:r>
            <a:endParaRPr lang="en-US" dirty="0"/>
          </a:p>
        </p:txBody>
      </p:sp>
      <p:sp>
        <p:nvSpPr>
          <p:cNvPr id="4" name="Slide Number Placeholder 3">
            <a:extLst>
              <a:ext uri="{FF2B5EF4-FFF2-40B4-BE49-F238E27FC236}">
                <a16:creationId xmlns:a16="http://schemas.microsoft.com/office/drawing/2014/main" id="{9FDCF92E-8ECC-4A26-8A92-346771FC59FF}"/>
              </a:ext>
            </a:extLst>
          </p:cNvPr>
          <p:cNvSpPr>
            <a:spLocks noGrp="1"/>
          </p:cNvSpPr>
          <p:nvPr>
            <p:ph type="sldNum" sz="quarter" idx="12"/>
          </p:nvPr>
        </p:nvSpPr>
        <p:spPr/>
        <p:txBody>
          <a:bodyPr/>
          <a:lstStyle/>
          <a:p>
            <a:fld id="{7F362450-17B1-4B55-8AA1-572BDF755164}" type="slidenum">
              <a:rPr lang="en-US" altLang="en-US" smtClean="0"/>
              <a:pPr/>
              <a:t>43</a:t>
            </a:fld>
            <a:endParaRPr lang="en-US" altLang="en-US"/>
          </a:p>
        </p:txBody>
      </p:sp>
    </p:spTree>
    <p:extLst>
      <p:ext uri="{BB962C8B-B14F-4D97-AF65-F5344CB8AC3E}">
        <p14:creationId xmlns:p14="http://schemas.microsoft.com/office/powerpoint/2010/main" val="400771409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65A1F0A9-FE82-4BDE-937D-CA214B698B37}" type="slidenum">
              <a:rPr lang="en-US" altLang="en-US" sz="1400"/>
              <a:pPr eaLnBrk="1" hangingPunct="1">
                <a:spcBef>
                  <a:spcPct val="0"/>
                </a:spcBef>
                <a:buFontTx/>
                <a:buNone/>
              </a:pPr>
              <a:t>44</a:t>
            </a:fld>
            <a:endParaRPr lang="en-US" altLang="en-US" sz="1400"/>
          </a:p>
        </p:txBody>
      </p:sp>
      <p:sp>
        <p:nvSpPr>
          <p:cNvPr id="43011" name="Rectangle 2"/>
          <p:cNvSpPr>
            <a:spLocks noGrp="1" noChangeArrowheads="1"/>
          </p:cNvSpPr>
          <p:nvPr>
            <p:ph type="title"/>
          </p:nvPr>
        </p:nvSpPr>
        <p:spPr/>
        <p:txBody>
          <a:bodyPr/>
          <a:lstStyle/>
          <a:p>
            <a:pPr eaLnBrk="1" hangingPunct="1"/>
            <a:r>
              <a:rPr lang="en-US" altLang="en-US"/>
              <a:t>Next Lecture</a:t>
            </a:r>
          </a:p>
        </p:txBody>
      </p:sp>
      <p:sp>
        <p:nvSpPr>
          <p:cNvPr id="43012" name="Rectangle 3"/>
          <p:cNvSpPr>
            <a:spLocks noGrp="1" noChangeArrowheads="1"/>
          </p:cNvSpPr>
          <p:nvPr>
            <p:ph type="body" idx="1"/>
          </p:nvPr>
        </p:nvSpPr>
        <p:spPr/>
        <p:txBody>
          <a:bodyPr/>
          <a:lstStyle/>
          <a:p>
            <a:pPr marL="0" indent="0" eaLnBrk="1" hangingPunct="1">
              <a:buNone/>
            </a:pPr>
            <a:r>
              <a:rPr lang="en-US" altLang="en-US" dirty="0"/>
              <a:t>Hyetographs</a:t>
            </a:r>
          </a:p>
          <a:p>
            <a:pPr eaLnBrk="1" hangingPunct="1">
              <a:buFontTx/>
              <a:buNone/>
            </a:pPr>
            <a:endParaRPr lang="en-US" alt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7"/>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947DADC2-3BAA-4EC0-B685-B770B8974CF4}" type="slidenum">
              <a:rPr lang="en-US" altLang="en-US" sz="1400"/>
              <a:pPr eaLnBrk="1" hangingPunct="1">
                <a:spcBef>
                  <a:spcPct val="0"/>
                </a:spcBef>
                <a:buFontTx/>
                <a:buNone/>
              </a:pPr>
              <a:t>5</a:t>
            </a:fld>
            <a:endParaRPr lang="en-US" altLang="en-US" sz="1400"/>
          </a:p>
        </p:txBody>
      </p:sp>
      <p:sp>
        <p:nvSpPr>
          <p:cNvPr id="6147" name="Rectangle 2"/>
          <p:cNvSpPr>
            <a:spLocks noGrp="1" noChangeArrowheads="1"/>
          </p:cNvSpPr>
          <p:nvPr>
            <p:ph type="title"/>
          </p:nvPr>
        </p:nvSpPr>
        <p:spPr/>
        <p:txBody>
          <a:bodyPr/>
          <a:lstStyle/>
          <a:p>
            <a:pPr eaLnBrk="1" hangingPunct="1"/>
            <a:r>
              <a:rPr lang="en-US" altLang="en-US"/>
              <a:t>Snow</a:t>
            </a:r>
          </a:p>
        </p:txBody>
      </p:sp>
      <p:sp>
        <p:nvSpPr>
          <p:cNvPr id="6148" name="Rectangle 3"/>
          <p:cNvSpPr>
            <a:spLocks noGrp="1" noChangeArrowheads="1"/>
          </p:cNvSpPr>
          <p:nvPr>
            <p:ph type="body" sz="half" idx="1"/>
          </p:nvPr>
        </p:nvSpPr>
        <p:spPr/>
        <p:txBody>
          <a:bodyPr/>
          <a:lstStyle/>
          <a:p>
            <a:pPr marL="0" indent="0" eaLnBrk="1" hangingPunct="1">
              <a:buNone/>
            </a:pPr>
            <a:r>
              <a:rPr lang="en-US" altLang="en-US" sz="2800" dirty="0"/>
              <a:t>Ice crystals</a:t>
            </a:r>
          </a:p>
        </p:txBody>
      </p:sp>
      <p:pic>
        <p:nvPicPr>
          <p:cNvPr id="6149" name="Picture 10" descr="snowflake1">
            <a:hlinkClick r:id="rId3"/>
          </p:cNvPr>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381000" y="3124200"/>
            <a:ext cx="2468563" cy="2751138"/>
          </a:xfrm>
        </p:spPr>
      </p:pic>
      <p:pic>
        <p:nvPicPr>
          <p:cNvPr id="6150" name="Picture 13" descr="020202-a092">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71800" y="1295400"/>
            <a:ext cx="3171825" cy="277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1" name="Picture 16" descr="snow">
            <a:hlinkClick r:id="rId7"/>
          </p:cNvPr>
          <p:cNvPicPr>
            <a:picLocks noGrp="1" noChangeAspect="1" noChangeArrowheads="1"/>
          </p:cNvPicPr>
          <p:nvPr>
            <p:ph sz="quarter" idx="2"/>
          </p:nvPr>
        </p:nvPicPr>
        <p:blipFill>
          <a:blip r:embed="rId8">
            <a:extLst>
              <a:ext uri="{28A0092B-C50C-407E-A947-70E740481C1C}">
                <a14:useLocalDpi xmlns:a14="http://schemas.microsoft.com/office/drawing/2010/main" val="0"/>
              </a:ext>
            </a:extLst>
          </a:blip>
          <a:srcRect/>
          <a:stretch>
            <a:fillRect/>
          </a:stretch>
        </p:blipFill>
        <p:spPr>
          <a:xfrm>
            <a:off x="5410200" y="3733800"/>
            <a:ext cx="3190875" cy="2727325"/>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7"/>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E9A62C97-847B-4254-B79B-F368707FB9FC}" type="slidenum">
              <a:rPr lang="en-US" altLang="en-US" sz="1400"/>
              <a:pPr eaLnBrk="1" hangingPunct="1">
                <a:spcBef>
                  <a:spcPct val="0"/>
                </a:spcBef>
                <a:buFontTx/>
                <a:buNone/>
              </a:pPr>
              <a:t>6</a:t>
            </a:fld>
            <a:endParaRPr lang="en-US" altLang="en-US" sz="1400"/>
          </a:p>
        </p:txBody>
      </p:sp>
      <p:sp>
        <p:nvSpPr>
          <p:cNvPr id="7171" name="Rectangle 2"/>
          <p:cNvSpPr>
            <a:spLocks noGrp="1" noChangeArrowheads="1"/>
          </p:cNvSpPr>
          <p:nvPr>
            <p:ph type="title"/>
          </p:nvPr>
        </p:nvSpPr>
        <p:spPr/>
        <p:txBody>
          <a:bodyPr/>
          <a:lstStyle/>
          <a:p>
            <a:pPr eaLnBrk="1" hangingPunct="1"/>
            <a:r>
              <a:rPr lang="en-US" altLang="en-US"/>
              <a:t>Drizzle</a:t>
            </a:r>
          </a:p>
        </p:txBody>
      </p:sp>
      <p:sp>
        <p:nvSpPr>
          <p:cNvPr id="7172" name="Rectangle 3"/>
          <p:cNvSpPr>
            <a:spLocks noGrp="1" noChangeArrowheads="1"/>
          </p:cNvSpPr>
          <p:nvPr>
            <p:ph type="body" sz="half" idx="1"/>
          </p:nvPr>
        </p:nvSpPr>
        <p:spPr/>
        <p:txBody>
          <a:bodyPr/>
          <a:lstStyle/>
          <a:p>
            <a:pPr marL="0" indent="0" eaLnBrk="1" hangingPunct="1">
              <a:buNone/>
            </a:pPr>
            <a:r>
              <a:rPr lang="en-US" altLang="en-US" sz="2800" dirty="0"/>
              <a:t>Mist; slow settling rates (.04 in/</a:t>
            </a:r>
            <a:r>
              <a:rPr lang="en-US" altLang="en-US" sz="2800" dirty="0" err="1"/>
              <a:t>hr</a:t>
            </a:r>
            <a:r>
              <a:rPr lang="en-US" altLang="en-US" sz="2800" dirty="0"/>
              <a:t>)</a:t>
            </a:r>
          </a:p>
        </p:txBody>
      </p:sp>
      <p:pic>
        <p:nvPicPr>
          <p:cNvPr id="7173" name="Picture 5" descr="Cave-Point-Drizzle-1-2004">
            <a:hlinkClick r:id="rId3"/>
          </p:cNvPr>
          <p:cNvPicPr>
            <a:picLocks noGrp="1"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6019800" y="1295400"/>
            <a:ext cx="2157413" cy="2746375"/>
          </a:xfrm>
        </p:spPr>
      </p:pic>
      <p:pic>
        <p:nvPicPr>
          <p:cNvPr id="7174" name="Picture 8" descr="drizzle"/>
          <p:cNvPicPr>
            <a:picLocks noGrp="1" noChangeAspect="1" noChangeArrowheads="1"/>
          </p:cNvPicPr>
          <p:nvPr>
            <p:ph sz="quarter" idx="3"/>
          </p:nvPr>
        </p:nvPicPr>
        <p:blipFill>
          <a:blip r:embed="rId5">
            <a:extLst>
              <a:ext uri="{28A0092B-C50C-407E-A947-70E740481C1C}">
                <a14:useLocalDpi xmlns:a14="http://schemas.microsoft.com/office/drawing/2010/main" val="0"/>
              </a:ext>
            </a:extLst>
          </a:blip>
          <a:srcRect/>
          <a:stretch>
            <a:fillRect/>
          </a:stretch>
        </p:blipFill>
        <p:spPr>
          <a:xfrm>
            <a:off x="914400" y="3200400"/>
            <a:ext cx="4662488" cy="2871788"/>
          </a:xfr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A973AFBB-8281-411D-9B08-3CD17FABB327}" type="slidenum">
              <a:rPr lang="en-US" altLang="en-US" sz="1400"/>
              <a:pPr eaLnBrk="1" hangingPunct="1">
                <a:spcBef>
                  <a:spcPct val="0"/>
                </a:spcBef>
                <a:buFontTx/>
                <a:buNone/>
              </a:pPr>
              <a:t>7</a:t>
            </a:fld>
            <a:endParaRPr lang="en-US" altLang="en-US" sz="1400"/>
          </a:p>
        </p:txBody>
      </p:sp>
      <p:sp>
        <p:nvSpPr>
          <p:cNvPr id="8195" name="Rectangle 2"/>
          <p:cNvSpPr>
            <a:spLocks noGrp="1" noChangeArrowheads="1"/>
          </p:cNvSpPr>
          <p:nvPr>
            <p:ph type="title"/>
          </p:nvPr>
        </p:nvSpPr>
        <p:spPr/>
        <p:txBody>
          <a:bodyPr/>
          <a:lstStyle/>
          <a:p>
            <a:pPr eaLnBrk="1" hangingPunct="1"/>
            <a:r>
              <a:rPr lang="en-US" altLang="en-US"/>
              <a:t>Rime</a:t>
            </a:r>
          </a:p>
        </p:txBody>
      </p:sp>
      <p:sp>
        <p:nvSpPr>
          <p:cNvPr id="8196" name="Rectangle 3"/>
          <p:cNvSpPr>
            <a:spLocks noGrp="1" noChangeArrowheads="1"/>
          </p:cNvSpPr>
          <p:nvPr>
            <p:ph type="body" sz="half" idx="1"/>
          </p:nvPr>
        </p:nvSpPr>
        <p:spPr/>
        <p:txBody>
          <a:bodyPr/>
          <a:lstStyle/>
          <a:p>
            <a:pPr marL="0" indent="0" eaLnBrk="1" hangingPunct="1">
              <a:buNone/>
            </a:pPr>
            <a:r>
              <a:rPr lang="en-US" altLang="en-US" sz="2800" dirty="0"/>
              <a:t>White, opaque deposits of ice granules which are separated by trapped air.  Formed by rapid freezing of </a:t>
            </a:r>
            <a:r>
              <a:rPr lang="en-US" altLang="en-US" sz="2800" dirty="0" err="1"/>
              <a:t>supercooled</a:t>
            </a:r>
            <a:r>
              <a:rPr lang="en-US" altLang="en-US" sz="2800" dirty="0"/>
              <a:t> water drops impinging on exposed objects.</a:t>
            </a:r>
          </a:p>
        </p:txBody>
      </p:sp>
      <p:pic>
        <p:nvPicPr>
          <p:cNvPr id="8197" name="Picture 5" descr="knowltonrimeonmaple"/>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648200" y="2098675"/>
            <a:ext cx="4038600" cy="3529013"/>
          </a:xfr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24061964-0942-457D-9F3F-BCB65B5CFC5E}" type="slidenum">
              <a:rPr lang="en-US" altLang="en-US" sz="1400"/>
              <a:pPr eaLnBrk="1" hangingPunct="1">
                <a:spcBef>
                  <a:spcPct val="0"/>
                </a:spcBef>
                <a:buFontTx/>
                <a:buNone/>
              </a:pPr>
              <a:t>8</a:t>
            </a:fld>
            <a:endParaRPr lang="en-US" altLang="en-US" sz="1400"/>
          </a:p>
        </p:txBody>
      </p:sp>
      <p:sp>
        <p:nvSpPr>
          <p:cNvPr id="9219" name="Rectangle 2"/>
          <p:cNvSpPr>
            <a:spLocks noGrp="1" noChangeArrowheads="1"/>
          </p:cNvSpPr>
          <p:nvPr>
            <p:ph type="title"/>
          </p:nvPr>
        </p:nvSpPr>
        <p:spPr/>
        <p:txBody>
          <a:bodyPr/>
          <a:lstStyle/>
          <a:p>
            <a:pPr eaLnBrk="1" hangingPunct="1"/>
            <a:r>
              <a:rPr lang="en-US" altLang="en-US"/>
              <a:t>Hail</a:t>
            </a:r>
          </a:p>
        </p:txBody>
      </p:sp>
      <p:sp>
        <p:nvSpPr>
          <p:cNvPr id="9220" name="Rectangle 3"/>
          <p:cNvSpPr>
            <a:spLocks noGrp="1" noChangeArrowheads="1"/>
          </p:cNvSpPr>
          <p:nvPr>
            <p:ph type="body" sz="half" idx="1"/>
          </p:nvPr>
        </p:nvSpPr>
        <p:spPr>
          <a:xfrm>
            <a:off x="457200" y="1600200"/>
            <a:ext cx="2743200" cy="4525963"/>
          </a:xfrm>
        </p:spPr>
        <p:txBody>
          <a:bodyPr/>
          <a:lstStyle/>
          <a:p>
            <a:pPr marL="0" indent="0" eaLnBrk="1" hangingPunct="1">
              <a:buNone/>
            </a:pPr>
            <a:r>
              <a:rPr lang="en-US" altLang="en-US" sz="2800" dirty="0"/>
              <a:t>Balls of ice (alternating layers of glaze and rime)</a:t>
            </a:r>
          </a:p>
        </p:txBody>
      </p:sp>
      <p:pic>
        <p:nvPicPr>
          <p:cNvPr id="9221" name="Picture 5" descr="hail"/>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3810000" y="3048000"/>
            <a:ext cx="4038600" cy="3028950"/>
          </a:xfr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2DAEC3FB-DA69-4DCD-8B51-6B1685932FE5}" type="slidenum">
              <a:rPr lang="en-US" altLang="en-US" sz="1400"/>
              <a:pPr eaLnBrk="1" hangingPunct="1">
                <a:spcBef>
                  <a:spcPct val="0"/>
                </a:spcBef>
                <a:buFontTx/>
                <a:buNone/>
              </a:pPr>
              <a:t>9</a:t>
            </a:fld>
            <a:endParaRPr lang="en-US" altLang="en-US" sz="1400"/>
          </a:p>
        </p:txBody>
      </p:sp>
      <p:sp>
        <p:nvSpPr>
          <p:cNvPr id="10243" name="Rectangle 2"/>
          <p:cNvSpPr>
            <a:spLocks noGrp="1" noChangeArrowheads="1"/>
          </p:cNvSpPr>
          <p:nvPr>
            <p:ph type="title"/>
          </p:nvPr>
        </p:nvSpPr>
        <p:spPr/>
        <p:txBody>
          <a:bodyPr/>
          <a:lstStyle/>
          <a:p>
            <a:pPr eaLnBrk="1" hangingPunct="1"/>
            <a:r>
              <a:rPr lang="en-US" altLang="en-US"/>
              <a:t>Sleet</a:t>
            </a:r>
          </a:p>
        </p:txBody>
      </p:sp>
      <p:sp>
        <p:nvSpPr>
          <p:cNvPr id="10244" name="Rectangle 3"/>
          <p:cNvSpPr>
            <a:spLocks noGrp="1" noChangeArrowheads="1"/>
          </p:cNvSpPr>
          <p:nvPr>
            <p:ph type="body" sz="half" idx="1"/>
          </p:nvPr>
        </p:nvSpPr>
        <p:spPr/>
        <p:txBody>
          <a:bodyPr/>
          <a:lstStyle/>
          <a:p>
            <a:pPr marL="0" indent="0" eaLnBrk="1" hangingPunct="1">
              <a:buNone/>
            </a:pPr>
            <a:r>
              <a:rPr lang="en-US" altLang="en-US" sz="2800" dirty="0"/>
              <a:t>Transparent, globular, solid grains of ice formed by freezing of rain drops falling through a layer of subfreezing air near the earth’s surface</a:t>
            </a:r>
          </a:p>
        </p:txBody>
      </p:sp>
      <p:pic>
        <p:nvPicPr>
          <p:cNvPr id="10245" name="Picture 5" descr="1_18_04_icon">
            <a:hlinkClick r:id="rId3"/>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4800600" y="2209800"/>
            <a:ext cx="4003675" cy="2741613"/>
          </a:xfrm>
        </p:spPr>
      </p:pic>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Quadrant</Template>
  <TotalTime>1731</TotalTime>
  <Words>1488</Words>
  <Application>Microsoft Office PowerPoint</Application>
  <PresentationFormat>On-screen Show (4:3)</PresentationFormat>
  <Paragraphs>233</Paragraphs>
  <Slides>44</Slides>
  <Notes>39</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44</vt:i4>
      </vt:variant>
    </vt:vector>
  </HeadingPairs>
  <TitlesOfParts>
    <vt:vector size="46" baseType="lpstr">
      <vt:lpstr>Arial</vt:lpstr>
      <vt:lpstr>Default Design</vt:lpstr>
      <vt:lpstr>Precipitation and IDF Curves</vt:lpstr>
      <vt:lpstr>Objectives</vt:lpstr>
      <vt:lpstr>Precipitation</vt:lpstr>
      <vt:lpstr>Rain</vt:lpstr>
      <vt:lpstr>Snow</vt:lpstr>
      <vt:lpstr>Drizzle</vt:lpstr>
      <vt:lpstr>Rime</vt:lpstr>
      <vt:lpstr>Hail</vt:lpstr>
      <vt:lpstr>Sleet</vt:lpstr>
      <vt:lpstr>Factors Responsible </vt:lpstr>
      <vt:lpstr>Precip Data</vt:lpstr>
      <vt:lpstr>Rain Gage Data Locations</vt:lpstr>
      <vt:lpstr>First Order Station</vt:lpstr>
      <vt:lpstr>Precipitation-Varies by Region See next slide</vt:lpstr>
      <vt:lpstr>US Seasonal Precipitation</vt:lpstr>
      <vt:lpstr>Effect of Mountains  See next slide</vt:lpstr>
      <vt:lpstr>Annual Rainfall in US</vt:lpstr>
      <vt:lpstr>Precipitation in US (Colorized)</vt:lpstr>
      <vt:lpstr>NY Precipitation (Colorized)</vt:lpstr>
      <vt:lpstr>Hydro-35</vt:lpstr>
      <vt:lpstr>Determining Intensity</vt:lpstr>
      <vt:lpstr>Determining Intensity Example 2</vt:lpstr>
      <vt:lpstr>IDF</vt:lpstr>
      <vt:lpstr>Questions Part 1</vt:lpstr>
      <vt:lpstr>Hydro-35 Handout</vt:lpstr>
      <vt:lpstr>Break </vt:lpstr>
      <vt:lpstr>IDF Curves</vt:lpstr>
      <vt:lpstr>Hydro-35 (Historical) </vt:lpstr>
      <vt:lpstr>Updated Electronic Data</vt:lpstr>
      <vt:lpstr>Hydro-35 Summary</vt:lpstr>
      <vt:lpstr>Creating an IDF Curve using Hydro-35 </vt:lpstr>
      <vt:lpstr>Example IDF Curve</vt:lpstr>
      <vt:lpstr>Example IDF Curve: Logarithmic</vt:lpstr>
      <vt:lpstr>Design Frequencies</vt:lpstr>
      <vt:lpstr>NYSDOT</vt:lpstr>
      <vt:lpstr>Statistics</vt:lpstr>
      <vt:lpstr>Example</vt:lpstr>
      <vt:lpstr>Relationship to design</vt:lpstr>
      <vt:lpstr>Probabilities over Time</vt:lpstr>
      <vt:lpstr>Probabilities over Time: Proof</vt:lpstr>
      <vt:lpstr>Probabilities over Time  Example</vt:lpstr>
      <vt:lpstr>Questions Part 2</vt:lpstr>
      <vt:lpstr>Go over:</vt:lpstr>
      <vt:lpstr>Next Lecture</vt:lpstr>
    </vt:vector>
  </TitlesOfParts>
  <Company>SUNY TECH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Interchanges</dc:title>
  <dc:creator>Jayne Baran</dc:creator>
  <cp:lastModifiedBy>Jayne Baran</cp:lastModifiedBy>
  <cp:revision>120</cp:revision>
  <dcterms:created xsi:type="dcterms:W3CDTF">2002-10-04T19:39:32Z</dcterms:created>
  <dcterms:modified xsi:type="dcterms:W3CDTF">2026-02-05T15:40:09Z</dcterms:modified>
</cp:coreProperties>
</file>