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8"/>
  </p:notesMasterIdLst>
  <p:sldIdLst>
    <p:sldId id="299" r:id="rId2"/>
    <p:sldId id="314" r:id="rId3"/>
    <p:sldId id="319" r:id="rId4"/>
    <p:sldId id="300" r:id="rId5"/>
    <p:sldId id="256" r:id="rId6"/>
    <p:sldId id="285" r:id="rId7"/>
    <p:sldId id="297" r:id="rId8"/>
    <p:sldId id="306" r:id="rId9"/>
    <p:sldId id="308" r:id="rId10"/>
    <p:sldId id="309" r:id="rId11"/>
    <p:sldId id="310" r:id="rId12"/>
    <p:sldId id="296" r:id="rId13"/>
    <p:sldId id="275" r:id="rId14"/>
    <p:sldId id="298" r:id="rId15"/>
    <p:sldId id="259" r:id="rId16"/>
    <p:sldId id="302" r:id="rId17"/>
    <p:sldId id="301" r:id="rId18"/>
    <p:sldId id="317" r:id="rId19"/>
    <p:sldId id="318" r:id="rId20"/>
    <p:sldId id="303" r:id="rId21"/>
    <p:sldId id="304" r:id="rId22"/>
    <p:sldId id="305" r:id="rId23"/>
    <p:sldId id="311" r:id="rId24"/>
    <p:sldId id="316" r:id="rId25"/>
    <p:sldId id="312" r:id="rId26"/>
    <p:sldId id="31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4" autoAdjust="0"/>
  </p:normalViewPr>
  <p:slideViewPr>
    <p:cSldViewPr>
      <p:cViewPr varScale="1">
        <p:scale>
          <a:sx n="121" d="100"/>
          <a:sy n="121" d="100"/>
        </p:scale>
        <p:origin x="67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D49551CF-05AE-4F5D-BB55-83D8354602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AA9D4437-63F2-41D0-9B8D-3333866A02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7344602-390D-498C-9371-261280F1613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C4CA7C32-B5D6-4D8D-A617-9F407E9F66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3720BC4D-0272-4EF5-A2A9-D4F74BD108D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EE213CEE-86F4-4DE3-8CA4-FA9EDC3E58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5A2DF6B-75C8-4AC8-92A5-2D74F7B040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6911056-4EE8-4D7B-AB9C-E5FF4891CF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21FBD984-5301-4863-97F5-29A6BA90F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6F02FEA6-2BC4-4266-98EA-FC2EEBCEC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F966AA-F9DE-42ED-A08B-0A592A22A54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399AC214-CB81-4EA1-9D8A-321DB09744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7BD94D97-C03D-4896-A832-1B12103B8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ADB15B7-8B6D-48E8-B35C-D50A1FCD22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AFD6B-43EB-47D5-89CD-66F8B6C8B186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CD1B2F90-64E5-449B-95A2-E7174D8A13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30DF5E6E-9BE7-45FD-B7FC-3357492BB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8CB5FB24-E8D2-484D-82DC-34BB257AA4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00B0B1-ECA0-4DA6-9FD9-22D07DA31B6B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A92FC8D3-368E-464E-B48A-106B2E4756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DE4DFACB-B7FA-40DE-92B0-7DE65F331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7598AE0C-D132-4582-BE2F-6318BC636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E7E278-A144-4A98-8DEA-782ACB0F3B05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AD5109B3-22C7-47FA-ABE9-7D4B758721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582B4311-60F0-4B58-9BC2-17A8C065D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5EED312D-D23E-4CA9-97BA-BCA1B4430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AAAD94-7F33-49CD-815F-2DBCFB7A73CB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67C2E09-9FD3-40A0-8C4E-EC9CC53912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21355353-5E60-4C6F-9941-9989D7E71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89250BD1-3190-4A7F-AAF3-FA167739BF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92B71E-E35A-4B1E-87D3-73AD26742A40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63E9AFDB-3C9A-4DAA-857B-255990605E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ED68D3FC-E86C-4388-856C-935D7A4F5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84886D65-D92E-41C4-ABBB-E81E2CEDAB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BAAD5C-419F-43C1-B978-55340B5EF850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DD04B94E-F222-4C94-AF5A-2A91C44C42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5C525EC-712E-4C78-906E-DC256A63E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33B667C4-AC51-40B8-9DC8-6DB9D4A6C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B7980D-BC55-4193-9B7D-D9CB3B4F1AC7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2280FE3B-58AF-4D17-83C5-DA20688F9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D391A825-7585-4F39-962E-C16F1CD6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A94A5286-C73B-4251-9959-E2DCB2078D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8AC861-ECDE-4D7E-9CF2-E176189B4204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CCBBFABA-4F8D-4CF2-992B-1D4ACF90B5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6DBAE850-5660-4AD3-A68C-5093FC7DB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0E4A1B38-F361-48B0-9ECA-8DD1185E2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AED4D9-EA9F-4071-AAF5-A20396597DAF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77C5B1AD-17DA-472F-9680-8E988415F7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E4A15BBE-4177-48F8-9B30-F265437CC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EF703CE2-8745-401F-BB08-66C0CDD32B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B30C52-068F-424E-93CF-0ABFF6502BA2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CE3C96C0-880D-472D-93DE-E931ADCFE3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53D1610-33B0-4B2E-B34F-2BCCECF50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D7AD22AA-B347-4172-A05C-4F04C71BC4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96A9F-A079-4B71-B30D-4B83277317D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915DA8F2-E301-463D-A066-F257887A0D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C872734F-0645-46FC-A24F-9B0F8110D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773EB19D-D8FC-4134-9E5C-AF4A70A0E6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1D35B7-4962-4D4C-A1DE-C40AD2FF8269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DBA1AB19-18CF-4706-9C3E-74E2892FC1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A6CFF810-800E-4F5C-910C-B31186346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ED0B8C5-3246-4973-8E67-BB9337C241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86A71C-9737-425E-9F69-B8D42770DECA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912A3239-CBC2-4A9B-8A43-9E947C035C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A24A85AB-9E2C-488B-9C39-AFCBCD89C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CEFF2EF2-0737-4C1E-B623-2F2B14A71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BD3400-772F-4A2B-989A-52ABBC9EA8D0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C01D136C-99B3-4409-AA78-FD77FBDE53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E58446B4-D6CF-4514-99AE-33E5C69D3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E75EE302-15AD-4F03-9ECC-3A2E1C839A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7DE3B4-7564-470C-815B-04E2414F2BA2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A3122974-ED7E-4DB1-9807-CCBAF84DFE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B17F73D4-EE86-47DD-9BF0-582B465F4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D5F91EB8-4350-4381-86CC-1A8E7167F1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5DE871-78DE-4DC3-802D-A101464B80BB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E0AE791F-906D-46A3-BA03-2D03C829C8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FE4260-5218-49AF-8CBE-F54F6F20D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5CF7050-9759-44D7-AACE-9A96561C69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4563DD-7090-4454-BA91-E2EFDA04D14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A1E1BB41-6FA5-4B4D-B1B0-6D656837FD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F1703861-4690-4B3A-B1A0-43B7F9005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DB81C21E-7DCB-4401-8842-879FB8A3D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D83CA-0122-4510-B9E5-37C2B82E2F60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105D2B83-7768-42D6-B9E6-7558686DA7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B91270BC-8528-4358-BF99-2B3F89348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C7D9BD5C-CE59-4F4A-9F53-31E7D8CF6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789601-D0AE-45A9-9E7B-5BDE25EEB435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3EAA67EF-60DB-4397-A518-861DF654B1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6898A43D-D69F-43CA-A31F-C091414D4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F61D5E8-3194-4CDC-9C81-693CA1029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D7ADC9-9360-4A6C-B01E-CD9891101D5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DF18D411-99C5-43A2-9B49-1FBC97F144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B6C2F555-2986-4F62-9A9A-F437A93E2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891C442B-9615-48EA-9680-EB66013A33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58B6E7-E86F-4CEA-BFE3-4D2EC8FC1B2A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3480BC3F-666D-4775-8CAB-56C67C9ABD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DBB2BA2-634A-4F0E-955D-F14784548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1D9722CE-E6BF-4848-978B-52D80D8FC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B88196-D37E-4997-94AF-19EF373040DB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31CA0E92-2CF6-4999-9209-B7F751E2E6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733BCB48-9221-44FC-9F7C-FB461AFF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30B1D4A7-0D37-401B-9BA3-466317C36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897076-FB05-488D-AB4F-B1810EAE7755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C84A1BA4-1528-4D10-9187-EC5936ACC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43310B90-002B-43D3-AD42-BA82E44BB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5158E5E-6259-4FD1-995A-2CE076DA73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95A1F5C-6C74-4867-886A-6E78F05B1B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D58DEDE-9851-4818-AD7D-A48717BE56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0538D4-2448-4DBA-AE8D-4CC44E45A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4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C64C3F-31C6-4C72-B843-01C52F374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91F961-9647-4591-92FF-9D10847F79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5BE1E1-DB67-4637-9D0C-4F26148929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76986-0240-4C65-9E72-F8DC2296F1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20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B2228-A255-4FC6-806A-FF7A57D323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02E6F9-BB73-4BC9-97A8-0317E05A40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0A7661-04A3-4C6F-8B2D-78C26CB33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75971-F520-41FC-B79D-78D7A8D146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0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257EE-EA08-42C0-B371-91EE9638F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93CEF3-5765-4B44-B497-194E4766E0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3C3F5F-9032-4245-88CC-663696B52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AD9D2-090F-4475-AAC4-778F871EA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23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A46439-09B2-4465-AC84-CF70F88282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BE39BE-D665-4192-9545-A5D71F56F0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B870CE-7422-47ED-A622-E5C8214B16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23397-D298-416E-9F39-77D84AF33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1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BB285E-028E-43F9-9435-A54492757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F5C6F2-8044-42E6-B083-F2A027B74D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50EA33-92F9-4211-BA41-616E5455DF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8128D-354A-41AB-9AC4-8B1E124158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62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D833D02-0889-4ABF-84A8-4EBA4BED67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11276C-34DA-4671-BDDA-2D4278B68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015D0F0-96A7-4FA9-9568-28A36D5C48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0CF6B-60CE-446B-B8C2-420F0DFAD6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94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8D878E-DD83-49D7-8FFE-B85E672420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23F818-3AC2-4C57-83DB-80AB70FA55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947B78-7E87-47D8-BE75-912AAC9089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AF3B5-E1D5-456C-BDC4-78650BE8F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74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F5403C3-26D2-4D71-98C6-8456C53A1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782EDA-781C-41D9-8722-79B48293F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F52DFAB-4B32-4952-822E-6DF3BBEC0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9CF27-0A06-4328-85C3-C936C76B29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97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56E1AD-EAE9-4518-A79F-A8EA7416A5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5112A3-9544-4BE0-B6EE-74BE79E609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36821C-8692-4914-9763-7DB783F7FB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5BF66-BF4C-4F24-BFB3-E37A13633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47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59CAC7-8ECD-4638-B214-6A5BBBFDF7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458C8-46BE-4834-AA08-A1E8169D6C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096318-3070-4456-AE1A-BDEDCFF632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4E798-9345-42B6-9C46-1BC4FB8C4C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7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BD1D685-6B74-4143-BAA1-430C9A287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AD16C96-5831-4C15-8789-FEA8179695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BC82A15E-62BE-40B1-BD17-C1A9B798C2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9B1CAF98-E71D-4F80-A54C-3A279D0959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26310244-2757-4A7B-BF36-73FE1767F7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B762339D-38B1-4009-BC82-9586050F84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56597398-B0DD-46C9-8099-9A9458BF1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E5A8E0D-9857-4F2A-8C14-A71131279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aterdata.usgs.gov/ny/nwis/r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aterdata.usgs.gov/ny/nwis/r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DD6B881B-5D9B-4FA9-B796-DE44143E18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B107A0-6733-417B-93FF-BD0615D96BEE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7760A20-4C05-418D-81BC-DFA1348821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Determining Peak Design Flows:</a:t>
            </a:r>
            <a:br>
              <a:rPr lang="en-US" altLang="en-US" dirty="0"/>
            </a:br>
            <a:br>
              <a:rPr lang="en-US" altLang="en-US" sz="2800" dirty="0"/>
            </a:br>
            <a:r>
              <a:rPr lang="en-US" altLang="en-US" sz="2900" dirty="0"/>
              <a:t> 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598D505-1262-4AB3-BEDD-C103B98EA72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59D9CE9F-E18C-469D-8625-5AC800BD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7E126F-543F-4ABB-9F82-D09F1870BD4A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7D3782D-4041-4A05-B68D-0BFB5274D7C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Theoretical runoff hydrograph</a:t>
            </a:r>
          </a:p>
        </p:txBody>
      </p:sp>
      <p:graphicFrame>
        <p:nvGraphicFramePr>
          <p:cNvPr id="22532" name="Object 5" descr="Graph of a symmetrical triangular runoff hydrograph">
            <a:extLst>
              <a:ext uri="{FF2B5EF4-FFF2-40B4-BE49-F238E27FC236}">
                <a16:creationId xmlns:a16="http://schemas.microsoft.com/office/drawing/2014/main" id="{8C4412A5-341D-4A95-86EE-D261FA08C9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365087"/>
              </p:ext>
            </p:extLst>
          </p:nvPr>
        </p:nvGraphicFramePr>
        <p:xfrm>
          <a:off x="609600" y="1143000"/>
          <a:ext cx="7797800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Chart" r:id="rId4" imgW="4676851" imgH="2467051" progId="Excel.Chart.8">
                  <p:embed/>
                </p:oleObj>
              </mc:Choice>
              <mc:Fallback>
                <p:oleObj name="Chart" r:id="rId4" imgW="4676851" imgH="2467051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43000"/>
                        <a:ext cx="7797800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6">
            <a:extLst>
              <a:ext uri="{FF2B5EF4-FFF2-40B4-BE49-F238E27FC236}">
                <a16:creationId xmlns:a16="http://schemas.microsoft.com/office/drawing/2014/main" id="{63DF72A8-F9DE-4DB9-A39E-7BC94FAD8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334000"/>
            <a:ext cx="815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Area under hydrograph = ½ *2Tc*Qp=Tc*Qp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05B864E8-97EA-4F38-9C78-4A1F31AD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828D2C-DF0D-4D47-BD66-DB59CD345E86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CF42678-DB02-4E41-B015-8A252EC0B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Derivision of Rational Method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2BB93DD0-0DC1-4D61-846A-0518CD9A5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Volume of rain = Volume observed as Runoff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I*A*Tc=Tc*</a:t>
            </a:r>
            <a:r>
              <a:rPr lang="en-US" altLang="en-US" dirty="0" err="1"/>
              <a:t>Qp</a:t>
            </a: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 err="1"/>
              <a:t>Qp</a:t>
            </a:r>
            <a:r>
              <a:rPr lang="en-US" altLang="en-US" dirty="0"/>
              <a:t>=IA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To account for infiltration/evaporation/storage add a coefficient C (C&lt;1)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 err="1"/>
              <a:t>Qp</a:t>
            </a:r>
            <a:r>
              <a:rPr lang="en-US" altLang="en-US" dirty="0"/>
              <a:t>=CIA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3EDB98D-95A4-402F-A583-963398994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7A8E3C-1743-4ABF-8AD4-F3EAB4093D5D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5210B0D7-6BA6-4AD8-94C4-8D1A090A8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Equation: Q=CIA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7760A1C-C27D-41D4-933D-083FBD4EC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Q-peak flow (</a:t>
            </a:r>
            <a:r>
              <a:rPr lang="en-US" altLang="en-US" dirty="0" err="1"/>
              <a:t>cfs</a:t>
            </a:r>
            <a:r>
              <a:rPr lang="en-US" altLang="en-US" dirty="0"/>
              <a:t>) where: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C-runoff coefficient (dimensionless)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I-average rainfall intensity (in/</a:t>
            </a:r>
            <a:r>
              <a:rPr lang="en-US" altLang="en-US" dirty="0" err="1"/>
              <a:t>hr</a:t>
            </a:r>
            <a:r>
              <a:rPr lang="en-US" altLang="en-US" dirty="0"/>
              <a:t>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A-drainage area basin (acres)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05D994F5-B32F-4248-A0F0-1E569A62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15C917-11D8-405B-895E-AF715C07BAC9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57435BE-4EEC-4B15-AC7D-F3EBEF519B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 units make sense?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3BDB67B-0AE7-4510-AFBC-BCB557834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acre-in/</a:t>
            </a:r>
            <a:r>
              <a:rPr lang="en-US" altLang="en-US" dirty="0" err="1"/>
              <a:t>hr</a:t>
            </a:r>
            <a:r>
              <a:rPr lang="en-US" altLang="en-US" dirty="0"/>
              <a:t> = </a:t>
            </a:r>
            <a:r>
              <a:rPr lang="en-US" altLang="en-US" dirty="0" err="1"/>
              <a:t>cfs</a:t>
            </a:r>
            <a:r>
              <a:rPr lang="en-US" altLang="en-US" dirty="0"/>
              <a:t>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Check units: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1 acre-in/</a:t>
            </a:r>
            <a:r>
              <a:rPr lang="en-US" altLang="en-US" dirty="0" err="1"/>
              <a:t>hr</a:t>
            </a:r>
            <a:r>
              <a:rPr lang="en-US" altLang="en-US" dirty="0"/>
              <a:t> = 1.008 </a:t>
            </a:r>
            <a:r>
              <a:rPr lang="en-US" altLang="en-US" dirty="0" err="1"/>
              <a:t>cfs</a:t>
            </a: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87E962A9-B1B7-4981-B543-096567B19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435E48-367A-4EF5-BA73-67572D091923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AB7DB81-E745-4CE3-9DAC-1A9F05261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Basic Steps to Estimate Peak Flow Rational Method (Q=</a:t>
            </a:r>
            <a:r>
              <a:rPr lang="en-US" altLang="en-US" sz="3800">
                <a:solidFill>
                  <a:srgbClr val="FF0000"/>
                </a:solidFill>
              </a:rPr>
              <a:t>CIA</a:t>
            </a:r>
            <a:r>
              <a:rPr lang="en-US" altLang="en-US" sz="3800"/>
              <a:t>)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84519980-C7C2-47A4-ADA5-6FB599A8C9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530725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Determine the </a:t>
            </a:r>
            <a:r>
              <a:rPr lang="en-US" altLang="en-US" sz="2400" dirty="0">
                <a:solidFill>
                  <a:srgbClr val="FF0000"/>
                </a:solidFill>
              </a:rPr>
              <a:t>drainage area </a:t>
            </a:r>
            <a:r>
              <a:rPr lang="en-US" altLang="en-US" sz="2400" dirty="0"/>
              <a:t>(in acres)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Determine the time of concentration (sheet, shallow concentrated and open channel)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Set the storm duration equal to the time of concentration and determine the average storm </a:t>
            </a:r>
            <a:r>
              <a:rPr lang="en-US" altLang="en-US" sz="2400" dirty="0">
                <a:solidFill>
                  <a:srgbClr val="FF0000"/>
                </a:solidFill>
              </a:rPr>
              <a:t>intensity</a:t>
            </a:r>
            <a:r>
              <a:rPr lang="en-US" altLang="en-US" sz="2400" dirty="0"/>
              <a:t> from IDF Curve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Determine the </a:t>
            </a:r>
            <a:r>
              <a:rPr lang="en-US" altLang="en-US" sz="2400" dirty="0">
                <a:solidFill>
                  <a:srgbClr val="FF0000"/>
                </a:solidFill>
              </a:rPr>
              <a:t>rational coefficient C </a:t>
            </a:r>
            <a:r>
              <a:rPr lang="en-US" altLang="en-US" sz="2400" dirty="0"/>
              <a:t>(may need weighted average)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Select a frequency (return period)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 dirty="0"/>
              <a:t>Use rational method equation (</a:t>
            </a:r>
            <a:r>
              <a:rPr lang="en-US" altLang="en-US" sz="2400" dirty="0" err="1"/>
              <a:t>Qp</a:t>
            </a:r>
            <a:r>
              <a:rPr lang="en-US" altLang="en-US" sz="2400" dirty="0"/>
              <a:t>=CIA) to estimate peak flow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A35AC096-AB42-47BB-876B-0B5F6A7DD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D44ECC-10C1-4392-B7A5-A51EFE2BEDFB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E01BFD7-20E9-489D-AC48-2B67CABC9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1675"/>
          </a:xfrm>
        </p:spPr>
        <p:txBody>
          <a:bodyPr/>
          <a:lstStyle/>
          <a:p>
            <a:pPr eaLnBrk="1" hangingPunct="1"/>
            <a:r>
              <a:rPr lang="en-US" altLang="en-US"/>
              <a:t>C-Typical Values (by surface)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4CF357F-5CE8-4154-91DE-2BE991B010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Forested				0.059-0.2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 b="1"/>
              <a:t>Asphalt				0.7-0.95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Brick				0.7-0.85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 b="1"/>
              <a:t>Concrete			0.8-0.95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Shingle roof			0.75-0.95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 b="1" u="sng"/>
              <a:t>Lawns, well drained (sandy soil)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up to 2% slope			0.05-0.1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2% to 7% slopes		0.10-0.15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over 7% slope			0.15-0.2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 b="1" u="sng"/>
              <a:t>Lawns, poor drainage (clay soil)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up to 2% slope			0.13-0.17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2% to 7% slopes		0.18-0.22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	over 7% slope			0.25-0.35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 b="1"/>
              <a:t>Driveways, walkways		0.75-0.85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700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700"/>
              <a:t>Ref:  Civil Engr. Ref. Manual, 6</a:t>
            </a:r>
            <a:r>
              <a:rPr lang="en-US" altLang="en-US" sz="1700" baseline="30000"/>
              <a:t>th</a:t>
            </a:r>
            <a:r>
              <a:rPr lang="en-US" altLang="en-US" sz="1700"/>
              <a:t> ed., Michael Lindeburg, PE, Professional Publications, Inc. ISBN: 0-921045-45-0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7D480A16-5DE8-4ABD-AB2A-F6E1852E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A181CB-9164-4723-9F37-1C33D01AE428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79E78E2-F207-4DDF-9219-316FBB1F94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1675"/>
          </a:xfrm>
        </p:spPr>
        <p:txBody>
          <a:bodyPr/>
          <a:lstStyle/>
          <a:p>
            <a:pPr eaLnBrk="1" hangingPunct="1"/>
            <a:r>
              <a:rPr lang="en-US" altLang="en-US"/>
              <a:t>C-Typical Values (by use)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989E9F6-09DC-447F-A20D-77BDD3AF3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Farmland or Pasture		0.05-0.3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Unimproved			0.1-0.3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Parks or Cemeteries		0.1-0.25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Railroad Yard			0.2-0.4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Playgrounds (not asph or conc)	0.2-0.35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 u="sng"/>
              <a:t>Business Districts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neighborhood			0.5-0.7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city (downtown)			0.7-0.95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 u="sng"/>
              <a:t>Residential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single family			0.3-0.5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multi-plexes, detached		0.4-0.6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multi-plexes attached		0.6-0.75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suburban			0.25-0.40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apartments, condominiums	0.50-0.70	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 u="sng"/>
              <a:t>Industrial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light				0.5-0.8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	heavy				0.6-0.9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/>
              <a:t>Ref:  Civil Engr. Ref. Manual, 6</a:t>
            </a:r>
            <a:r>
              <a:rPr lang="en-US" altLang="en-US" sz="1600" baseline="30000"/>
              <a:t>th</a:t>
            </a:r>
            <a:r>
              <a:rPr lang="en-US" altLang="en-US" sz="1600"/>
              <a:t> ed., Michael Lindeburg, PE, Professional Publications, Inc. ISBN: 0-921045-45-0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C1FEB3D2-CD18-41FC-9BEF-AD1F330CB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62DBD4-34DD-4BE4-B873-3EFA87B5BEB8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52076EE-0B8A-42B2-9A24-4D7225CFE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Rational Coefficient C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82340E4-FB34-422A-B557-BF8C28D64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highlight>
                  <a:srgbClr val="FFFF00"/>
                </a:highlight>
              </a:rPr>
              <a:t>Must be weighted if you have different area types within the drainage area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Drainage area = 8 acres: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2 acres; C=0.35 (residential suburban)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6 acres; C=0.2 (undeveloped-unimproved)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Weighted C=[(2)(.35)+(6)(.2)]/8  =  0.24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39FE8B35-C552-4282-B744-A92982237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Break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E8988DE3-E95F-4DD8-A081-ACFD9CE1FD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17D55347-7A9D-4BC8-80A1-06831450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039A6F-647F-4B54-A6FF-681BF20DC463}" type="slidenum">
              <a:rPr lang="en-US" altLang="en-US">
                <a:latin typeface="Garamond" panose="02020404030301010803" pitchFamily="18" charset="0"/>
              </a:rPr>
              <a:pPr/>
              <a:t>18</a:t>
            </a:fld>
            <a:endParaRPr lang="en-US" altLang="en-US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B3DF93BC-CE37-4244-8B5A-606E730D6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977C4C-C346-41DA-B1EC-60E63EE30BE6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3EBFAB56-02FC-40C6-8846-E9C7EFC2B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Basic Steps to Estimate Peak Flow Rational Method (Q=</a:t>
            </a:r>
            <a:r>
              <a:rPr lang="en-US" altLang="en-US" sz="3800" dirty="0">
                <a:solidFill>
                  <a:srgbClr val="FF0000"/>
                </a:solidFill>
              </a:rPr>
              <a:t>CIA</a:t>
            </a:r>
            <a:r>
              <a:rPr lang="en-US" altLang="en-US" sz="3800" dirty="0"/>
              <a:t>)-Continued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A7E30FDD-CFC5-428D-8159-69A7FAD11D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530725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Determine the </a:t>
            </a:r>
            <a:r>
              <a:rPr lang="en-US" altLang="en-US" sz="2400">
                <a:solidFill>
                  <a:srgbClr val="FF0000"/>
                </a:solidFill>
              </a:rPr>
              <a:t>drainage area </a:t>
            </a:r>
            <a:r>
              <a:rPr lang="en-US" altLang="en-US" sz="2400"/>
              <a:t>(in acres)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Determine the time of concentration (sheet, shallow concentrated and open channel)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Set the storm duration equal to the time of concentration and determine the average storm </a:t>
            </a:r>
            <a:r>
              <a:rPr lang="en-US" altLang="en-US" sz="2400">
                <a:solidFill>
                  <a:srgbClr val="FF0000"/>
                </a:solidFill>
              </a:rPr>
              <a:t>intensity</a:t>
            </a:r>
            <a:r>
              <a:rPr lang="en-US" altLang="en-US" sz="2400"/>
              <a:t> from IDF Curve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Determine the </a:t>
            </a:r>
            <a:r>
              <a:rPr lang="en-US" altLang="en-US" sz="2400">
                <a:solidFill>
                  <a:srgbClr val="FF0000"/>
                </a:solidFill>
              </a:rPr>
              <a:t>rational coefficient C </a:t>
            </a:r>
            <a:r>
              <a:rPr lang="en-US" altLang="en-US" sz="2400"/>
              <a:t>(may need weighted average)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Select a frequency (return period)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z="2400"/>
              <a:t>Use rational method equation (Qp=CIA) to estimate peak flow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en-US" altLang="en-US"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7D478DE-0DFF-4BCD-9BE4-9AF885028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357188"/>
            <a:ext cx="8229600" cy="523875"/>
          </a:xfrm>
        </p:spPr>
        <p:txBody>
          <a:bodyPr/>
          <a:lstStyle/>
          <a:p>
            <a:pPr eaLnBrk="1" hangingPunct="1"/>
            <a:r>
              <a:rPr lang="en-US" altLang="en-US" sz="3200"/>
              <a:t>Gaged Stations (USGS)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ED1D6253-A745-4E75-8DC2-CBF0426AE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0" y="6243638"/>
            <a:ext cx="3581400" cy="4984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600" dirty="0">
                <a:hlinkClick r:id="rId3"/>
              </a:rPr>
              <a:t>http://waterdata.usgs.gov/ny/nwis/rt</a:t>
            </a:r>
            <a:endParaRPr lang="en-US" altLang="en-US" sz="1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F6CE7AD8-C844-4A2D-9996-FAD1BF20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C1ED6C-EDF8-400E-A849-97F888C08B91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pic>
        <p:nvPicPr>
          <p:cNvPr id="6149" name="Picture 1" descr="USGS Gage Station Location map for US">
            <a:extLst>
              <a:ext uri="{FF2B5EF4-FFF2-40B4-BE49-F238E27FC236}">
                <a16:creationId xmlns:a16="http://schemas.microsoft.com/office/drawing/2014/main" id="{F313E3D5-F4C2-424D-8398-9A9641707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343" y="1066800"/>
            <a:ext cx="722471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BF30E86C-A28A-479C-A268-D0E4A448C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AAADFD-E40A-47CC-B0A2-D4FD976C7328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02FC88E-3DAD-4758-92C2-25D2DA3EE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/>
              <a:t>Example: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EF08633-69D1-4400-B9C3-F48D792EC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Determine the peak flow for a 100-acre watershed in central NY (mostly forested).  Assume the intensity is 3” per hour.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What is the peak flow if the watershed is developed into light industrial usage? Assume the intensity is 3” per hour.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7B41B43F-4F72-403B-86FB-F00C2F31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A515D3-8A3C-4087-A56A-2D7AE1E58042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4E90F356-5011-4582-B458-E3CA46AA6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/>
              <a:t>Example-undeveloped: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9906D349-679D-43EE-AE1F-2FA2035F9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C=0.2    (0.1+0.3)/2   (see slide 15-unimproved)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I=3” per hour (given)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A=100 acres (given)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Q=CIA = 60 cfs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BBFDCAE8-D327-4D6D-B6DC-5AC472DD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AE1276C-367F-466F-9D98-1DC60CE097BA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A928199-9AEB-4F1E-BB2A-3CBF9C8498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/>
              <a:t>Example-developed: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5A6424A-D021-4326-B733-1160A9BF6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C=0.65  (0.5+0.8)/2 </a:t>
            </a:r>
            <a:r>
              <a:rPr lang="en-US" altLang="en-US" sz="2800"/>
              <a:t>(see slide 15-light industrial)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I=3” per hour (given)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A=100 acres (given)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Q=CIA = 195 cfs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In reality, the peak could be higher, since the time of concentration would likely decrease (which would increase the intensity)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5227929F-F640-4EF8-AE52-7D3999B7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192BC5-061F-409E-9234-AB907F84CDA4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C27C2F39-2330-419D-BC58-40FB77047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Detention Structures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872DE72-5CBA-414F-BA63-DC53AE69B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Store runoff temporarily and then release it in a controlled manner to limit the peak flow leaving a site</a:t>
            </a:r>
          </a:p>
          <a:p>
            <a:pPr lvl="1" eaLnBrk="1" hangingPunct="1"/>
            <a:r>
              <a:rPr lang="en-US" altLang="en-US" dirty="0"/>
              <a:t>Mitigates destructive effects of increased runoff</a:t>
            </a:r>
          </a:p>
          <a:p>
            <a:pPr lvl="1" eaLnBrk="1" hangingPunct="1"/>
            <a:r>
              <a:rPr lang="en-US" altLang="en-US" dirty="0"/>
              <a:t>May improve water quality</a:t>
            </a:r>
          </a:p>
          <a:p>
            <a:pPr lvl="1" eaLnBrk="1" hangingPunct="1"/>
            <a:r>
              <a:rPr lang="en-US" altLang="en-US" dirty="0"/>
              <a:t>May increase recharge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A5CF961C-F961-4466-929E-4D787C632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Detention Structures-Pictures</a:t>
            </a:r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D374D048-293B-424E-8C26-31918736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45F6F1-B945-4006-A206-A5531E188C1F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pic>
        <p:nvPicPr>
          <p:cNvPr id="50180" name="Picture 2" descr="Picture of a detention basin">
            <a:extLst>
              <a:ext uri="{FF2B5EF4-FFF2-40B4-BE49-F238E27FC236}">
                <a16:creationId xmlns:a16="http://schemas.microsoft.com/office/drawing/2014/main" id="{310653E9-0545-4E02-901E-9799FC73AE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425575"/>
            <a:ext cx="2362200" cy="1771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Rectangle 4">
            <a:extLst>
              <a:ext uri="{FF2B5EF4-FFF2-40B4-BE49-F238E27FC236}">
                <a16:creationId xmlns:a16="http://schemas.microsoft.com/office/drawing/2014/main" id="{99621786-9BD3-4CE3-92ED-04E1F5336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44850"/>
            <a:ext cx="457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http://www.answers.com/topic/boneyard-creek</a:t>
            </a:r>
          </a:p>
        </p:txBody>
      </p:sp>
      <p:pic>
        <p:nvPicPr>
          <p:cNvPr id="50182" name="Picture 3" descr="Picture of a detention structure">
            <a:extLst>
              <a:ext uri="{FF2B5EF4-FFF2-40B4-BE49-F238E27FC236}">
                <a16:creationId xmlns:a16="http://schemas.microsoft.com/office/drawing/2014/main" id="{A94912FB-6073-4E59-9C7F-C32F41E73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73175"/>
            <a:ext cx="2693988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3" name="Rectangle 5">
            <a:extLst>
              <a:ext uri="{FF2B5EF4-FFF2-40B4-BE49-F238E27FC236}">
                <a16:creationId xmlns:a16="http://schemas.microsoft.com/office/drawing/2014/main" id="{A6BA9130-E431-4C63-A4E5-C1B0B0464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0450" y="3382963"/>
            <a:ext cx="322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http://www.schefloweng.com/subdivision.html</a:t>
            </a:r>
          </a:p>
        </p:txBody>
      </p:sp>
      <p:pic>
        <p:nvPicPr>
          <p:cNvPr id="50184" name="Picture 4" descr="PIcture of a detention basin">
            <a:extLst>
              <a:ext uri="{FF2B5EF4-FFF2-40B4-BE49-F238E27FC236}">
                <a16:creationId xmlns:a16="http://schemas.microsoft.com/office/drawing/2014/main" id="{CF7AAC59-617D-4DC4-9BDF-812423B76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5" name="Rectangle 6">
            <a:extLst>
              <a:ext uri="{FF2B5EF4-FFF2-40B4-BE49-F238E27FC236}">
                <a16:creationId xmlns:a16="http://schemas.microsoft.com/office/drawing/2014/main" id="{C7CCCF35-AEA6-4867-9DB9-8294D15C3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791200"/>
            <a:ext cx="4572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http://environmentalengineering.net/pictures/catwood_wet.jpg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7127EA93-9BC5-4AFE-ADBB-B0B9506C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4A0B5B-E008-4AD4-87B8-B8DFCB215500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D7E5F260-2A13-4638-8366-EC031E4390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Detention Structure Characteristics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16148C2F-95F5-4A79-B4DA-78CE022AD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Basically a tank or pond</a:t>
            </a:r>
          </a:p>
          <a:p>
            <a:pPr eaLnBrk="1" hangingPunct="1"/>
            <a:r>
              <a:rPr lang="en-US" altLang="en-US"/>
              <a:t>Complex because water coming in (inflow hydrograph) is not constant</a:t>
            </a:r>
          </a:p>
          <a:p>
            <a:pPr eaLnBrk="1" hangingPunct="1"/>
            <a:r>
              <a:rPr lang="en-US" altLang="en-US"/>
              <a:t>Water going out is not constant (single or multistaged outlet structure where Qout varies based on water elevation in the structure)</a:t>
            </a:r>
          </a:p>
          <a:p>
            <a:pPr eaLnBrk="1" hangingPunct="1"/>
            <a:r>
              <a:rPr lang="en-US" altLang="en-US"/>
              <a:t>Water elevation in the structure is not constant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F4E6124C-1DD1-45CC-A994-80B8C5A9F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r>
              <a:rPr lang="en-US" altLang="en-US" dirty="0"/>
              <a:t>Midterm---Next Week </a:t>
            </a:r>
            <a:br>
              <a:rPr lang="en-US" altLang="en-US" dirty="0"/>
            </a:br>
            <a:r>
              <a:rPr lang="en-US" altLang="en-US" dirty="0"/>
              <a:t>Thursday (March 5)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3D25759C-C324-4026-A6CB-89CFF2D6E1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Open book/open notes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Individual Work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You should be able to:</a:t>
            </a:r>
          </a:p>
          <a:p>
            <a:pPr lvl="1"/>
            <a:r>
              <a:rPr lang="en-US" altLang="en-US" dirty="0"/>
              <a:t>Delineate watershed areas</a:t>
            </a:r>
          </a:p>
          <a:p>
            <a:pPr lvl="1"/>
            <a:r>
              <a:rPr lang="en-US" altLang="en-US" dirty="0"/>
              <a:t>Read and interpret IDF curves</a:t>
            </a:r>
          </a:p>
          <a:p>
            <a:pPr lvl="1"/>
            <a:r>
              <a:rPr lang="en-US" altLang="en-US" dirty="0"/>
              <a:t>Interpret hydrographs (check to determine if it is a unit hydrograph given a Drainage Area) </a:t>
            </a:r>
          </a:p>
          <a:p>
            <a:pPr lvl="1"/>
            <a:r>
              <a:rPr lang="en-US" altLang="en-US" dirty="0"/>
              <a:t>Calculate probabilities (for one year and over a time period)</a:t>
            </a:r>
          </a:p>
          <a:p>
            <a:pPr lvl="1"/>
            <a:endParaRPr lang="en-US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34AADDB4-6CCC-47B0-944F-D8120B8D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779FD9-B11E-46A1-AB62-CA9FFB906C77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4C8A357-7C91-42EC-B07B-3DDC33D5E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357188"/>
            <a:ext cx="8229600" cy="523875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Gaged Streamflow Stations (USGS)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ED1D6253-A745-4E75-8DC2-CBF0426AE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0" y="6243638"/>
            <a:ext cx="3581400" cy="4984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600" dirty="0">
                <a:hlinkClick r:id="rId3"/>
              </a:rPr>
              <a:t>http://waterdata.usgs.gov/ny/nwis/rt</a:t>
            </a:r>
            <a:endParaRPr lang="en-US" altLang="en-US" sz="1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86B80AA1-ED2D-4EB2-B744-DFAAA4B4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9BF87C-042E-42FD-A7EF-85C1EECF94C0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pic>
        <p:nvPicPr>
          <p:cNvPr id="8197" name="Picture 4" descr="USGS Streamflow map for NY (retrieved Feb 14, 2023)">
            <a:extLst>
              <a:ext uri="{FF2B5EF4-FFF2-40B4-BE49-F238E27FC236}">
                <a16:creationId xmlns:a16="http://schemas.microsoft.com/office/drawing/2014/main" id="{FC39F82C-EC48-4E1E-9ABB-5EACABBE1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1147763"/>
            <a:ext cx="817245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F972DE34-DA9F-434A-A5E9-D8C3B3B3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3C3DB3-8E32-4843-AD1D-3FA1DCD4682D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E72DBFF-75FC-41D3-967F-1D19AF8558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dirty="0"/>
              <a:t>Various Methods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C054E73-73FA-4062-9353-016DE619EE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4405" y="990600"/>
            <a:ext cx="8229600" cy="5253038"/>
          </a:xfrm>
          <a:extLst/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Statistical Analysis of Streamflow Records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Transfer Methods (using gaged data to estimate an </a:t>
            </a:r>
            <a:r>
              <a:rPr lang="en-US" altLang="en-US" sz="2800" dirty="0" err="1"/>
              <a:t>ungaged</a:t>
            </a:r>
            <a:r>
              <a:rPr lang="en-US" altLang="en-US" sz="2800" dirty="0"/>
              <a:t> location)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Regional Methods (region-specific equations developed based on areas, slopes, </a:t>
            </a:r>
            <a:r>
              <a:rPr lang="en-US" altLang="en-US" sz="2800" dirty="0" err="1"/>
              <a:t>etc</a:t>
            </a:r>
            <a:r>
              <a:rPr lang="en-US" altLang="en-US" sz="2800" dirty="0"/>
              <a:t>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>
              <a:highlight>
                <a:srgbClr val="00FF00"/>
              </a:highlight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>
                <a:highlight>
                  <a:srgbClr val="00FF00"/>
                </a:highlight>
              </a:rPr>
              <a:t>Models (Rational method/TR-55)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Higher-Level Models (TR-20; HEC-RAS)</a:t>
            </a:r>
            <a:endParaRPr lang="en-US" alt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0A91EF94-117C-414A-83EF-5229AD0F2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928F7F-9878-49C1-87FB-CA041B43262D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64CD696-2511-4C40-9835-561D2C2EEC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r>
              <a:rPr lang="en-US" altLang="en-US"/>
              <a:t>Rational Method</a:t>
            </a:r>
            <a:endParaRPr lang="en-US" altLang="en-US" sz="29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B2B32B43-73C6-4F35-B101-AE5BC4320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B7E02293-A9E8-405B-80E0-FF7711D95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CBFFFC-FBB1-4A5C-9C68-01165476438A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3D5E490-3586-4B3C-80DE-9580D1EAC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Outcomes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55304DA-C6F7-4BD6-9BF9-49B47E81A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Use the rational method to estimate peak flows:</a:t>
            </a:r>
          </a:p>
          <a:p>
            <a:pPr lvl="1" eaLnBrk="1" hangingPunct="1">
              <a:defRPr/>
            </a:pPr>
            <a:r>
              <a:rPr lang="en-US" altLang="en-US" dirty="0"/>
              <a:t>Determine watershed boundaries and areas</a:t>
            </a:r>
          </a:p>
          <a:p>
            <a:pPr lvl="1" eaLnBrk="1" hangingPunct="1">
              <a:defRPr/>
            </a:pPr>
            <a:r>
              <a:rPr lang="en-US" altLang="en-US" dirty="0"/>
              <a:t>Determine </a:t>
            </a:r>
            <a:r>
              <a:rPr lang="en-US" altLang="en-US" dirty="0" err="1"/>
              <a:t>tc</a:t>
            </a:r>
            <a:r>
              <a:rPr lang="en-US" altLang="en-US" dirty="0"/>
              <a:t>, slopes, length</a:t>
            </a:r>
          </a:p>
          <a:p>
            <a:pPr lvl="1" eaLnBrk="1" hangingPunct="1">
              <a:defRPr/>
            </a:pPr>
            <a:r>
              <a:rPr lang="en-US" altLang="en-US" dirty="0"/>
              <a:t>Choose appropriate rational coefficients</a:t>
            </a:r>
          </a:p>
          <a:p>
            <a:pPr lvl="1" eaLnBrk="1" hangingPunct="1">
              <a:defRPr/>
            </a:pPr>
            <a:r>
              <a:rPr lang="en-US" altLang="en-US" dirty="0"/>
              <a:t>Calculate a weighted rational coefficient</a:t>
            </a:r>
          </a:p>
          <a:p>
            <a:pPr lvl="1" eaLnBrk="1" hangingPunct="1">
              <a:defRPr/>
            </a:pPr>
            <a:r>
              <a:rPr lang="en-US" altLang="en-US" dirty="0"/>
              <a:t>Determine the average intensity using an IDF curve</a:t>
            </a:r>
          </a:p>
          <a:p>
            <a:pPr lvl="1" eaLnBrk="1" hangingPunct="1">
              <a:defRPr/>
            </a:pPr>
            <a:r>
              <a:rPr lang="en-US" altLang="en-US" dirty="0"/>
              <a:t>Utilize the equation to determine peak flow</a:t>
            </a:r>
          </a:p>
          <a:p>
            <a:pPr marL="344487" lvl="1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ADCE82BA-F42C-4BB9-8830-DB9784BC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FEB069-3A2B-4BBA-AD7B-9C44DE265B9C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026F13C-814D-4047-9794-762F1747B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dirty="0"/>
              <a:t>Assumptions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B5C10AD-494D-4FCB-8711-9076F27D3A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Rainfall intensity is uniform over the drainage basin during the duration of the rainfall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*Maximum runoff rate occurs when the rainfall lasts as long or longer than the time of concentration </a:t>
            </a:r>
            <a:r>
              <a:rPr lang="en-US" altLang="en-US" sz="1600" dirty="0"/>
              <a:t>(if storm is shorter than the </a:t>
            </a:r>
            <a:r>
              <a:rPr lang="en-US" altLang="en-US" sz="1600" dirty="0" err="1"/>
              <a:t>tc</a:t>
            </a:r>
            <a:r>
              <a:rPr lang="en-US" altLang="en-US" sz="1600" dirty="0"/>
              <a:t> then not all the drainage area is utilized; if the storm lasts longer than the </a:t>
            </a:r>
            <a:r>
              <a:rPr lang="en-US" altLang="en-US" sz="1600" dirty="0" err="1"/>
              <a:t>tc</a:t>
            </a:r>
            <a:r>
              <a:rPr lang="en-US" altLang="en-US" sz="1600" dirty="0"/>
              <a:t> then the intensity if lower)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The frequency for rainfall and runoff are equal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564A3DEA-1E55-45F3-B731-DC1711160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F52C2F-260D-406E-81C3-94DAC496A2A4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BC6C3B1-1433-406A-9CBA-15479A7E9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General Use of Rational Method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DF0CE7E-0E1D-4290-9D2E-08749460C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Generally used for small drainage basins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 not use the rational method for drainage areas larger than 100-200 acres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Rational method not applicable if there is significant ponding (ponds, wetlands) within the drainage area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27912DBC-A427-460D-B67B-F41BF4014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193F8B-FD8F-4AA5-8B3F-34F7E4FA4BC5}" type="slidenum">
              <a:rPr lang="en-US" altLang="en-US" sz="120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672B4D5-8D59-456C-BC1C-B8C369238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Derivision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50F01A6-4E6D-4A09-8EDE-A606A2ED9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Assume a storm duration = time of conc.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Volume of runoff assuming no infiltration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= avg. intensity*drainage area*storm duration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=I*A*Tc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843</TotalTime>
  <Words>1290</Words>
  <Application>Microsoft Office PowerPoint</Application>
  <PresentationFormat>On-screen Show (4:3)</PresentationFormat>
  <Paragraphs>219</Paragraphs>
  <Slides>26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Garamond</vt:lpstr>
      <vt:lpstr>Wingdings</vt:lpstr>
      <vt:lpstr>Edge</vt:lpstr>
      <vt:lpstr>Chart</vt:lpstr>
      <vt:lpstr>Determining Peak Design Flows:   </vt:lpstr>
      <vt:lpstr>Gaged Stations (USGS)</vt:lpstr>
      <vt:lpstr>Gaged Streamflow Stations (USGS)</vt:lpstr>
      <vt:lpstr>Various Methods</vt:lpstr>
      <vt:lpstr> Rational Method</vt:lpstr>
      <vt:lpstr>Learning Outcomes</vt:lpstr>
      <vt:lpstr>Assumptions</vt:lpstr>
      <vt:lpstr>General Use of Rational Method</vt:lpstr>
      <vt:lpstr>Derivision</vt:lpstr>
      <vt:lpstr>Theoretical runoff hydrograph</vt:lpstr>
      <vt:lpstr>Derivision of Rational Method</vt:lpstr>
      <vt:lpstr>Equation: Q=CIA</vt:lpstr>
      <vt:lpstr>Do units make sense?</vt:lpstr>
      <vt:lpstr>Basic Steps to Estimate Peak Flow Rational Method (Q=CIA)</vt:lpstr>
      <vt:lpstr>C-Typical Values (by surface)</vt:lpstr>
      <vt:lpstr>C-Typical Values (by use)</vt:lpstr>
      <vt:lpstr>Rational Coefficient C</vt:lpstr>
      <vt:lpstr>Break</vt:lpstr>
      <vt:lpstr>Basic Steps to Estimate Peak Flow Rational Method (Q=CIA)-Continued</vt:lpstr>
      <vt:lpstr>Example:</vt:lpstr>
      <vt:lpstr>Example-undeveloped:</vt:lpstr>
      <vt:lpstr>Example-developed:</vt:lpstr>
      <vt:lpstr>Detention Structures</vt:lpstr>
      <vt:lpstr>Detention Structures-Pictures</vt:lpstr>
      <vt:lpstr>Detention Structure Characteristics</vt:lpstr>
      <vt:lpstr>Midterm---Next Week  Thursday (March 5)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84</cp:revision>
  <dcterms:created xsi:type="dcterms:W3CDTF">2002-10-04T19:39:32Z</dcterms:created>
  <dcterms:modified xsi:type="dcterms:W3CDTF">2026-02-23T15:02:02Z</dcterms:modified>
</cp:coreProperties>
</file>