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99" r:id="rId3"/>
    <p:sldId id="285" r:id="rId4"/>
    <p:sldId id="297" r:id="rId5"/>
    <p:sldId id="329" r:id="rId6"/>
    <p:sldId id="307" r:id="rId7"/>
    <p:sldId id="308" r:id="rId8"/>
    <p:sldId id="306" r:id="rId9"/>
    <p:sldId id="312" r:id="rId10"/>
    <p:sldId id="310" r:id="rId11"/>
    <p:sldId id="309" r:id="rId12"/>
    <p:sldId id="311" r:id="rId13"/>
    <p:sldId id="296" r:id="rId14"/>
    <p:sldId id="314" r:id="rId15"/>
    <p:sldId id="315" r:id="rId16"/>
    <p:sldId id="313" r:id="rId17"/>
    <p:sldId id="316" r:id="rId18"/>
    <p:sldId id="317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18" r:id="rId27"/>
    <p:sldId id="319" r:id="rId28"/>
    <p:sldId id="321" r:id="rId29"/>
    <p:sldId id="32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 autoAdjust="0"/>
    <p:restoredTop sz="93344" autoAdjust="0"/>
  </p:normalViewPr>
  <p:slideViewPr>
    <p:cSldViewPr>
      <p:cViewPr varScale="1">
        <p:scale>
          <a:sx n="120" d="100"/>
          <a:sy n="120" d="100"/>
        </p:scale>
        <p:origin x="1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B65A72AB-CB30-468F-B3C7-BF46B0EC63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94300A1-5AD0-4CA4-8A81-74B8F9700D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50A0CD57-59B3-46C7-9095-BEC87F3BFE7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1664018E-066C-471A-91DD-DCCEAD2BBE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2CA9F60-2E98-4133-A79D-A37B12B64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654425F-5A19-4483-9CBD-C1C5550C34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76D7FE7-3C0E-40A4-B026-FA79742547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46FA8D0-B728-4353-A70A-8DE99DFB65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AB810B2-07B0-4246-B21A-6BEB905BB9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A8F33711-970A-488B-A199-8CB6182235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B5D865F8-FC77-4BD8-8F2C-D159A2DE2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50CE4C4-709E-411E-AA0E-FD47828BB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4D23A8E-AE44-4FE2-BE96-880B6D205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90C4498-13B5-4F43-9272-FA2B30ED2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2996227-C7D0-4D6F-88E3-2AEEFE305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D441-4528-4140-9C0C-D62B2041F66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A188A50-8E9A-43D7-AF5E-3C347F627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4A7DBD0-7CA6-4314-B023-C2A66AD6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20E00BA-3751-4936-A385-7B55666F8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4884ED-B756-48E3-813F-8D7519FEB2EA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F4738F9-F4D1-4FB9-A56E-DA83EF4A3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D639D0D-3FD3-4160-871A-1382A77A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FA60A0C-5B50-4566-B5AB-B35AF751B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FDA14-2741-463A-9A5A-677185EF00CD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7B7C865-EA49-414E-B6BA-34220CF17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11464C0-FA09-4A6F-AF4F-C06F3349B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9C712DD-DFF9-481F-8857-3B307B017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265707-6802-4F8E-A87A-FF44C74EC6BD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2BB374E-4EC0-42E9-83B0-83EF8DD9B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BC57450-11DE-48FD-A87B-07A4D683A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D3A4B40-F99E-4911-AFE4-0CEDB4D1F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4B0677-8ABE-49C5-99D6-899F33AF1B42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4C19D11-D4E8-49EF-9CD6-7A33DA983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A9DB2F1-0600-4C8C-A252-2453B3492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B790A89-833D-49E8-87D0-04D227BB0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E8A46C-4A62-44DA-8B9C-A3AFB28EB5D6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4860E5F-7D79-42FC-BFD9-F0F4C1A87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AE5D351-1C04-4B17-BADC-CCF444E80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AC90B93-8673-4034-966A-82CBEBD1E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ECF260-7CB9-426B-A892-91C1016DD1FE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B0DEF14-C14B-433C-AC59-A8860A474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C9025F0-7FFA-4CA5-9F45-270EDB4D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BD60F5A-AA84-4E32-A376-1B4EB37A2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AD3901-B15A-4B29-9982-FDAAA609972D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F9F741F-B476-428C-815E-C5FCFE1CE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795AF80-35D9-44B8-A699-51320EB0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48A6438-BB47-4898-BC6D-55CD19161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62C172-C288-4AAE-8C35-E1D81988669E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6AABF5AE-25F2-4E75-B0E1-71F08C04E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3FB9C91-3637-4DDF-AB64-75D58C8EB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8F9274E-29F8-41DB-BF3A-93D38A475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9C9134-89F7-439F-901A-042D47933CD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E093E04-2BBF-4049-A667-E2929103E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8F46DD1-078C-446B-A213-35414A68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2DA55EC3-2678-428F-BC0F-D4FDF23AE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35B7A-2388-42A5-B27F-EF81F151A8E7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6E72D6E-BA75-4D12-A522-11F9642F2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28B0AE9-B926-4F74-8A4A-C281DCDCB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CCC14C4-BDED-49E1-B523-E79B480D7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169741-2E37-4E1F-8369-687F46F5CEC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157621D9-650F-4732-ABAC-AAF81A195F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95C0B6A-8094-4EDA-A56F-0B5D7AC1C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3B720F97-F51C-4D58-8D49-89A071DB4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DFA220-FC97-4427-BC90-334D0F61A1FD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374473BE-0356-446F-BCD5-02DC71A5C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E85452C-CD10-49B3-A966-C13C4DFC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6B0A08B8-EFB0-437D-91EE-4D50E8B95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2E2D2E-C749-47B6-A58F-75C4DFDF4F2C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86B9E1A-624C-4334-A0B0-5F66234FB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90A28FA-A5D6-41FD-87EF-9DFD3EC31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EA33A7B-2050-400D-AFC8-5B2A81E9A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1B4903-2648-4815-A0D3-FB4A0EFA4D31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597E6B5-F8D6-4365-B839-C0277F370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099138E-02F2-475D-89CA-51C9D9505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5012F839-C834-4C36-B2A6-A440CD5EA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2C5E81-C6A4-4CB8-AF1D-051A829ECFF0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66A4F6F1-E18D-4ED6-9525-3261C040D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D5E19E8-C96D-4A3D-AB6A-34113290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688A163-23EE-4118-B6CA-3810883C6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D283F-0F0B-43BC-B689-830E1C1EDE2C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D66C68C-96BF-443C-88CF-4DBC4A03E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DE5291FC-B36E-4BE7-9F01-6AD08889A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CD8FECA1-3824-49A5-B90A-9D4B584AC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89E970-7335-436C-B1F2-F9EA293D9D6C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A6E9A3DB-D10C-4B44-A6CC-35B121B4A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BC459C04-B30E-4494-9143-4D6677793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A64837B-6D79-4E1C-93C3-5B5A3C48D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5F570-C9FB-4A50-A2DD-7DA01506F09F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E9D0355-3307-4B3A-9A9E-A84A79031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E203105-3D8E-4B90-BEF1-7880882BD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406DF683-EAC8-4642-B1E2-BE57E53B9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4B162-1019-4E9C-9794-E7E8422EC72F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4B773323-497C-4813-82A4-166EAB425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AFA72E1-FC6B-4512-B5E4-E739D7FE2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C6613A3-A9BF-4FE3-9FBC-08443F07B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14119D-9F90-4E26-80C6-749A1D66AEE7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31E0E00-3C9D-406A-BC75-CE5B7C300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B7BC3B7-7F7A-42D1-A7B6-8FB6DAF66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9B81EFE-74E9-4C62-AA71-6AED29E83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EC461-B0C7-420A-A527-F2903929D6A5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8501B94-6F7C-40EB-B02E-26B239CAC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051410F-2D22-45B0-85F9-642E5F50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2E27A9C-0194-4545-ACAA-70D7B76A6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145E1-8EF8-4A2E-89FF-DC274534E79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A53686-189B-4DBB-95C1-42109AE14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E353EC6-1549-421D-AD7B-1891EAE3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06C9A56-3F2D-4FD3-A3E9-504BC9083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8E646D-BC66-48F2-A234-D6D12DD420F8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B3879BB-CC17-45BA-B886-53F9CEE6D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4CFEA34-6DE7-424A-8965-1E2AC0D64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E10B0C8-5DA8-4619-BA8F-8B97CA19E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3BDC4-2B25-4FEE-ACB7-EB58071F3720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FE79323-CBC2-4343-A278-256DB0674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80DE186-2083-45A9-A855-132EB86E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038C535-5798-47AE-AFED-CBB2E208D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A99787-9FEF-4C64-B98F-F4245D15F50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8A511F1-2DEC-43C6-85C2-835B7AF3A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5D62300-CEC9-4FBB-B24E-6229B9D3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5B5BC78-423F-477B-8890-997E0F3FD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987F01-4D90-4E95-9687-5E775DC66CC1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4A6E237-CC72-4777-BDD4-94D67F1A2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B06D7A4-E906-45EE-9351-892F524B1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909D94C-7D93-45BA-9BCD-0597C263B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CF8AE-6D4B-4212-B069-EE6FA294D07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1CB206D-3076-4D20-AA32-6AB7C96B8A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CF7E4-4D24-451C-8923-1AF4057D6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6F7CD515-274C-4C98-B6D9-8EC891EB0A3D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F269067-F183-4F83-9DFF-2C385BD220CD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20D8BC4F-7BAC-4C85-924C-8B85941450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FEFAC781-34A4-4800-AA5C-CE4A463E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46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47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CDD6B55-4748-4B97-B6F4-BC10E370E44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109100B-4135-4D17-8E53-C9BBE4EAE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91530B-F0BF-4EB9-8251-19E4AEA0A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DC3C8D92-D835-442B-9A56-F4D61640D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5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113410E-4912-46B2-8978-BEAA15C58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62FDA7-1DD9-4883-AB9A-5FCC104F2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9D0DA13-973A-4674-A1DF-92498EB60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37FA-4D6E-4207-B8C4-34E70B493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67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4660023-A6CF-494F-8804-C35671AF2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728347-D4B9-4468-B958-04FE2EB65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05DCFF6-2794-4879-A88E-60415914D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9164B-0CB1-4CCD-89DC-F00A89763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93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E469D-0BA7-4614-B04E-CB7CA76D8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4A55A2-BAF2-4BDD-B423-354CC57E9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170FDA-67EC-4B08-BD43-4EA93CD11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5344-AD12-4712-BC5F-3145A29E7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96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C8ABED-ECB4-4ECB-A8BE-A2A5A94AB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28BE9-CBA5-4533-A131-5F614C20D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BC5C12-C846-4887-A03A-896F7DAF9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E833-5435-4A48-B549-DB54CC635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4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8A7FA-8CF9-48E2-9C70-274ED1D71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41B98-210B-4FF6-9F8B-8DCFAEDF5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9302A-0D9C-4F0F-85FB-4FC7049C5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9448-2023-4551-BF4A-C09C2AC92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3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BC41F-91D2-4F42-A81D-B18F50175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6F967-4126-4E64-8813-29A213BB4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83F7B-78CB-4963-83F3-897137866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9EC32-BED6-4D9B-B370-1F710253C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93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85FF8D-4CC0-41C3-B14D-0C9208EF8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8711FD-8F6C-4938-8408-FD925228B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1B194E-8705-4A79-94ED-5A34C62F8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F08F-F54A-4C9B-BA50-2E86E5304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2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6439F9-4ED5-4244-BC75-081E87367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6199B6-17E1-4884-ACBC-4E4734A45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C81400-F7E8-4332-9377-81C8D63F5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FB9B-B119-4000-91B1-CBEA615A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08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C4D0E9-23CD-446B-805B-E0825F2D4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CAB7EE-A568-4413-9527-FA88595B1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57D8C3-A692-400C-9A90-9F3158A57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53F3-17DA-4419-B497-5CC2A0243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03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195A05-DDB0-4910-ADC0-682453865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38772-F2D0-4A12-A544-946921A2E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C74AA-ED6D-4AAE-A978-C507D63F4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2A27-C09C-4337-A1B8-877A8309D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49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7663556-5EBA-48D8-A9E9-03F52DFEB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1B487FD-A7E4-4DF7-9069-61303279D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502B478-5B62-4ED7-A736-1D198ACEE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35A-9ABE-4C21-97A5-E2C27D588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91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67658-5C21-4035-9C3B-3C3C5B720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B0E63-E5ED-49A8-890E-EC95C4572A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9D35B-51C0-470F-AAEF-761D1366D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D6707-9221-40BE-9F9F-69B0C88F9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1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5EF09-1FB5-4B69-A8C2-5DFABBBC4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F19959-91FB-466F-A564-329CF0EB0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A0274-8505-4B2C-A81D-756366001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00D1-6589-4912-A194-CC74930CC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14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F0AC3-6566-4657-9DC5-D2EFF48AD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CEF572-363C-4C6D-A4D8-8554B3DCA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4CF323-4A87-43E7-8651-9B73164E6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C808-B18F-486F-B69F-D84F659F0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CEDFC9C-1BC1-4C32-8A93-720C53931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FDC72AB-B31E-40F1-BA7D-8E62170D2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8AFB7FE-606E-4C40-A59D-E7A39265A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8EB0-839D-4A03-AF1D-8C1A01A7E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3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CE09998-BFE1-45D4-8E79-AAC1A5D05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4E90B38-0324-452D-B2CA-DB3F9A328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6FA3868-E80E-4A56-82D5-E7E61A145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B22A-73DB-4E7D-AAA8-39A433922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8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25CD37-772A-4B3B-AEF0-73B3E8390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DBE90F7-D1EA-4DDC-A76B-CA20F6666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454041A-CCB4-434E-AA1D-8A576B382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5A0D-4E24-46F1-8DDB-7EE4D536E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936D83C-4CDC-42F9-B0FD-2E0D7213D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D27DFE7-6FD0-4C71-A663-5CD00702F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51A62F9-0464-4DB9-A244-5D92A5C2B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6B6A-AF83-46FC-88DB-01A4DE561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5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901C6FF-01FB-4423-A486-5BBA60231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53D3537-A267-4A14-B022-2F47D5374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4919CA7-6216-443C-8C8D-771B132DF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6449-479B-4B41-96C2-932E1B170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3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3C0D82C-8BB7-42FB-8B61-0137EB18E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0D15DEA-CF3D-48AB-A0E7-44827E8AA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5FF6A47-3DBA-4F12-9103-5556AD03C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5432-0211-43F1-8E39-B9DCD411A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1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AFFD568-1D00-46CE-BFC7-BCD0DA3F5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9F90532-191A-4C31-8901-04FE94187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3261B4D-341F-43A6-A4F5-B34F6353E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F265-CA19-486B-9040-9AA48AEC7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27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54F3226-BF2A-4D0C-9297-435868FE45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E5FC30AA-EA7D-402B-BF6E-800222C19C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B6928BF4-4B86-434A-B16E-88A27226E6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0C91B527-A595-4C29-B6AD-073E8CAED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607D6BA9-3888-4FE7-AE97-F39E98B91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5E27A1F9-E484-4013-B2C7-1E17225B5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7A7F54F4-170D-41F1-96EC-F55CF540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1BC8E38D-5EC7-4D68-954A-71F12C70E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B7BA9C09-2FC1-47E6-923E-7B57A952F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3675" name="Rectangle 11">
            <a:extLst>
              <a:ext uri="{FF2B5EF4-FFF2-40B4-BE49-F238E27FC236}">
                <a16:creationId xmlns:a16="http://schemas.microsoft.com/office/drawing/2014/main" id="{E273DBFD-3DBF-4124-837B-27C811E9B4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6" name="Rectangle 12">
            <a:extLst>
              <a:ext uri="{FF2B5EF4-FFF2-40B4-BE49-F238E27FC236}">
                <a16:creationId xmlns:a16="http://schemas.microsoft.com/office/drawing/2014/main" id="{8DB6304F-B1DA-4F2A-8A61-BAC84592A2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7" name="Rectangle 13">
            <a:extLst>
              <a:ext uri="{FF2B5EF4-FFF2-40B4-BE49-F238E27FC236}">
                <a16:creationId xmlns:a16="http://schemas.microsoft.com/office/drawing/2014/main" id="{26CC6181-656A-4032-A815-14AA0D7EC5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1F5C33-63B2-4698-9AB8-C17934375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F7B1F13-84D3-49B7-8DCF-EF99C1B0A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498556A-987E-4207-9947-D7EAE71FA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EDF457C5-0B5E-4AD5-B83B-B4739650C1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17646392-D0EC-4DEC-B0F2-A4486509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29DF3E1E-C91C-48E4-8CE0-87CF4B409E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03D4C7C-96D3-4B52-95B7-CD42B2A76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estry.state.ar.us/bmp/appn_soil.html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acfenvironmental.com/bmp_siltfence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tapps.dec.ny.gov/fs/docs/pdf/stormwaterdesignmanu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apps.dec.ny.gov/fs/docs/pdf/erosionsediment_bluebook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>
            <a:extLst>
              <a:ext uri="{FF2B5EF4-FFF2-40B4-BE49-F238E27FC236}">
                <a16:creationId xmlns:a16="http://schemas.microsoft.com/office/drawing/2014/main" id="{0716A506-B173-41DD-9F43-BC8E8CF67C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Stormwater Pollution Prevention Plans</a:t>
            </a:r>
            <a:br>
              <a:rPr lang="en-US" altLang="en-US"/>
            </a:br>
            <a:r>
              <a:rPr lang="en-US" altLang="en-US" sz="1800"/>
              <a:t> 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14C41B8-0590-4277-9DCA-75E319C4A6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">
            <a:extLst>
              <a:ext uri="{FF2B5EF4-FFF2-40B4-BE49-F238E27FC236}">
                <a16:creationId xmlns:a16="http://schemas.microsoft.com/office/drawing/2014/main" id="{9F8CC0FD-9C7A-4A28-8C30-C0BCEFACD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SWPPP-Contents 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160F9D7-120A-4439-875F-EF7819B92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Standards for Construction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Background project info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Site Map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Soil Description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Construction Phasing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Pollution Prevention Measures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Description of Construction and Waste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Temporary and Permanent Structural and Vegetative Measures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>
            <a:extLst>
              <a:ext uri="{FF2B5EF4-FFF2-40B4-BE49-F238E27FC236}">
                <a16:creationId xmlns:a16="http://schemas.microsoft.com/office/drawing/2014/main" id="{27297CD4-35C1-4790-9E41-8C558A7B5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SWPPP-Contents (contents)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307B0CA-4927-416D-A7D9-2F1FBDA1D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Map showing control measures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Details of control measures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Identify temporary measures to be converted to permanent control measures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Maintenance Schedule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Name of receiving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Description of structural practices used to divert flows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Description of existing data that describes the stormwater runoff characteristics at the site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2">
            <a:extLst>
              <a:ext uri="{FF2B5EF4-FFF2-40B4-BE49-F238E27FC236}">
                <a16:creationId xmlns:a16="http://schemas.microsoft.com/office/drawing/2014/main" id="{E1DF06BD-F8E4-401C-8EC0-988A9597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Commonly Used SWPPP Measures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A38C445-EDE3-480C-AC3C-AFB9912E5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Construction Entrance</a:t>
            </a:r>
          </a:p>
          <a:p>
            <a:pPr eaLnBrk="1" hangingPunct="1"/>
            <a:r>
              <a:rPr lang="en-US" altLang="en-US"/>
              <a:t>Mulching/Seeding</a:t>
            </a:r>
          </a:p>
          <a:p>
            <a:pPr eaLnBrk="1" hangingPunct="1"/>
            <a:r>
              <a:rPr lang="en-US" altLang="en-US"/>
              <a:t>Silt Fences</a:t>
            </a:r>
          </a:p>
          <a:p>
            <a:pPr eaLnBrk="1" hangingPunct="1"/>
            <a:r>
              <a:rPr lang="en-US" altLang="en-US"/>
              <a:t>Straw Bale Dikes</a:t>
            </a:r>
          </a:p>
          <a:p>
            <a:pPr eaLnBrk="1" hangingPunct="1"/>
            <a:r>
              <a:rPr lang="en-US" altLang="en-US"/>
              <a:t>Drop Inlet Protection</a:t>
            </a:r>
          </a:p>
          <a:p>
            <a:pPr eaLnBrk="1" hangingPunct="1"/>
            <a:r>
              <a:rPr lang="en-US" altLang="en-US"/>
              <a:t>Stone Check Dams</a:t>
            </a:r>
          </a:p>
          <a:p>
            <a:pPr eaLnBrk="1" hangingPunct="1"/>
            <a:r>
              <a:rPr lang="en-US" altLang="en-US"/>
              <a:t>Prefabricated Check Dams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4">
            <a:extLst>
              <a:ext uri="{FF2B5EF4-FFF2-40B4-BE49-F238E27FC236}">
                <a16:creationId xmlns:a16="http://schemas.microsoft.com/office/drawing/2014/main" id="{3B90315C-09F4-4A07-81E4-E6CCBA2FA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Construction Entrance</a:t>
            </a:r>
          </a:p>
        </p:txBody>
      </p:sp>
      <p:pic>
        <p:nvPicPr>
          <p:cNvPr id="30724" name="Picture 7" descr="Sedimentcont2">
            <a:extLst>
              <a:ext uri="{FF2B5EF4-FFF2-40B4-BE49-F238E27FC236}">
                <a16:creationId xmlns:a16="http://schemas.microsoft.com/office/drawing/2014/main" id="{B50BCCB9-59EB-462B-8B7B-FC56A5BA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249555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8">
            <a:extLst>
              <a:ext uri="{FF2B5EF4-FFF2-40B4-BE49-F238E27FC236}">
                <a16:creationId xmlns:a16="http://schemas.microsoft.com/office/drawing/2014/main" id="{44EB068A-3B81-46F1-8CB4-2F499FBC5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400800"/>
            <a:ext cx="4405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http://www.harfordcountymd.gov/dpw/eng&amp;const/WaterResources/Images/Sedimentcont2.jpg</a:t>
            </a:r>
          </a:p>
        </p:txBody>
      </p:sp>
      <p:pic>
        <p:nvPicPr>
          <p:cNvPr id="30726" name="Picture 10" descr="construction">
            <a:extLst>
              <a:ext uri="{FF2B5EF4-FFF2-40B4-BE49-F238E27FC236}">
                <a16:creationId xmlns:a16="http://schemas.microsoft.com/office/drawing/2014/main" id="{8F8DCC99-FE41-4DB1-820C-5EF5D46611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514600"/>
            <a:ext cx="4229100" cy="2400300"/>
          </a:xfrm>
          <a:noFill/>
        </p:spPr>
      </p:pic>
      <p:sp>
        <p:nvSpPr>
          <p:cNvPr id="30727" name="Rectangle 12">
            <a:extLst>
              <a:ext uri="{FF2B5EF4-FFF2-40B4-BE49-F238E27FC236}">
                <a16:creationId xmlns:a16="http://schemas.microsoft.com/office/drawing/2014/main" id="{93CC6BE2-1471-407D-916B-87D419C3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5036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http://pasture.ecn.purdue.edu/~sedspec/sedspec/images/construction.jpg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6">
            <a:extLst>
              <a:ext uri="{FF2B5EF4-FFF2-40B4-BE49-F238E27FC236}">
                <a16:creationId xmlns:a16="http://schemas.microsoft.com/office/drawing/2014/main" id="{3AC63F34-DCD5-47F8-85BD-64C23615E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Erosion Control (Mulching/Seeding)</a:t>
            </a:r>
          </a:p>
        </p:txBody>
      </p:sp>
      <p:pic>
        <p:nvPicPr>
          <p:cNvPr id="32772" name="Picture 5" descr="11-11">
            <a:extLst>
              <a:ext uri="{FF2B5EF4-FFF2-40B4-BE49-F238E27FC236}">
                <a16:creationId xmlns:a16="http://schemas.microsoft.com/office/drawing/2014/main" id="{ABA97F7E-1CC2-475F-B898-BD84EBBA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762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8">
            <a:extLst>
              <a:ext uri="{FF2B5EF4-FFF2-40B4-BE49-F238E27FC236}">
                <a16:creationId xmlns:a16="http://schemas.microsoft.com/office/drawing/2014/main" id="{2917A638-F279-46B7-A786-F2CCB85F8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791200"/>
            <a:ext cx="22780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http://www.terra-mulch.com/photos/11-11.JPG</a:t>
            </a:r>
          </a:p>
        </p:txBody>
      </p:sp>
      <p:pic>
        <p:nvPicPr>
          <p:cNvPr id="32774" name="Picture 10" descr="WS05%202-1%20Over%20Mulch">
            <a:extLst>
              <a:ext uri="{FF2B5EF4-FFF2-40B4-BE49-F238E27FC236}">
                <a16:creationId xmlns:a16="http://schemas.microsoft.com/office/drawing/2014/main" id="{5AC2B08C-29DA-4D1A-BBEE-DBEF223D46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438400"/>
            <a:ext cx="3930650" cy="2625725"/>
          </a:xfrm>
          <a:noFill/>
        </p:spPr>
      </p:pic>
      <p:sp>
        <p:nvSpPr>
          <p:cNvPr id="32775" name="Rectangle 12">
            <a:extLst>
              <a:ext uri="{FF2B5EF4-FFF2-40B4-BE49-F238E27FC236}">
                <a16:creationId xmlns:a16="http://schemas.microsoft.com/office/drawing/2014/main" id="{1B8B77FB-85FE-4EE0-A497-EC634A44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991225"/>
            <a:ext cx="4203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http://www.ssseeds.com/ecb/photos/WS05/images/WS05%202-1%20Over%20Mulch.jpg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7">
            <a:extLst>
              <a:ext uri="{FF2B5EF4-FFF2-40B4-BE49-F238E27FC236}">
                <a16:creationId xmlns:a16="http://schemas.microsoft.com/office/drawing/2014/main" id="{A98A66FD-9A88-4335-B28C-BF4B968FA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Silt fences</a:t>
            </a:r>
          </a:p>
        </p:txBody>
      </p:sp>
      <p:pic>
        <p:nvPicPr>
          <p:cNvPr id="34820" name="Picture 6" descr="Silt Fence">
            <a:extLst>
              <a:ext uri="{FF2B5EF4-FFF2-40B4-BE49-F238E27FC236}">
                <a16:creationId xmlns:a16="http://schemas.microsoft.com/office/drawing/2014/main" id="{1C80E8E7-C234-4A6C-9FA4-F427D824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27146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10">
            <a:extLst>
              <a:ext uri="{FF2B5EF4-FFF2-40B4-BE49-F238E27FC236}">
                <a16:creationId xmlns:a16="http://schemas.microsoft.com/office/drawing/2014/main" id="{67BE4965-CAE7-430F-A87E-FCE0316A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019800"/>
            <a:ext cx="24907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>
                <a:hlinkClick r:id="rId4"/>
              </a:rPr>
              <a:t>www.acfenvironmental.com/ bmp_siltfence.htm</a:t>
            </a:r>
            <a:endParaRPr lang="en-US" altLang="en-US" sz="800" b="1"/>
          </a:p>
        </p:txBody>
      </p:sp>
      <p:pic>
        <p:nvPicPr>
          <p:cNvPr id="34822" name="Picture 12" descr="Silt%20Fence%201">
            <a:extLst>
              <a:ext uri="{FF2B5EF4-FFF2-40B4-BE49-F238E27FC236}">
                <a16:creationId xmlns:a16="http://schemas.microsoft.com/office/drawing/2014/main" id="{6D4FA763-2AA7-4DD2-B8F5-3201E03756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438400"/>
            <a:ext cx="3684588" cy="3684588"/>
          </a:xfrm>
          <a:noFill/>
        </p:spPr>
      </p:pic>
      <p:sp>
        <p:nvSpPr>
          <p:cNvPr id="34823" name="Rectangle 14">
            <a:extLst>
              <a:ext uri="{FF2B5EF4-FFF2-40B4-BE49-F238E27FC236}">
                <a16:creationId xmlns:a16="http://schemas.microsoft.com/office/drawing/2014/main" id="{8977CFC9-57B2-4713-8113-2E1D81BED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172200"/>
            <a:ext cx="2452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>
                <a:hlinkClick r:id="rId6"/>
              </a:rPr>
              <a:t>www.forestry.state.ar.us/ bmp/appn_soil.html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4">
            <a:extLst>
              <a:ext uri="{FF2B5EF4-FFF2-40B4-BE49-F238E27FC236}">
                <a16:creationId xmlns:a16="http://schemas.microsoft.com/office/drawing/2014/main" id="{99779995-9802-42D5-8635-0DDD38F89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Straw Bale Dikes</a:t>
            </a:r>
          </a:p>
        </p:txBody>
      </p:sp>
      <p:pic>
        <p:nvPicPr>
          <p:cNvPr id="36868" name="Picture 7" descr="v3f52b">
            <a:extLst>
              <a:ext uri="{FF2B5EF4-FFF2-40B4-BE49-F238E27FC236}">
                <a16:creationId xmlns:a16="http://schemas.microsoft.com/office/drawing/2014/main" id="{27C1154E-D01D-4252-9999-B4A72FD0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762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8">
            <a:extLst>
              <a:ext uri="{FF2B5EF4-FFF2-40B4-BE49-F238E27FC236}">
                <a16:creationId xmlns:a16="http://schemas.microsoft.com/office/drawing/2014/main" id="{5398DA79-D861-4899-B6E5-771E188D3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410200"/>
            <a:ext cx="23320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http://www.salmonhabitat.org/images/v3f52b.gif</a:t>
            </a:r>
          </a:p>
        </p:txBody>
      </p:sp>
      <p:pic>
        <p:nvPicPr>
          <p:cNvPr id="36870" name="Picture 10" descr="ec_0103_p78_top">
            <a:extLst>
              <a:ext uri="{FF2B5EF4-FFF2-40B4-BE49-F238E27FC236}">
                <a16:creationId xmlns:a16="http://schemas.microsoft.com/office/drawing/2014/main" id="{65812899-644B-4613-90E7-EEC1D16CB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362200"/>
            <a:ext cx="2409825" cy="3638550"/>
          </a:xfrm>
          <a:noFill/>
        </p:spPr>
      </p:pic>
      <p:sp>
        <p:nvSpPr>
          <p:cNvPr id="36871" name="Rectangle 12">
            <a:extLst>
              <a:ext uri="{FF2B5EF4-FFF2-40B4-BE49-F238E27FC236}">
                <a16:creationId xmlns:a16="http://schemas.microsoft.com/office/drawing/2014/main" id="{E78E5D89-03AB-439D-A8AB-D789A1EF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2579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http://www.forester.net/images/ec_0103_p78_top.jpg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4">
            <a:extLst>
              <a:ext uri="{FF2B5EF4-FFF2-40B4-BE49-F238E27FC236}">
                <a16:creationId xmlns:a16="http://schemas.microsoft.com/office/drawing/2014/main" id="{76DB13A9-AEB9-4ABA-BC62-191D61756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Drop Inlet Protection</a:t>
            </a:r>
          </a:p>
        </p:txBody>
      </p:sp>
      <p:pic>
        <p:nvPicPr>
          <p:cNvPr id="38916" name="Picture 10" descr="urbst815">
            <a:extLst>
              <a:ext uri="{FF2B5EF4-FFF2-40B4-BE49-F238E27FC236}">
                <a16:creationId xmlns:a16="http://schemas.microsoft.com/office/drawing/2014/main" id="{CAE28B1B-5C53-40F4-968C-29F771859B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188" y="3224213"/>
            <a:ext cx="2952750" cy="2000250"/>
          </a:xfrm>
          <a:noFill/>
        </p:spPr>
      </p:pic>
      <p:pic>
        <p:nvPicPr>
          <p:cNvPr id="38917" name="Picture 7" descr="image050">
            <a:extLst>
              <a:ext uri="{FF2B5EF4-FFF2-40B4-BE49-F238E27FC236}">
                <a16:creationId xmlns:a16="http://schemas.microsoft.com/office/drawing/2014/main" id="{02D2AC07-8102-4107-BF53-14E571CC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714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8">
            <a:extLst>
              <a:ext uri="{FF2B5EF4-FFF2-40B4-BE49-F238E27FC236}">
                <a16:creationId xmlns:a16="http://schemas.microsoft.com/office/drawing/2014/main" id="{FCEFEAE9-7A79-451E-B991-34512ACA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76800"/>
            <a:ext cx="4086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http://unix.eng.ua.edu/~rpitt/Class/Erosioncontrol/Module8/Module8_files/image050.gif</a:t>
            </a:r>
          </a:p>
        </p:txBody>
      </p:sp>
      <p:pic>
        <p:nvPicPr>
          <p:cNvPr id="38919" name="Picture 17" descr="inlet">
            <a:extLst>
              <a:ext uri="{FF2B5EF4-FFF2-40B4-BE49-F238E27FC236}">
                <a16:creationId xmlns:a16="http://schemas.microsoft.com/office/drawing/2014/main" id="{8FBE2BF5-3BFD-4F4B-B7B6-1C66CEC2F9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590800"/>
            <a:ext cx="3419475" cy="2770188"/>
          </a:xfrm>
          <a:noFill/>
        </p:spPr>
      </p:pic>
      <p:sp>
        <p:nvSpPr>
          <p:cNvPr id="38920" name="Rectangle 19">
            <a:extLst>
              <a:ext uri="{FF2B5EF4-FFF2-40B4-BE49-F238E27FC236}">
                <a16:creationId xmlns:a16="http://schemas.microsoft.com/office/drawing/2014/main" id="{BF565F5B-A01D-4E76-BF2D-1EACEB8E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562600"/>
            <a:ext cx="2436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http://www.greatamericantec.com/images/inlet.jpg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414A-3BBA-4A6E-83D9-9C8BE3BA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52400"/>
            <a:ext cx="4419600" cy="609600"/>
          </a:xfrm>
        </p:spPr>
        <p:txBody>
          <a:bodyPr/>
          <a:lstStyle/>
          <a:p>
            <a:r>
              <a:rPr lang="en-US" dirty="0"/>
              <a:t>From “Blue” Book</a:t>
            </a:r>
          </a:p>
        </p:txBody>
      </p:sp>
      <p:pic>
        <p:nvPicPr>
          <p:cNvPr id="40963" name="Picture 4" descr="Standard Spec for a storm drain inlet protection (picture, definition, purpose, and design criteria)">
            <a:extLst>
              <a:ext uri="{FF2B5EF4-FFF2-40B4-BE49-F238E27FC236}">
                <a16:creationId xmlns:a16="http://schemas.microsoft.com/office/drawing/2014/main" id="{62E834E7-5C5B-4BB6-A5FC-2602EF6D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" y="687719"/>
            <a:ext cx="7690656" cy="60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2">
            <a:extLst>
              <a:ext uri="{FF2B5EF4-FFF2-40B4-BE49-F238E27FC236}">
                <a16:creationId xmlns:a16="http://schemas.microsoft.com/office/drawing/2014/main" id="{3EB51ECC-38A4-4DDF-AEA9-0DAB43B92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Blue Book—Storm Drain Inlet Protection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EF6F9B3-516F-4EFD-96C8-AF7D3E3D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Type I Excavated Drop Inlet Protection</a:t>
            </a:r>
          </a:p>
          <a:p>
            <a:pPr eaLnBrk="1" hangingPunct="1"/>
            <a:r>
              <a:rPr lang="en-US" altLang="en-US" sz="3200" dirty="0"/>
              <a:t>Type II Fabric Drop Inlet Protection </a:t>
            </a:r>
          </a:p>
          <a:p>
            <a:pPr eaLnBrk="1" hangingPunct="1"/>
            <a:r>
              <a:rPr lang="en-US" altLang="en-US" sz="3200" dirty="0"/>
              <a:t>Type III Stone &amp; Block Drop Inlet Protection </a:t>
            </a:r>
          </a:p>
          <a:p>
            <a:pPr eaLnBrk="1" hangingPunct="1"/>
            <a:r>
              <a:rPr lang="en-US" altLang="en-US" sz="3200" dirty="0"/>
              <a:t>Type IV Curb Drop Inlet Protection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F49C965A-E737-470A-AB07-2816D12AF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52B3624-6E25-4218-B9F2-65F931A24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Know the brief legislative background of stormwater discharges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Know what a SWPPP is and what is included in a SWPPP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2">
            <a:extLst>
              <a:ext uri="{FF2B5EF4-FFF2-40B4-BE49-F238E27FC236}">
                <a16:creationId xmlns:a16="http://schemas.microsoft.com/office/drawing/2014/main" id="{60F0EEC1-1C46-4490-87C9-A0E891A89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Blue Book—Type I Excavated Drop Inlet Protection</a:t>
            </a:r>
          </a:p>
        </p:txBody>
      </p:sp>
      <p:pic>
        <p:nvPicPr>
          <p:cNvPr id="45060" name="Picture 4" descr="picture of a type I excavated drop inlet protection">
            <a:extLst>
              <a:ext uri="{FF2B5EF4-FFF2-40B4-BE49-F238E27FC236}">
                <a16:creationId xmlns:a16="http://schemas.microsoft.com/office/drawing/2014/main" id="{C4D3699A-47F0-4304-946A-90708FAB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1641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AE100007-6268-4A9D-BDD8-586411541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Blue Book— Type II Fabric Drop Inlet Protection </a:t>
            </a:r>
          </a:p>
        </p:txBody>
      </p:sp>
      <p:pic>
        <p:nvPicPr>
          <p:cNvPr id="47108" name="Picture 4" descr="picture of a type II fabric drop inlet protection">
            <a:extLst>
              <a:ext uri="{FF2B5EF4-FFF2-40B4-BE49-F238E27FC236}">
                <a16:creationId xmlns:a16="http://schemas.microsoft.com/office/drawing/2014/main" id="{2A4E2AA7-B871-44F5-A4E1-014C198F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15962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841D7467-9299-4683-9CD5-DE8FD7370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Blue Book— Type III Stone &amp; Block Drop Inlet Protection-1 </a:t>
            </a:r>
          </a:p>
        </p:txBody>
      </p:sp>
      <p:pic>
        <p:nvPicPr>
          <p:cNvPr id="49156" name="Picture 4" descr="picture of a type III stone and block drop inlet">
            <a:extLst>
              <a:ext uri="{FF2B5EF4-FFF2-40B4-BE49-F238E27FC236}">
                <a16:creationId xmlns:a16="http://schemas.microsoft.com/office/drawing/2014/main" id="{7CBD2546-FC5F-4480-B1AB-0ED8251E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62463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5539A75D-15F1-41F4-8C4C-DA444A918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Blue Book— Type III Stone &amp; Block Drop Inlet Protection-2 </a:t>
            </a:r>
          </a:p>
        </p:txBody>
      </p:sp>
      <p:pic>
        <p:nvPicPr>
          <p:cNvPr id="51204" name="Picture 4" descr="another picture of a type III drop inlet">
            <a:extLst>
              <a:ext uri="{FF2B5EF4-FFF2-40B4-BE49-F238E27FC236}">
                <a16:creationId xmlns:a16="http://schemas.microsoft.com/office/drawing/2014/main" id="{6DCA5795-09AB-49EB-AE55-DF9894EF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0213"/>
            <a:ext cx="75406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BC210C1C-65CB-4725-8D8B-8F7517D24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Blue Book— Type III Stone &amp; Block Drop Inlet Protection-3</a:t>
            </a:r>
          </a:p>
        </p:txBody>
      </p:sp>
      <p:pic>
        <p:nvPicPr>
          <p:cNvPr id="53252" name="Picture 5" descr="construction specs of a drop inlet">
            <a:extLst>
              <a:ext uri="{FF2B5EF4-FFF2-40B4-BE49-F238E27FC236}">
                <a16:creationId xmlns:a16="http://schemas.microsoft.com/office/drawing/2014/main" id="{C5A3F9FB-8891-4A49-B584-898DAF3B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38187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4">
            <a:extLst>
              <a:ext uri="{FF2B5EF4-FFF2-40B4-BE49-F238E27FC236}">
                <a16:creationId xmlns:a16="http://schemas.microsoft.com/office/drawing/2014/main" id="{A0008E90-3773-4D23-820E-43356739A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Stone Check Dams</a:t>
            </a:r>
          </a:p>
        </p:txBody>
      </p:sp>
      <p:pic>
        <p:nvPicPr>
          <p:cNvPr id="55300" name="Picture 7" descr="stone_creek_dam">
            <a:extLst>
              <a:ext uri="{FF2B5EF4-FFF2-40B4-BE49-F238E27FC236}">
                <a16:creationId xmlns:a16="http://schemas.microsoft.com/office/drawing/2014/main" id="{D03DCD83-994E-4947-9278-3C1B2B86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2878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8">
            <a:extLst>
              <a:ext uri="{FF2B5EF4-FFF2-40B4-BE49-F238E27FC236}">
                <a16:creationId xmlns:a16="http://schemas.microsoft.com/office/drawing/2014/main" id="{51D5828D-11B1-437B-8924-CFC836CA1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28686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http://www.ncc-swnpdes.com/images/stone_creek_dam.jpg</a:t>
            </a:r>
          </a:p>
        </p:txBody>
      </p:sp>
      <p:pic>
        <p:nvPicPr>
          <p:cNvPr id="55302" name="Picture 10" descr="rockcheckdam">
            <a:extLst>
              <a:ext uri="{FF2B5EF4-FFF2-40B4-BE49-F238E27FC236}">
                <a16:creationId xmlns:a16="http://schemas.microsoft.com/office/drawing/2014/main" id="{BB262A69-3AE2-4C5A-97A4-C38800C3F7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590800"/>
            <a:ext cx="3227388" cy="2782888"/>
          </a:xfrm>
          <a:noFill/>
        </p:spPr>
      </p:pic>
      <p:sp>
        <p:nvSpPr>
          <p:cNvPr id="55303" name="Rectangle 12">
            <a:extLst>
              <a:ext uri="{FF2B5EF4-FFF2-40B4-BE49-F238E27FC236}">
                <a16:creationId xmlns:a16="http://schemas.microsoft.com/office/drawing/2014/main" id="{741D5055-015D-4014-B7E5-C5B119E5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31067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http://www.dfr.state.nc.us/images/wq/glossary/rockcheckdam.jpg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2">
            <a:extLst>
              <a:ext uri="{FF2B5EF4-FFF2-40B4-BE49-F238E27FC236}">
                <a16:creationId xmlns:a16="http://schemas.microsoft.com/office/drawing/2014/main" id="{9D38F7FF-020E-4110-B611-06959091C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Check Dams</a:t>
            </a:r>
          </a:p>
        </p:txBody>
      </p:sp>
      <p:pic>
        <p:nvPicPr>
          <p:cNvPr id="57348" name="Picture 7" descr="CheckDam_Jan05">
            <a:extLst>
              <a:ext uri="{FF2B5EF4-FFF2-40B4-BE49-F238E27FC236}">
                <a16:creationId xmlns:a16="http://schemas.microsoft.com/office/drawing/2014/main" id="{E2038660-F269-41AC-8CDE-EF53220156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67000"/>
            <a:ext cx="3770313" cy="2971800"/>
          </a:xfrm>
          <a:noFill/>
        </p:spPr>
      </p:pic>
      <p:sp>
        <p:nvSpPr>
          <p:cNvPr id="57349" name="Rectangle 9">
            <a:extLst>
              <a:ext uri="{FF2B5EF4-FFF2-40B4-BE49-F238E27FC236}">
                <a16:creationId xmlns:a16="http://schemas.microsoft.com/office/drawing/2014/main" id="{0352F05D-F666-45E0-8AF5-94F1C93DC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5143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http://www.wsdot.wa.gov/NR/rdonlyres/BA478915-1B80-4188-BB59-37358244CBDF/0/CheckDam_Jan05.jpg</a:t>
            </a:r>
          </a:p>
        </p:txBody>
      </p:sp>
      <p:pic>
        <p:nvPicPr>
          <p:cNvPr id="57350" name="Picture 11" descr="09051">
            <a:extLst>
              <a:ext uri="{FF2B5EF4-FFF2-40B4-BE49-F238E27FC236}">
                <a16:creationId xmlns:a16="http://schemas.microsoft.com/office/drawing/2014/main" id="{7793A824-B53D-46CC-AAD2-444CD7FE74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438400"/>
            <a:ext cx="4954588" cy="2659063"/>
          </a:xfrm>
          <a:noFill/>
        </p:spPr>
      </p:pic>
      <p:sp>
        <p:nvSpPr>
          <p:cNvPr id="57351" name="Rectangle 13">
            <a:extLst>
              <a:ext uri="{FF2B5EF4-FFF2-40B4-BE49-F238E27FC236}">
                <a16:creationId xmlns:a16="http://schemas.microsoft.com/office/drawing/2014/main" id="{6887F787-C572-4E75-9E8C-454FE5B1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1797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http://www.lakemac.infohunt.nsw.gov.au/erosion/images/09051.gif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2">
            <a:extLst>
              <a:ext uri="{FF2B5EF4-FFF2-40B4-BE49-F238E27FC236}">
                <a16:creationId xmlns:a16="http://schemas.microsoft.com/office/drawing/2014/main" id="{F82A423B-D27C-49E3-8332-E97ABB73D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Site Plan/Inspection Report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C774DCF-319C-4CF0-9209-3F0591942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Shows erosion control measures in relation to site</a:t>
            </a:r>
          </a:p>
          <a:p>
            <a:pPr eaLnBrk="1" hangingPunct="1"/>
            <a:r>
              <a:rPr lang="en-US" altLang="en-US"/>
              <a:t>Indicates areas that need permanent measures</a:t>
            </a:r>
          </a:p>
          <a:p>
            <a:pPr eaLnBrk="1" hangingPunct="1"/>
            <a:r>
              <a:rPr lang="en-US" altLang="en-US"/>
              <a:t>Indicates other action items based on inspection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785A-448B-40CF-91C7-3710130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212265"/>
            <a:ext cx="8229600" cy="563562"/>
          </a:xfrm>
        </p:spPr>
        <p:txBody>
          <a:bodyPr/>
          <a:lstStyle/>
          <a:p>
            <a:r>
              <a:rPr lang="en-US" dirty="0"/>
              <a:t>SPEDES Site Plan Example</a:t>
            </a:r>
          </a:p>
        </p:txBody>
      </p:sp>
      <p:pic>
        <p:nvPicPr>
          <p:cNvPr id="61443" name="Picture 4" descr="site plan">
            <a:extLst>
              <a:ext uri="{FF2B5EF4-FFF2-40B4-BE49-F238E27FC236}">
                <a16:creationId xmlns:a16="http://schemas.microsoft.com/office/drawing/2014/main" id="{7E349F39-7408-4DCE-A83C-5FFADBF6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775827"/>
            <a:ext cx="7712075" cy="58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>
            <a:extLst>
              <a:ext uri="{FF2B5EF4-FFF2-40B4-BE49-F238E27FC236}">
                <a16:creationId xmlns:a16="http://schemas.microsoft.com/office/drawing/2014/main" id="{E1E09D2C-11C4-4239-AF02-9756C6FD6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04CB579-9456-421C-9707-93D27252A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SWPPP-Stormwater Pollution Prevention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NPDES-National Pollutant Discharge Elimination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SPDES-State Pollutant Discharge Elimination System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MS4-Municipal Separate Storm Sewer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NOI-Notice of Intent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Blue Book-”New York Standards and Specification for Erosion and Sediment Control”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C3E6-1A88-4A9F-B6E0-AA60683C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Sign for SPEDES Permit</a:t>
            </a:r>
          </a:p>
        </p:txBody>
      </p:sp>
      <p:pic>
        <p:nvPicPr>
          <p:cNvPr id="12290" name="Content Placeholder 4" descr="SUNY Poly former outfall sign of a former permitted discharge">
            <a:extLst>
              <a:ext uri="{FF2B5EF4-FFF2-40B4-BE49-F238E27FC236}">
                <a16:creationId xmlns:a16="http://schemas.microsoft.com/office/drawing/2014/main" id="{D05A4EFE-E078-495C-9AFD-B13BEC47949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305" y="1143000"/>
            <a:ext cx="8229295" cy="56989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>
            <a:extLst>
              <a:ext uri="{FF2B5EF4-FFF2-40B4-BE49-F238E27FC236}">
                <a16:creationId xmlns:a16="http://schemas.microsoft.com/office/drawing/2014/main" id="{D0D07B26-A020-43D2-92B1-EEC96BE9A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History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D72502F-36AC-4D6E-BAA5-1BE959364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67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Water Quality Act-1987</a:t>
            </a:r>
          </a:p>
          <a:p>
            <a:pPr lvl="1" eaLnBrk="1" hangingPunct="1"/>
            <a:r>
              <a:rPr lang="en-US" altLang="en-US" sz="2000"/>
              <a:t>First regulations dealing with discharge of stormwater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Phase I Stormwater Regulations-1990</a:t>
            </a:r>
          </a:p>
          <a:p>
            <a:pPr lvl="1" eaLnBrk="1" hangingPunct="1"/>
            <a:r>
              <a:rPr lang="en-US" altLang="en-US" sz="2000"/>
              <a:t>NYSDEC is local permitting authority</a:t>
            </a:r>
          </a:p>
          <a:p>
            <a:pPr lvl="1" eaLnBrk="1" hangingPunct="1"/>
            <a:r>
              <a:rPr lang="en-US" altLang="en-US" sz="2000"/>
              <a:t>NYSDEC issued 2 general permits-1993</a:t>
            </a:r>
          </a:p>
          <a:p>
            <a:pPr lvl="2" eaLnBrk="1" hangingPunct="1"/>
            <a:r>
              <a:rPr lang="en-US" altLang="en-US" sz="1800"/>
              <a:t>Industrial Site Runoff</a:t>
            </a:r>
          </a:p>
          <a:p>
            <a:pPr lvl="2" eaLnBrk="1" hangingPunct="1"/>
            <a:r>
              <a:rPr lang="en-US" altLang="en-US" sz="1800"/>
              <a:t>Construction Projects &gt; 5 acres (Phase I)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Phase II Stormwater Regulations-1999</a:t>
            </a:r>
          </a:p>
          <a:p>
            <a:pPr lvl="1" eaLnBrk="1" hangingPunct="1"/>
            <a:r>
              <a:rPr lang="en-US" altLang="en-US" sz="2000"/>
              <a:t>Apply to Construction Projects &gt; 1 acre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">
            <a:extLst>
              <a:ext uri="{FF2B5EF4-FFF2-40B4-BE49-F238E27FC236}">
                <a16:creationId xmlns:a16="http://schemas.microsoft.com/office/drawing/2014/main" id="{522F5582-0415-413A-B7DB-996B0B017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On-Line References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2B0A349-CEDC-47F9-924F-2DC4960B1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hlinkClick r:id="rId3"/>
              </a:rPr>
              <a:t>New York State Stormwater Management Design Manual (Draft 22)</a:t>
            </a: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>
                <a:hlinkClick r:id="rId4"/>
              </a:rPr>
              <a:t>NY Standards and Specifications for Erosion and Sediment Control (Blue Book)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>
            <a:extLst>
              <a:ext uri="{FF2B5EF4-FFF2-40B4-BE49-F238E27FC236}">
                <a16:creationId xmlns:a16="http://schemas.microsoft.com/office/drawing/2014/main" id="{45B7EA85-E544-4BE2-8EFF-45D956B8E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Permit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D61FDEA-CCFF-4965-A76B-DC851DC10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Operator must submit NOI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Operator must prepare SWPPP (water quality and quantity control)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Operator is responsible for implementing all measures outlined in the SWPPP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Inspections every 7 days and after a storm event of 0.5 inches or more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Inspection summaries prepared by a “qualified professional” must be posted for view by the public.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NYSDEC can fine up to $25,000 per day of violation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2">
            <a:extLst>
              <a:ext uri="{FF2B5EF4-FFF2-40B4-BE49-F238E27FC236}">
                <a16:creationId xmlns:a16="http://schemas.microsoft.com/office/drawing/2014/main" id="{F6A73FDC-7224-4B8E-B070-6A13B8215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Maintaining Water Quality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0DE5F90-9B3B-4734-8F01-999BC5BDA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 increase in turbidity that will cause a substantial visible contrast to natural conditions</a:t>
            </a:r>
          </a:p>
          <a:p>
            <a:pPr eaLnBrk="1" hangingPunct="1"/>
            <a:r>
              <a:rPr lang="en-US" altLang="en-US"/>
              <a:t>No increase in suspended, colloidal and settleable solids that will cause deposition or impair the waters for their best usages</a:t>
            </a:r>
          </a:p>
          <a:p>
            <a:pPr eaLnBrk="1" hangingPunct="1"/>
            <a:r>
              <a:rPr lang="en-US" altLang="en-US"/>
              <a:t>No residue from oils and floating substances, nor visible oil film, nor globules of grease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>
            <a:extLst>
              <a:ext uri="{FF2B5EF4-FFF2-40B4-BE49-F238E27FC236}">
                <a16:creationId xmlns:a16="http://schemas.microsoft.com/office/drawing/2014/main" id="{4331BDE7-11CD-4430-B565-D868AC9CB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Erosion Factors 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3FE0C4B-C087-40A8-B530-9ADC84FBB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Soil Type</a:t>
            </a:r>
          </a:p>
          <a:p>
            <a:pPr lvl="1" eaLnBrk="1" hangingPunct="1"/>
            <a:r>
              <a:rPr lang="en-US" altLang="en-US"/>
              <a:t>Higher potential – silt and fine sand </a:t>
            </a:r>
          </a:p>
          <a:p>
            <a:pPr lvl="1" eaLnBrk="1" hangingPunct="1"/>
            <a:r>
              <a:rPr lang="en-US" altLang="en-US"/>
              <a:t>Lower potential –clays and organics</a:t>
            </a:r>
          </a:p>
          <a:p>
            <a:pPr eaLnBrk="1" hangingPunct="1"/>
            <a:r>
              <a:rPr lang="en-US" altLang="en-US"/>
              <a:t>Vegetative Cover</a:t>
            </a:r>
          </a:p>
          <a:p>
            <a:pPr eaLnBrk="1" hangingPunct="1"/>
            <a:r>
              <a:rPr lang="en-US" altLang="en-US"/>
              <a:t>Topography</a:t>
            </a:r>
          </a:p>
          <a:p>
            <a:pPr eaLnBrk="1" hangingPunct="1"/>
            <a:r>
              <a:rPr lang="en-US" altLang="en-US"/>
              <a:t>Climate</a:t>
            </a:r>
          </a:p>
          <a:p>
            <a:pPr eaLnBrk="1" hangingPunct="1"/>
            <a:r>
              <a:rPr lang="en-US" altLang="en-US"/>
              <a:t>Season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818</Words>
  <Application>Microsoft Office PowerPoint</Application>
  <PresentationFormat>On-screen Show (4:3)</PresentationFormat>
  <Paragraphs>139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Wingdings</vt:lpstr>
      <vt:lpstr>Capsules</vt:lpstr>
      <vt:lpstr>Default Design</vt:lpstr>
      <vt:lpstr>Stormwater Pollution Prevention Plans  </vt:lpstr>
      <vt:lpstr>Objectives</vt:lpstr>
      <vt:lpstr>Definitions</vt:lpstr>
      <vt:lpstr>Sign for SPEDES Permit</vt:lpstr>
      <vt:lpstr>History</vt:lpstr>
      <vt:lpstr>On-Line References</vt:lpstr>
      <vt:lpstr>General Permit</vt:lpstr>
      <vt:lpstr>Maintaining Water Quality</vt:lpstr>
      <vt:lpstr>Erosion Factors </vt:lpstr>
      <vt:lpstr>SWPPP-Contents </vt:lpstr>
      <vt:lpstr>SWPPP-Contents (contents)</vt:lpstr>
      <vt:lpstr>Commonly Used SWPPP Measures </vt:lpstr>
      <vt:lpstr>Construction Entrance</vt:lpstr>
      <vt:lpstr>Erosion Control (Mulching/Seeding)</vt:lpstr>
      <vt:lpstr>Silt fences</vt:lpstr>
      <vt:lpstr>Straw Bale Dikes</vt:lpstr>
      <vt:lpstr>Drop Inlet Protection</vt:lpstr>
      <vt:lpstr>From “Blue” Book</vt:lpstr>
      <vt:lpstr>Blue Book—Storm Drain Inlet Protection</vt:lpstr>
      <vt:lpstr>Blue Book—Type I Excavated Drop Inlet Protection</vt:lpstr>
      <vt:lpstr>Blue Book— Type II Fabric Drop Inlet Protection </vt:lpstr>
      <vt:lpstr>Blue Book— Type III Stone &amp; Block Drop Inlet Protection-1 </vt:lpstr>
      <vt:lpstr>Blue Book— Type III Stone &amp; Block Drop Inlet Protection-2 </vt:lpstr>
      <vt:lpstr>Blue Book— Type III Stone &amp; Block Drop Inlet Protection-3</vt:lpstr>
      <vt:lpstr>Stone Check Dams</vt:lpstr>
      <vt:lpstr>Other Check Dams</vt:lpstr>
      <vt:lpstr>Site Plan/Inspection Report</vt:lpstr>
      <vt:lpstr>SPEDES Site Plan Example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56</cp:revision>
  <dcterms:created xsi:type="dcterms:W3CDTF">2002-10-04T19:39:32Z</dcterms:created>
  <dcterms:modified xsi:type="dcterms:W3CDTF">2026-03-11T19:07:00Z</dcterms:modified>
</cp:coreProperties>
</file>