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0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2"/>
  </p:notesMasterIdLst>
  <p:sldIdLst>
    <p:sldId id="299" r:id="rId2"/>
    <p:sldId id="300" r:id="rId3"/>
    <p:sldId id="315" r:id="rId4"/>
    <p:sldId id="314" r:id="rId5"/>
    <p:sldId id="285" r:id="rId6"/>
    <p:sldId id="350" r:id="rId7"/>
    <p:sldId id="352" r:id="rId8"/>
    <p:sldId id="356" r:id="rId9"/>
    <p:sldId id="351" r:id="rId10"/>
    <p:sldId id="353" r:id="rId11"/>
    <p:sldId id="354" r:id="rId12"/>
    <p:sldId id="355" r:id="rId13"/>
    <p:sldId id="357" r:id="rId14"/>
    <p:sldId id="371" r:id="rId15"/>
    <p:sldId id="358" r:id="rId16"/>
    <p:sldId id="359" r:id="rId17"/>
    <p:sldId id="374" r:id="rId18"/>
    <p:sldId id="360" r:id="rId19"/>
    <p:sldId id="361" r:id="rId20"/>
    <p:sldId id="362" r:id="rId21"/>
    <p:sldId id="375" r:id="rId22"/>
    <p:sldId id="363" r:id="rId23"/>
    <p:sldId id="372" r:id="rId24"/>
    <p:sldId id="365" r:id="rId25"/>
    <p:sldId id="368" r:id="rId26"/>
    <p:sldId id="367" r:id="rId27"/>
    <p:sldId id="366" r:id="rId28"/>
    <p:sldId id="373" r:id="rId29"/>
    <p:sldId id="369" r:id="rId30"/>
    <p:sldId id="37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3366" autoAdjust="0"/>
  </p:normalViewPr>
  <p:slideViewPr>
    <p:cSldViewPr>
      <p:cViewPr varScale="1">
        <p:scale>
          <a:sx n="121" d="100"/>
          <a:sy n="121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21:45:03.23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0,'25'0,"0"0,-25 0,25 0,-25 0,24 0,26 0,-25 0,24 9,-24-9,0 0,0 0,-1 0,-24 0,25 0,0 0,0 0,-25 0,25 0,-1 0,-24 0,50 0,-25 0,-25 0,24 0,1 0,-25 0,25 0,0 0,0 0,-1 0,0 0,-24 0,50 0,-25 0,-25 0,24 0,1 0,0 0,-25 0,25 0,-1 0,-24 0,25 0,0 0,0 0,0 0,24 0,-24 0,25 0,-50 0,24 0,1 0,0 0,-25 0,25 0,-1 0,-24 0,25 0,-25 0,0 0,25 0,0 0,-25 0,25 0,-1 0,-24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3:27:00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1,'0'0,"0"0,25 0,0 0,-25 0,25 0,-1 0,1 0,-25 0,25 0,0 0,-25 0,25 0,-1 0,1 0,0 0,49 0,1 0,-50 16,24-16,-25 0,-24 0,25 0,0 0,-25 0,0 0,24 0,1 0,-25 0,25 0,0 0,-25 0,25 0,-1 0,1 0,-25 0,25 0,0 0,-25 0,25 0,-1 0,1 0,-25 0,25 0,0 0,-25 0,25 0,0 0,-1 0,-24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3:27:2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0,'0'0,"25"0,0 0,24 0,-24 0,0 0,0 0,0 0,-25 0,24 0,1 0,0 0,-25 0,25 0,-1 0,-24 0,50 0,-25 0,-25 0,25 0,-1 0,-24 0,50 0,-1 0,1 0,24 23,-24-23,-25 0,-1 0,1 0,-25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3:27:25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546-4,'0'0,"0"0,0 0,-25 0,0 0,1 0,24 0,-25 0,0 0,0 0,0 0,1 0,24 0,-25 0,0 0,0 0,0 0,1 0,24 0,-25 0,0 0,0 0,25 0,0 0,-25 0,1 0,-1 0,25 0,-25 0,0 0,25 0,0 0,-25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3:27:35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4,'25'0,"-25"0,24 0,26 0,-25 0,25 0,-26 0,1 0,0 0,0 0,-25 0,25 0,0 0,-25 0,0 0,0 0,24 0,1 0,0 0,0 0,-1 0,-24 0,49 0,-24 0,-25 0,25 13,0-13,0 0,0 0,-1 0,-24 0,25 0,0 0,-25 0,0 0,25 0,0 0,-25 0,25 0,-1 0,-24 0,0 0,0 0,25 0,0 0,-25 0,25 0,-25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21:52:14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-1-1,'0'0,"25"0,0 0,-25 0,24 0,1 0,-25 0,25 0,0 0,0 0,-25 0,0 0,25 0,0 0,-25 0,24 0,0 0,-24 0,25 0,0 0,-25 0,0 0,25 0,0 0,-25 0,25 0,0 0,-25 0,25 0,0 0,-1 0,-24 0,25 0,0 0,-25 0,25 0,0 0,0 0,-25 0,0 0,0 0,25 0,0 0,-25 0,24 0,0 0,-24 0,25 0,0 0,0 0,-25 0,25 0,0 0,-25 0,0 0,0 0,25 0,0 0,-25 0,24 0,1 0,-25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21:52:19.6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-1-1,'0'0,"0"0,24 0,1 0,-25 0,50 0,-25 0,-25 0,25 0,-1 0,1 0,0 0,-1 0,-24 0,50 0,-26 0,-24 0,25 0,0 0,-25 0,0 0,50 0,-50 0,25 0,-1 0,1 0,-25 0,0 0,0 0,25 0,-25 0,0 0,25 0,0 0,-25 0,25 0,-1 0,-24 0,25 0,0 0,-1 0,-24 0,25 0,0 0,-25 0,24 0,1 0,0 0,-25 0,25 0,-25 0,0 0,25 0,0 0,-25 0,24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3:59.4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519 25,'0'25,"0"0,0-25,-24 0,24 0,0 24,0 1,0-25,0 0,0 0,0 25,0 0,0-25,0 0,0 0,0 0,0 0,0 25,0-25,0 0,0 0,0 0,0 0,0 0,0 25,0-25,0 0,0 25,0-25,0 0,0 0,0 0,0 0,0 0,0 25,0-25,0 0,0 0,0 0,0 0,0 0,0 0,0 0,0 25,0-25,0 0,0 0,0 0</inkml:trace>
  <inkml:trace contextRef="#ctx0" brushRef="#br0" timeOffset="41265">470 50</inkml:trace>
  <inkml:trace contextRef="#ctx0" brushRef="#br0" timeOffset="42500">445 0,'-25'0,"25"0,-24 0,-1 0,25 0,-25 0,1 0,24 0,-25 0,0 0,1 0,24 0,0 0,-25 0,0 0,25 0,-25 0,1 0,-1 0,25 0,-25 0,1 0,24 0,-25 0,25 0,-25 0,25 0,-25 0,25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4:4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0,'25'0,"0"0,0 0,24 0,-24 0,50 0,-25 21,24-21,1 0,-1 0,1 0,-75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4:48.07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25,'0'0,"25"0,-1 0,-24-23,25 23,24 0,-49 0,25 0,0 0,-25 0,24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4:08.09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0,'0'25,"0"-25,0 25,0-1,0-24,0 0,0 25,0 0,0-25,0 0,0 25,0-25,0 0,0 24,0-24,0 0,0 0,0 0,0 25,0 0,0-25,0 0,0 0,0 25,0-1,0-24,0 0,0 25,0-25,0 0,0 25,0-25,0 0,0 25,0-1,0-24,0 0,0 25,0-25,0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21:45:05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2,'0'0,"25"0,0 0,25 0,0 0,-25 0,0 0,24 0,-49 0,50 0,-25 0,-25 0,25 0,0 0,-25 0,49 0,-24 0,0 0,0 0,0 0,0 0,0 0,0 0,-25 0,24 0,1 0,-25 0,25 0,0 0,0 0,-25 0,25 0,0 0,-25 0,0 0,0 0,25 0,0 0,-25 0,24 0,1 0,-25 0,25 0,0 0,-25 0,0 0,25 0,0 0,-25 0,25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4:11.10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0,'25'0,"-25"0,0 25,0 0,0-25,0 25,0-25,0 0,0 25,0 0,0-25,0 25,0 0,0-25,0 25,0 0,0 0,0-25,0 25,0 0,0-25,0 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4:04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23 0,'0'25,"0"-25,0 0,0 25,0 0,0-25,0 25,0 0,0-25,0 25,0-25,0 0,0 25,0 0,0-25,0 25,0 0,0-25,0 25,0 0,0 0,0-25,0 0,0 0,0 25,0 0,0-25,0 25,-23-1,23-24,0 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4:19.81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25,'0'0,"25"0,0 0,-25 0,0 0,0 0,25 0,0 0,-25 0,0 0,25 0,0 0,-25 0,25 0,0 0,-25 0,0 0,25 0,0 0,-25 0,0 0</inkml:trace>
  <inkml:trace contextRef="#ctx0" brushRef="#br0" timeOffset="17984">0 0,'0'0,"25"0,0 0,-25 0,25 0,0 0,-25 0,25 0,0 0,0 0,-25 0,25 0,0 0,-25 0,25 0,0 0,0 0,-25 0,25 0,0 0,-25 0,25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4:44.50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0,'25'0,"-25"0,25 0,-1 0,1 0,-25 0,24 0,1 0,-25 0,25 0,-1 0,1 0,-25 0,24 0,-24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4:45.78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0,'0'0,"25"0,0 0,0 0,0 0,0 0,-25 0,25 0,0 0,-25 0,25 0,0 0,0 0,-25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4:46.9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0,'0'0,"0"0,25 0,-25 0,0 0,25 0,0 0,0 0,24 0,-49 0,25 0,0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1:38.34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2504,'0'-24,"0"-1,0 0,0 25,0-25,0 25,0-25,0 1,0-1,0 25,0-25,0 0,0 0,0 25,0-24,0-1,0 0,0 25,0-25,0 1,0 24,0 0,0-25,0 0,0 25,0-25,0 0,0 25,0-24,0-1,0 25,0-25,0 0,0 0,0 25,0-24,0 24,0-25,0 0,0 25,0-25,0 0,0 25,0-24,0-1,0 0,0 25,0-25,0 0,0 25,0-24,0-1,0 25,0-25,0 0,0 25,0-25,0 1,0-1,0 25,0-25,0 0,0 0,0 25,0-24,0-1,0 25,0-25,0 0,0 25,0-25,0 1,0-1,0 25,0-25,0 0,0 25,0 0,0-24,0-1,0 0,0 25,0-25,0 0,0 25,0-24,0-1,0 0,0 25,0-25,0 0,0 25,0-24,0-1,0 0,0 25,0-25,0 0,0 25,0-24,0-1,0 0,0 25,0-25,0 0,0 1,0 24,0 0,0-25,0 0,0 0,0 25,0-25,0 1,0-1,0 25,0-25,0 25,0-25,0 0,0 1,0 24,0-25,0 0,0 25,0-25,0 0,0 1,0 24,0-25,0 0,0 25,0-25,0 1,0-1,0 25,0-25,0 0,0 25,0-25,0 1,0-1,0 25,0-25,0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1:52.4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38,'25'0,"0"0,-25 0,25 0,-1 0,-24 0,0 0,25 0,0 0,-25 0,25 0,0 0,-25 0,24 0,1 0,0 0,-25 0,25 0,0 0,-25 0,0 0,24 0,1 0,-25 0,25 0,0 0,-25 0,25 0,0 0,-1 0,-24 0,0 0,25 0,0 0,-25 0,25 0,0 0,-25 0,0 0,0 0,24 0,1 0,-25 0,25 0,0 0,-25 0,25 0,-1 0,1 0,-25 0,25 0,0 0,-25 0,25 0,-1 0,1 0,-25 0,0 0,0 0,25 0,0 0,-25 0,25 0,-1 0,-24 0,0 0,0 0,25 0,0 0,-25 0,25 0,0 0,-25 0,24 0,1 0,0 0,-25 0,25 0,0 0,-25 0,24 0,1 0,0 0,-25 0,25 0,0 0,-25 0,24 0,1 0,0 0,-25 0,25 0,0 0,-25 0,24 0,1 0,0 0,-25 0,25 0,0 0,-25 0,25 0,-1 0,1 0,0 0,0 0,-25 0,25 0,-1 0,1 0,-25 0,25 0,0 0,-25 0,25 0,-1 0,-24 0,25 0,0 0,0 0,-25 0,25 0,-1 0,-24-12,25 12,0 0,0 0,-25 0,25 0,-1 0,-24 0,25 0,0 0,0 0,-25 0,25 0,-1 0,-24 0,25 0,0 0,0 0,-25 0,25 0,-1 0,-24 0,25 0,0 0,0 0,-25 0,25 0,-1 0,-24 0,25 0,0 0,0 0,-25 0,0 0,0 0,25 0,0 0,-25 0,24 0,1 0,-25 0,25 0,0 0,0 0,-25 0,24 0,1 0,-25 0,25 0,0 0,0 0,-25 0,24 0,1 0,-25 0,25 0,25 0,-50 0,24 0,1 0,0 0,-25 0,25 0,0 0,-25 0,0-13,0 13,24 0,1 0,-25 0,25 0,0 0,-25 0,25 0,-1 0,1 0,-25 0,25 0,0 0,-25 0,25 0,-1 0,1 0,-25 0,25 0,-25 0,0 0,25 0,0 0,-25 0,24 0,1 0,-25 0,25 0,25 0,-50 0,24 0,1 0,0 0,-25 0,25 0,0 0,-25 0,0 0,25 0,-1 0,-24 0,25 0,0 0,-25 0,25 0,0 0,-1 0,-24 0,25 0,0 0,-25 0,0 0,0 0,25 0,0 0,-25 0,0 0,0 0,24 0,-24 0,0 0,25 0,0 0,-25 0,25 0,0 0,-25 0,24 0,26 0,-50 0,74 13,-49-1,-25-12,25 0,0 0,-25 0,0 0,0 0,25 0,-1 0,-24 0,25 0,0 0,-25 0,25 0,0 0,-1 0,-24 0,25 0,0 0,-25 0,25 0,0 0,-1 0,-24 0,25 0,0 0,-25 0,25 0,0 0,0 0,-25 0,24 0,1 0,-25 0,25 0,0 0,0 0,-25 0,24 0,1 0,-25 0,25 0,25 0,-26 0,26 0,0 0,-26 0,1 0,0 0,-25 0,25 0,-25 0,0 0,25 0,-1 0,-24 0,25 0,0 0,-25 0,50 0,-1 0,-49 0,25 0,0 0,-25 0,49 0,-24 0,-25 0,25 0,0 0,0 0,-25 0,24 0,1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02:13.17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0,'0'0,"0"0,25 0,0 0,-25 0,25 0,-1 0,-24 0,25 0,-25 0,0 0,25 0,0 0,-25 0,25 0,-1 0,-24 0,25 0,0 0,0 0,-25 0,25 0,-1 0,-24 0,25 0,0 0,0 0,-25 0,0 0,0 0,25 0,-1 0,-24 0,25 0,-25 0,0 0,25 0,0 0,-25 0,25 0,-1 0,-24 0,25 0,0 0,0 0,-25 0,0 0,25 0,0 0,-25 0,0 0,24 0,1 0,-25 0,0 0,0 0,25 0,0 0,-25 0,25 0,-1 0,-24 0,25 0,0 0,0 0,-25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0:41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0,'0'0,"25"0,0 0,-25 0,25 0,24 0,-24 0,0 0,24 0,1 0,-50 0,25 0,-1 0,1 0,-25 0,25 0,0 0,-25 0,0 0,0 0,25 0,-1 0,-24 0,25 0,0 0,-25 0,25 0,-1 0,1 0,-25 0,25 0,0 0,-25 0,25 0,-25 0,0 0,24 0,1 0,-25 0,25 0,0 0,-25 0,24 0,1 0,0 0,-25 0,25 0,0 0,-25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21:45:08.4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1,'0'0,"25"0,0 0,0 0,-1 0,1 0,25 0,-25 0,-25 0,24 0,26 0,-50 0,50 0,-26 0,-24 0,25 0,0 0,-25 0,25 0,0 0,-1 0,26 0,24 0,-49 0,25 13,-1-13,-49 0,25 0,25 0,-50 0,0 0,0 0,25 0,-1 0,-24 0,25 0,0 0,-25 0,25 0,0 0,-1 0,-24 0,25 0,0 0,-25 0,25 0,0 0,0 0,-25 0,24 0,1 0,-25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0:44.67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0,'0'0,"0"0,25 0,-1 0,-24 0,25 0,25 0,-25 0,0 0,0 0,25 0,-25 0,0 0,25 0,-1 0,-24 0,0 0,0 0,-25 0,24 0,1 0,0 0,-25 0,25 0,0 0,-25 0,25 0,0 0,0 0,-25 0,25 0,0 0,-25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0:46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-1 100,'0'0,"25"0,-1 0,-24 0,25 0,0 0,-25 0,25 0,0 0,-25-25,25 25,0 0,-1-25,25 25,-24 0,0 0,0 0,0 0,-25 0,25 0,0 0,-25 0,50 0,-25 0,-1 0,1 0,0 0,-25 0,25 0,-1 0,-24 0,25 0,0 0,0 0,-25 0,25 0,-1 0,-24 0,25-25,0 25,0 0,-25-25,0 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8:07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0,'0'0,"24"0,26 0,-50 0,24 0,1 0,-25 0,24 0,1 0,0 0,-25 0,0 0,0 0,24 0,1 0,-25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8:09.04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1,'25'0,"0"0,-25 0,25 0,0 0,-25 0,25 0,-1 0,1 0,-25 0,25 0,0 0,-25 0,25 0,0 0,0 0,-25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8:16.23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0,'25'0,"-25"0,0 0,25 0,0 0,-25 0,25 0,-1 0,-24 0,25 0,0 0,0 0,-25 0,25 0,-1 0,-24 0,50 0,-25 25,-25-25,25 0,0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8:18.1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0,'0'0,"24"0,1 0,-25 0,25 0,-1 0,1 0,-25 0,25 0,-1 0,1 0,-1 0,1 0,-25 0,25 0,-1 0,1 0,-25 0,25 0,-1 0,-24 0,25 0,-1 0,-24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8:19.9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0,'0'0,"24"0,1 0,-25 0,25 0,0 0,-25 0,24 0,1 0,0 0,-25 0,24 0,1 0,-25 0,25 0,0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8:40.87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0,'0'0,"0"25,0 0,0-25,0 0,0 0,0 24,0-24,0 0,0 25,0 0,0-25,0 0,0 25,0 0,0-25,0 24,0 1,0-25,0 0,0 25</inkml:trace>
  <inkml:trace contextRef="#ctx0" brushRef="#br0" timeOffset="1546">0 571,'0'25,"0"0,0-25,0 0,0 0,0 24,0 1,0-25,0 0,0 25,0 0,0-25,0 25,0 0,0-25,0 24,0 1</inkml:trace>
  <inkml:trace contextRef="#ctx0" brushRef="#br0" timeOffset="3078">25 1018</inkml:trace>
  <inkml:trace contextRef="#ctx0" brushRef="#br0" timeOffset="3718">25 1018,'0'-25,"0"0,0 0,0 25,0-24,0-1,0 25,0-25,0 0,0 0</inkml:trace>
  <inkml:trace contextRef="#ctx0" brushRef="#br0" timeOffset="6343">25 844,'0'-25,"0"0,0 25,0-24,0-1,0 25,0 0,0-25,0 0,0 25,0-25,0 25,0-25,0 25,0-24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7:31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2,'0'0,"0"0,0 0,0 0,25 0,0 0,-25 0,25 0,0 0,-25 0,25 0,0 0,0 0,-25 0,49 0,1 0,-50 0,50 0,-25 0,0 0,0 0,-1 0,-24 0,25 0,0 0,-25 0,25 0,0 0,0 0,-25 0,25 0,0 0,-25 0,25 0,24 0,-49 0,25 0,0 0,-25 0,25 0,0 0,0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7:53.06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0-3,'25'0,"-25"0,25 0,0 0,-25 0,0 0,0 0,24 0,1 0,-25 0,25 0,0 0,-25 0,50 0,-1 0,-49 0,50 0,0 0,-1 0,0 0,-24 0,49 0,-49 0,-25 0,25 0,0 0,0 0,-1 0,1 0,-25 0,50 0,-25 0,-25 0,25 0,-1 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21:45:10.5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24,'0'0,"25"0,0 0,0-17,24 17,-24 0,24 0,-24 0,0 0,0 0,-1 0,1 0,25 0,-50 0,24 0,26 0,-50 0,49 0,-24 0,-25 0,25 0,0 0,-25 0,24 0,1 0,0 0,-25 0,25 0,-1 0,-24 0,25 0,0 0,-25 0,0 0,0 0,25 0,0 0,-25 0,24 0,1 0,-25 0,25 0,-25 0,0 0,49 0,-49 0,50 0,-25 0,-25 0,24 0,1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5:17:55.7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15,'0'0,"25"0,0 0,0 0,0 0,0 0,-25 0,25 0,0 0,-25 0,25 0,0 0,-1 0,1 0,25 0,-25 0,0 0,-1 0,-24 0,25 0,0 0,-25 0,49 0,-24 0,-25 0,25 0,0 0,0 0,-25 0,25 0,0 0,-25 0,25-14,0 14,-25 0,25 0,-1 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21:49:50.3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4,'0'0,"25"0,0 0,-25 0,25 0,0 0,-25 0,24 0,1 0,0 0,-25 0,25 0,0 0,-25 0,24 0,1 0,0 0,-25 0,0 0,25 0,0 0,-25 0,25 0,-1 0,-24 0,25 0,0 0,0 0,-25 0,25 0,-1 0,-24 0,50 0,-25 11,0-11,24 0,-24 0,-25 0,25 0,0 0,-25 0,24 0,1 0,0 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4T21:49:53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3,'0'0,"0"0,25 0,0 0,-25 0,50 0,-1 0,-49 0,50 0,-50 0,25 0,0 0,-1 0,-24 0,0 0,25 0,0 0,-25 0,25 0,0 0,-25 0,24 0,-24 0,0 0,24 0,1 0,-25 0,25 0,-25 0,0 0,25 0,-25 0,0 0,24 0,1 0,-25 0,25 0,-25 0,25 14,0-14,-1 0,26 0,-25 0,-25 0,25 0,-1 0,1 0,-25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3:26:45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4,'25'0,"-25"0,25 0,0 0,-25 0,49 0,1 0,-25 0,0 0,24 0,-49 0,25 0,0 0,0 0,-1 0,1 0,0 0,25 0,-50 0,49 0,-24 0,0 0,25 0,-50 0,24 0,1 0,0 0,-25 0,25 0,0 0,-25 0,24 0,1 0,0 0,-25 0,25 0,0 0,-25 0,24 0,-24 0,0 0,25 0,0 0,-25 0,25 0,0 0,-25 0,0 0,24 0,1 0,-25 0,0 0,25 0,0 0,-25 0,0 0,25 0,-1 0,-24 0,25 0,0 0,0 0,-25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3:26:47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12,'24'0,"1"0,-25 0,25 0,0 0,0 0,-1 0,26 0,-50 0,50 0,-1 0,-49 0,25 0,-1 0,-24 0,25 0,-1 0,1 0,-25 0,25 0,0 0,-25 0,0 0,0 0,25 0,-1 0,-24 0,50 0,-25 0,0 0,0 0,-1 0,-24 0,50 0,-50 0,25 0,0 0,-1 0,-24 0,25 0,0 0,-25 0,25 0,0 0,-1 0,-24 0,0 0,25 0,0 0,24 10,-25 1,1-11,0 0,25 0,-50 0,0 0,0 0,24 0,1 0,-25 0,25 0,0 0,-25 0,25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15T13:26:57.3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-1-1,'0'0,"25"0,-1 0,-24 0,50 0,-25 0,-25 0,25 0,-1 0,-24 0,25 0,0 0,0 0,0 0,-1 0,-24 0,25 0,0 0,0 0,24 0,1 0,-50 0,49 0,-25 0,-24 0,25 0,0 0,-25 0,25 0,0 0,-1 0,-24 0,25 0,25 0,-50 0,25 0,-1 0,26 0,-25 0,-25 0,25 0,-1 0,-24 0,0 0,25 0,0 0,-25 0,25 0,-25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832FCD-FFE8-449E-AB0C-1FBE85142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00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E68B47-D18A-4B91-ACFC-3E114F61D16E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103D3A-1BDA-40CF-BC44-9481AB99A0C9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D34BD8-4AED-471D-A503-654B9022E20F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9131A4-A9D9-4E7B-B472-401BB1B3740C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F21B2B-F996-402A-8FFA-AEB69B2899B5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AAE8DE-B102-425F-8203-38C1070D1D84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6AE6D-1553-4806-9745-75A01097C46D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422E2E-CE90-460C-9AB5-A6DE49C53CC2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E654CB-4451-492B-BF18-1AA58EFBDA06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595E98-AA92-47E9-91BB-8ACAF2155999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1569C7-B33A-4917-8680-5329E04D10FE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A2B0CF-621E-445C-9F9F-A0682F3C697E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2D0103-1646-437E-8C28-4B0DA37F4B42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77EDCA-E0F2-461F-9831-7DF1485CE91F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E8BE3C-2A8C-4E64-848C-B80137A02637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0BE892-DA51-4FE5-B89E-3CB043D538FF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019B8E-184C-41E5-8F85-18DDB8B08F5E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59A1E3-F75E-44DF-A193-6CD9F0D17694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096F2A-BEFB-4148-86B3-0ADF9B65A936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A8E804-F476-42F3-8119-B4E1BDC15A62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976833-4EB1-4374-A939-85A9B275A934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817605-DCA1-4C62-9134-05990B68B73C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C5CD95-F037-4447-83DB-22034847DAC8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06E66D-5BBE-4CE8-9D88-86E5B8B32FA9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33626B-7DFF-4C5E-8738-8D471298E965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EA26E7-EDD9-4CB7-BDB7-1F179151D5AA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4A7301-2548-4E5D-B28E-8C76DA0BFBFE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6553B5-015F-4BF7-8661-E22FECEB458C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BCBA4F-8319-488F-9C82-1FB6F8306A60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11D1-F069-47DB-A521-CEB5E60BF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12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0A148-AD2D-4477-AC8D-26A8C8D91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29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354F9-1536-416E-B969-B05B62A9C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A5CA3-A107-4EFE-BA3A-F4A87A912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6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3D5A5-C26C-4248-A154-2D07945EB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02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79832-C469-46F8-B971-65D623F62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80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FD72-5B56-48BF-B48C-6A2B2E07B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68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80CC-A512-484C-B618-396FB0405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55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DCE17-2E19-47EC-BF6C-2903C2E8C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67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F12CF-53A5-440C-9EAB-27B9AAD33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80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62E4D-96BC-4EDE-8655-5086FC615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04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9556666E-A598-4AF2-ABE5-4FF9678B1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7.emf"/><Relationship Id="rId3" Type="http://schemas.openxmlformats.org/officeDocument/2006/relationships/image" Target="../media/image7.wmf"/><Relationship Id="rId7" Type="http://schemas.openxmlformats.org/officeDocument/2006/relationships/image" Target="../media/image14.emf"/><Relationship Id="rId12" Type="http://schemas.openxmlformats.org/officeDocument/2006/relationships/customXml" Target="../ink/ink11.xml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5.emf"/><Relationship Id="rId14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5" Type="http://schemas.openxmlformats.org/officeDocument/2006/relationships/image" Target="../media/image21.emf"/><Relationship Id="rId4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nps/lid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lid-stormwater.net/" TargetMode="External"/><Relationship Id="rId4" Type="http://schemas.openxmlformats.org/officeDocument/2006/relationships/hyperlink" Target="http://www.lowimpactdevelopment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retenetwork.com/concrete/porous_concrete_paver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44.emf"/><Relationship Id="rId26" Type="http://schemas.openxmlformats.org/officeDocument/2006/relationships/image" Target="../media/image48.emf"/><Relationship Id="rId3" Type="http://schemas.openxmlformats.org/officeDocument/2006/relationships/image" Target="../media/image24.png"/><Relationship Id="rId21" Type="http://schemas.openxmlformats.org/officeDocument/2006/relationships/customXml" Target="../ink/ink24.xml"/><Relationship Id="rId34" Type="http://schemas.openxmlformats.org/officeDocument/2006/relationships/image" Target="../media/image52.emf"/><Relationship Id="rId7" Type="http://schemas.openxmlformats.org/officeDocument/2006/relationships/customXml" Target="../ink/ink17.xml"/><Relationship Id="rId12" Type="http://schemas.openxmlformats.org/officeDocument/2006/relationships/image" Target="../media/image41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29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customXml" Target="../ink/ink19.xml"/><Relationship Id="rId24" Type="http://schemas.openxmlformats.org/officeDocument/2006/relationships/image" Target="../media/image47.emf"/><Relationship Id="rId32" Type="http://schemas.openxmlformats.org/officeDocument/2006/relationships/image" Target="../media/image51.emf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10" Type="http://schemas.openxmlformats.org/officeDocument/2006/relationships/image" Target="../media/image40.emf"/><Relationship Id="rId19" Type="http://schemas.openxmlformats.org/officeDocument/2006/relationships/customXml" Target="../ink/ink23.xml"/><Relationship Id="rId31" Type="http://schemas.openxmlformats.org/officeDocument/2006/relationships/customXml" Target="../ink/ink29.xml"/><Relationship Id="rId4" Type="http://schemas.openxmlformats.org/officeDocument/2006/relationships/image" Target="../media/image23.wmf"/><Relationship Id="rId9" Type="http://schemas.openxmlformats.org/officeDocument/2006/relationships/customXml" Target="../ink/ink18.xml"/><Relationship Id="rId14" Type="http://schemas.openxmlformats.org/officeDocument/2006/relationships/image" Target="../media/image42.emf"/><Relationship Id="rId22" Type="http://schemas.openxmlformats.org/officeDocument/2006/relationships/image" Target="../media/image46.emf"/><Relationship Id="rId27" Type="http://schemas.openxmlformats.org/officeDocument/2006/relationships/customXml" Target="../ink/ink27.xml"/><Relationship Id="rId30" Type="http://schemas.openxmlformats.org/officeDocument/2006/relationships/image" Target="../media/image50.emf"/><Relationship Id="rId35" Type="http://schemas.openxmlformats.org/officeDocument/2006/relationships/customXml" Target="../ink/ink31.xml"/><Relationship Id="rId8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customXml" Target="../ink/ink36.xml"/><Relationship Id="rId18" Type="http://schemas.openxmlformats.org/officeDocument/2006/relationships/image" Target="../media/image61.emf"/><Relationship Id="rId3" Type="http://schemas.openxmlformats.org/officeDocument/2006/relationships/image" Target="../media/image25.wmf"/><Relationship Id="rId21" Type="http://schemas.openxmlformats.org/officeDocument/2006/relationships/customXml" Target="../ink/ink40.xml"/><Relationship Id="rId7" Type="http://schemas.openxmlformats.org/officeDocument/2006/relationships/customXml" Target="../ink/ink33.xml"/><Relationship Id="rId12" Type="http://schemas.openxmlformats.org/officeDocument/2006/relationships/image" Target="../media/image58.emf"/><Relationship Id="rId17" Type="http://schemas.openxmlformats.org/officeDocument/2006/relationships/customXml" Target="../ink/ink38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60.emf"/><Relationship Id="rId20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customXml" Target="../ink/ink35.xml"/><Relationship Id="rId5" Type="http://schemas.openxmlformats.org/officeDocument/2006/relationships/customXml" Target="../ink/ink32.xml"/><Relationship Id="rId15" Type="http://schemas.openxmlformats.org/officeDocument/2006/relationships/customXml" Target="../ink/ink37.xml"/><Relationship Id="rId10" Type="http://schemas.openxmlformats.org/officeDocument/2006/relationships/image" Target="../media/image57.emf"/><Relationship Id="rId19" Type="http://schemas.openxmlformats.org/officeDocument/2006/relationships/customXml" Target="../ink/ink39.xml"/><Relationship Id="rId4" Type="http://schemas.openxmlformats.org/officeDocument/2006/relationships/image" Target="../media/image26.wmf"/><Relationship Id="rId9" Type="http://schemas.openxmlformats.org/officeDocument/2006/relationships/customXml" Target="../ink/ink34.xml"/><Relationship Id="rId14" Type="http://schemas.openxmlformats.org/officeDocument/2006/relationships/image" Target="../media/image59.emf"/><Relationship Id="rId22" Type="http://schemas.openxmlformats.org/officeDocument/2006/relationships/image" Target="../media/image6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667B1-75F4-4A6E-8A73-BF1105E72447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600"/>
              <a:t>TR-55 </a:t>
            </a:r>
            <a:br>
              <a:rPr lang="en-US" altLang="en-US" sz="4600"/>
            </a:br>
            <a:r>
              <a:rPr lang="en-US" altLang="en-US" sz="4600"/>
              <a:t>Urban Hydrology for Small Watersheds</a:t>
            </a:r>
            <a:r>
              <a:rPr lang="en-US" altLang="en-US" sz="2500"/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3EC9F-1CC9-42EB-93B4-F9A03706C8CA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01050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0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9438" y="5938838"/>
              <a:ext cx="295275" cy="7937"/>
            </p14:xfrm>
          </p:contentPart>
        </mc:Choice>
        <mc:Fallback xmlns="">
          <p:pic>
            <p:nvPicPr>
              <p:cNvPr id="2050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0991" y="5829445"/>
                <a:ext cx="352169" cy="226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3888" y="1839913"/>
              <a:ext cx="285750" cy="9525"/>
            </p14:xfrm>
          </p:contentPart>
        </mc:Choice>
        <mc:Fallback xmlns="">
          <p:pic>
            <p:nvPicPr>
              <p:cNvPr id="2051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5457" y="1723781"/>
                <a:ext cx="342612" cy="2421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BBDBA-8238-4BCC-978E-AE1F7FC8AB36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47088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4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1825" y="4705350"/>
              <a:ext cx="438150" cy="1588"/>
            </p14:xfrm>
          </p:contentPart>
        </mc:Choice>
        <mc:Fallback xmlns="">
          <p:pic>
            <p:nvPicPr>
              <p:cNvPr id="3074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3383" y="4200366"/>
                <a:ext cx="495034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5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5089525"/>
              <a:ext cx="463550" cy="19050"/>
            </p14:xfrm>
          </p:contentPart>
        </mc:Choice>
        <mc:Fallback xmlns="">
          <p:pic>
            <p:nvPicPr>
              <p:cNvPr id="3075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5456" y="4970743"/>
                <a:ext cx="520414" cy="2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2850" y="4295775"/>
              <a:ext cx="357188" cy="1588"/>
            </p14:xfrm>
          </p:contentPart>
        </mc:Choice>
        <mc:Fallback xmlns="">
          <p:pic>
            <p:nvPicPr>
              <p:cNvPr id="307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4405" y="3792379"/>
                <a:ext cx="414079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7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9838" y="5099050"/>
              <a:ext cx="357187" cy="9525"/>
            </p14:xfrm>
          </p:contentPart>
        </mc:Choice>
        <mc:Fallback xmlns="">
          <p:pic>
            <p:nvPicPr>
              <p:cNvPr id="3077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81393" y="4972844"/>
                <a:ext cx="414078" cy="261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8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5" y="4348163"/>
              <a:ext cx="285750" cy="9525"/>
            </p14:xfrm>
          </p:contentPart>
        </mc:Choice>
        <mc:Fallback xmlns="">
          <p:pic>
            <p:nvPicPr>
              <p:cNvPr id="3078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13494" y="4235980"/>
                <a:ext cx="342612" cy="233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7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4759325"/>
              <a:ext cx="196850" cy="1588"/>
            </p14:xfrm>
          </p:contentPart>
        </mc:Choice>
        <mc:Fallback xmlns="">
          <p:pic>
            <p:nvPicPr>
              <p:cNvPr id="307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57945" y="4254341"/>
                <a:ext cx="253710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4463" y="5106988"/>
              <a:ext cx="312737" cy="9525"/>
            </p14:xfrm>
          </p:contentPart>
        </mc:Choice>
        <mc:Fallback xmlns="">
          <p:pic>
            <p:nvPicPr>
              <p:cNvPr id="308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6032" y="4990490"/>
                <a:ext cx="369598" cy="2421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D10B4-C8AE-41A5-AB8C-D6903132352C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7575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5875338"/>
              <a:ext cx="339725" cy="1587"/>
            </p14:xfrm>
          </p:contentPart>
        </mc:Choice>
        <mc:Fallback xmlns="">
          <p:pic>
            <p:nvPicPr>
              <p:cNvPr id="409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5608" y="5372259"/>
                <a:ext cx="396586" cy="100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3563" y="1589088"/>
              <a:ext cx="330200" cy="1587"/>
            </p14:xfrm>
          </p:contentPart>
        </mc:Choice>
        <mc:Fallback xmlns="">
          <p:pic>
            <p:nvPicPr>
              <p:cNvPr id="409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5116" y="1086009"/>
                <a:ext cx="387094" cy="10077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5ECAB-9DAE-4E57-BDA0-9AF59F6F5021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Impact of Development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8463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676400" y="2895600"/>
          <a:ext cx="6270625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Chart" r:id="rId5" imgW="4676851" imgH="2428951" progId="Excel.Chart.8">
                  <p:embed/>
                </p:oleObj>
              </mc:Choice>
              <mc:Fallback>
                <p:oleObj name="Chart" r:id="rId5" imgW="4676851" imgH="2428951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95600"/>
                        <a:ext cx="6270625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304800" y="1371600"/>
            <a:ext cx="5257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Peak flow is higher after development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Peak flow occurs earlier after development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4357F-86FD-41D2-AABF-D6C8466CADFE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 dirty="0"/>
              <a:t>Low Impact Development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hlinkClick r:id="rId3"/>
              </a:rPr>
              <a:t>http://www.epa.gov/nps/lid/</a:t>
            </a: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>
                <a:hlinkClick r:id="rId4"/>
              </a:rPr>
              <a:t>http://www.lowimpactdevelopment.org/</a:t>
            </a: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>
                <a:hlinkClick r:id="rId5"/>
              </a:rPr>
              <a:t>http://www.lid-stormwater.net/</a:t>
            </a:r>
            <a:r>
              <a:rPr lang="en-US" altLang="en-US" sz="2000" dirty="0"/>
              <a:t> </a:t>
            </a:r>
            <a:endParaRPr lang="en-US" altLang="en-US" dirty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10" y="2743200"/>
            <a:ext cx="479901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3164A-FA90-4B29-A566-EADAAAAB1777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Green Roofs</a:t>
            </a:r>
          </a:p>
        </p:txBody>
      </p:sp>
      <p:pic>
        <p:nvPicPr>
          <p:cNvPr id="17412" name="Picture 7" descr="DSCF00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4214813" cy="3160713"/>
          </a:xfrm>
          <a:noFill/>
        </p:spPr>
      </p:pic>
      <p:pic>
        <p:nvPicPr>
          <p:cNvPr id="17413" name="Picture 8" descr="DSCF0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63391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98D75-75B9-4834-A3EC-AA5D88166545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Permeable/Porous Concrete Pavers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hlinkClick r:id="rId3"/>
              </a:rPr>
              <a:t>http://www.concretenetwork.com/concrete/porous_concrete_pavers/</a:t>
            </a:r>
            <a:endParaRPr lang="en-US" altLang="en-US" sz="20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952750" cy="298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514600"/>
            <a:ext cx="21336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Pervious Pavements in Cold Weather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9CD3D-DCCC-4418-8C81-F9DD17CF711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194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93" y="2209800"/>
            <a:ext cx="4091996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D191-BFC6-4B10-9909-44F832B82DE3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/>
              <a:t>Rain Gardens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4823628" cy="351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272997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8A237-1C1A-4631-9176-EC96F21A6FE5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Grass Swales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828800"/>
            <a:ext cx="5673371" cy="31242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28732-CC12-4496-AE8A-DB84BE831584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Simplified methods for estimating runoff and peak discharge for small urban/urbanizing watersheds</a:t>
            </a:r>
            <a:br>
              <a:rPr lang="en-US" altLang="en-US" sz="3800"/>
            </a:br>
            <a:endParaRPr lang="en-US" altLang="en-US" sz="380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6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/>
              <a:t>Ch</a:t>
            </a:r>
            <a:r>
              <a:rPr lang="en-US" altLang="en-US" dirty="0"/>
              <a:t> 1 Intro</a:t>
            </a:r>
          </a:p>
          <a:p>
            <a:pPr marL="0" indent="0" eaLnBrk="1" hangingPunct="1">
              <a:buNone/>
            </a:pPr>
            <a:r>
              <a:rPr lang="en-US" altLang="en-US" dirty="0" err="1"/>
              <a:t>Ch</a:t>
            </a:r>
            <a:r>
              <a:rPr lang="en-US" altLang="en-US" dirty="0"/>
              <a:t> 2 Estimating Runoff</a:t>
            </a:r>
          </a:p>
          <a:p>
            <a:pPr marL="0" indent="0" eaLnBrk="1" hangingPunct="1">
              <a:buNone/>
            </a:pPr>
            <a:r>
              <a:rPr lang="en-US" altLang="en-US" dirty="0" err="1"/>
              <a:t>Ch</a:t>
            </a:r>
            <a:r>
              <a:rPr lang="en-US" altLang="en-US" dirty="0"/>
              <a:t> 3 Time of Concentration</a:t>
            </a:r>
          </a:p>
          <a:p>
            <a:pPr marL="0" indent="0" eaLnBrk="1" hangingPunct="1">
              <a:buNone/>
            </a:pPr>
            <a:r>
              <a:rPr lang="en-US" altLang="en-US" dirty="0" err="1"/>
              <a:t>Ch</a:t>
            </a:r>
            <a:r>
              <a:rPr lang="en-US" altLang="en-US" dirty="0"/>
              <a:t> 4 Peak Runoff Method</a:t>
            </a:r>
          </a:p>
          <a:p>
            <a:pPr marL="0" indent="0" eaLnBrk="1" hangingPunct="1">
              <a:buNone/>
            </a:pPr>
            <a:r>
              <a:rPr lang="en-US" altLang="en-US" dirty="0" err="1">
                <a:solidFill>
                  <a:srgbClr val="00B050"/>
                </a:solidFill>
              </a:rPr>
              <a:t>Ch</a:t>
            </a:r>
            <a:r>
              <a:rPr lang="en-US" altLang="en-US" dirty="0">
                <a:solidFill>
                  <a:srgbClr val="00B050"/>
                </a:solidFill>
              </a:rPr>
              <a:t> 5 Hydrograph Method</a:t>
            </a:r>
          </a:p>
          <a:p>
            <a:pPr marL="0" indent="0" eaLnBrk="1" hangingPunct="1">
              <a:buNone/>
            </a:pPr>
            <a:r>
              <a:rPr lang="en-US" altLang="en-US" dirty="0" err="1">
                <a:solidFill>
                  <a:srgbClr val="00B050"/>
                </a:solidFill>
              </a:rPr>
              <a:t>Ch</a:t>
            </a:r>
            <a:r>
              <a:rPr lang="en-US" altLang="en-US" dirty="0">
                <a:solidFill>
                  <a:srgbClr val="00B050"/>
                </a:solidFill>
              </a:rPr>
              <a:t> 6 Storage Volumes for Detention Basins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C86DF-4495-4382-B412-3A693CE791CC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Detention/Retention Basins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21665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A5CA3-A107-4EFE-BA3A-F4A87A912ED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178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D2F83-C145-481E-9242-93B299760897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Ch 6 Estimating Storage Volumes for Detention Basins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34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Approximate method (+/-25% storage error)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Can be used for single and multi-staged outflow structures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sz="2000" dirty="0"/>
              <a:t>Worksheet 6a-estimate storage volume given desired peak outflow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/>
              <a:t>Worksheet 6b-estimate peak outflow given storage volume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02A5C-81BB-486F-A598-E6AE82882CC0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/>
              <a:t>Detention Outlet Structures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Single Stage (culvert or orifice)</a:t>
            </a:r>
          </a:p>
          <a:p>
            <a:pPr marL="0" indent="0" eaLnBrk="1" hangingPunct="1">
              <a:buNone/>
            </a:pPr>
            <a:r>
              <a:rPr lang="en-US" altLang="en-US" dirty="0"/>
              <a:t>Multi-Staged to handle different flows</a:t>
            </a:r>
          </a:p>
          <a:p>
            <a:pPr marL="0" indent="0" eaLnBrk="1" hangingPunct="1">
              <a:buNone/>
            </a:pPr>
            <a:r>
              <a:rPr lang="en-US" altLang="en-US" dirty="0"/>
              <a:t>Combination of orifices &amp;/or weirs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086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1853A-046C-405B-BF9D-7DF1C93AC73C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Orifices and Weirs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14400"/>
            <a:ext cx="6718300" cy="5627688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97E85-7228-40A5-99AE-A348C3516648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Figure 6-1 Approximate Routing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3992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CAD0-816C-48DA-B1B9-B353A7F48C92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Example 6-1</a:t>
            </a:r>
            <a:br>
              <a:rPr lang="en-US" altLang="en-US" sz="3800"/>
            </a:br>
            <a:r>
              <a:rPr lang="en-US" altLang="en-US" sz="3800"/>
              <a:t>Single-Stage Outflow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75-Acre Development</a:t>
            </a:r>
          </a:p>
          <a:p>
            <a:pPr eaLnBrk="1" hangingPunct="1"/>
            <a:r>
              <a:rPr lang="en-US" altLang="en-US" sz="2600" dirty="0"/>
              <a:t>Developed Peak flow is 360 </a:t>
            </a:r>
            <a:r>
              <a:rPr lang="en-US" altLang="en-US" sz="2600" dirty="0" err="1"/>
              <a:t>cfs</a:t>
            </a:r>
            <a:r>
              <a:rPr lang="en-US" altLang="en-US" sz="2600" dirty="0"/>
              <a:t> (Q</a:t>
            </a:r>
            <a:r>
              <a:rPr lang="en-US" altLang="en-US" sz="2600" baseline="-25000" dirty="0"/>
              <a:t>25</a:t>
            </a:r>
            <a:r>
              <a:rPr lang="en-US" altLang="en-US" sz="2600" dirty="0"/>
              <a:t>)</a:t>
            </a:r>
          </a:p>
          <a:p>
            <a:pPr eaLnBrk="1" hangingPunct="1"/>
            <a:r>
              <a:rPr lang="en-US" altLang="en-US" sz="2600" dirty="0"/>
              <a:t>Present channel can handle only 180 </a:t>
            </a:r>
            <a:r>
              <a:rPr lang="en-US" altLang="en-US" sz="2600" dirty="0" err="1"/>
              <a:t>cfs</a:t>
            </a:r>
            <a:r>
              <a:rPr lang="en-US" altLang="en-US" sz="2600" dirty="0"/>
              <a:t> w/o significant damage</a:t>
            </a:r>
          </a:p>
          <a:p>
            <a:pPr eaLnBrk="1" hangingPunct="1"/>
            <a:r>
              <a:rPr lang="en-US" altLang="en-US" sz="2600" dirty="0"/>
              <a:t>Storage-elevation curve is given-see worksheet</a:t>
            </a:r>
          </a:p>
          <a:p>
            <a:pPr eaLnBrk="1" hangingPunct="1"/>
            <a:r>
              <a:rPr lang="en-US" altLang="en-US" sz="2600" dirty="0"/>
              <a:t>Determine storage volume of a detention basin</a:t>
            </a:r>
          </a:p>
          <a:p>
            <a:pPr eaLnBrk="1" hangingPunct="1"/>
            <a:r>
              <a:rPr lang="en-US" altLang="en-US" sz="2600" dirty="0"/>
              <a:t>Assuming a rectangular weir, determine the weir length needed to limit the flow to 180 </a:t>
            </a:r>
            <a:r>
              <a:rPr lang="en-US" altLang="en-US" sz="2600" dirty="0" err="1"/>
              <a:t>cfs</a:t>
            </a:r>
            <a:endParaRPr lang="en-US" altLang="en-US" sz="2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E91E5-34FA-4525-A27A-72F2330B4ED8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Worksheet 6A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808538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1687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9150" y="1374775"/>
              <a:ext cx="187325" cy="107950"/>
            </p14:xfrm>
          </p:contentPart>
        </mc:Choice>
        <mc:Fallback xmlns="">
          <p:pic>
            <p:nvPicPr>
              <p:cNvPr id="61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1498" y="1357143"/>
                <a:ext cx="222629" cy="143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5925" y="1374775"/>
              <a:ext cx="206375" cy="9525"/>
            </p14:xfrm>
          </p:contentPart>
        </mc:Choice>
        <mc:Fallback xmlns="">
          <p:pic>
            <p:nvPicPr>
              <p:cNvPr id="61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8277" y="1357489"/>
                <a:ext cx="241671" cy="4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8263" y="1384300"/>
              <a:ext cx="71437" cy="9525"/>
            </p14:xfrm>
          </p:contentPart>
        </mc:Choice>
        <mc:Fallback xmlns="">
          <p:pic>
            <p:nvPicPr>
              <p:cNvPr id="61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0584" y="1367014"/>
                <a:ext cx="106795" cy="4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6950" y="1911350"/>
              <a:ext cx="1588" cy="142875"/>
            </p14:xfrm>
          </p:contentPart>
        </mc:Choice>
        <mc:Fallback xmlns="">
          <p:pic>
            <p:nvPicPr>
              <p:cNvPr id="61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39138" y="1893716"/>
                <a:ext cx="157212" cy="178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6950" y="2544763"/>
              <a:ext cx="9525" cy="117475"/>
            </p14:xfrm>
          </p:contentPart>
        </mc:Choice>
        <mc:Fallback xmlns="">
          <p:pic>
            <p:nvPicPr>
              <p:cNvPr id="61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98999" y="2527106"/>
                <a:ext cx="45427" cy="152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6475" y="3017838"/>
              <a:ext cx="9525" cy="161925"/>
            </p14:xfrm>
          </p:contentPart>
        </mc:Choice>
        <mc:Fallback xmlns="">
          <p:pic>
            <p:nvPicPr>
              <p:cNvPr id="61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09189" y="3000206"/>
                <a:ext cx="44097" cy="197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9663" y="1384300"/>
              <a:ext cx="144462" cy="9525"/>
            </p14:xfrm>
          </p:contentPart>
        </mc:Choice>
        <mc:Fallback xmlns="">
          <p:pic>
            <p:nvPicPr>
              <p:cNvPr id="61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02011" y="1366349"/>
                <a:ext cx="179767" cy="45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7538" y="1374775"/>
              <a:ext cx="88900" cy="1588"/>
            </p14:xfrm>
          </p:contentPart>
        </mc:Choice>
        <mc:Fallback xmlns="">
          <p:pic>
            <p:nvPicPr>
              <p:cNvPr id="61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79902" y="1296963"/>
                <a:ext cx="124172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3825" y="1384300"/>
              <a:ext cx="90488" cy="1588"/>
            </p14:xfrm>
          </p:contentPart>
        </mc:Choice>
        <mc:Fallback xmlns="">
          <p:pic>
            <p:nvPicPr>
              <p:cNvPr id="61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56160" y="1306488"/>
                <a:ext cx="125818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1374775"/>
              <a:ext cx="80963" cy="1588"/>
            </p14:xfrm>
          </p:contentPart>
        </mc:Choice>
        <mc:Fallback xmlns="">
          <p:pic>
            <p:nvPicPr>
              <p:cNvPr id="61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27693" y="1296963"/>
                <a:ext cx="116227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3330575"/>
              <a:ext cx="1588" cy="901700"/>
            </p14:xfrm>
          </p:contentPart>
        </mc:Choice>
        <mc:Fallback xmlns="">
          <p:pic>
            <p:nvPicPr>
              <p:cNvPr id="61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95513" y="3312937"/>
                <a:ext cx="157212" cy="936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8" y="3303588"/>
              <a:ext cx="2054225" cy="19050"/>
            </p14:xfrm>
          </p:contentPart>
        </mc:Choice>
        <mc:Fallback xmlns="">
          <p:pic>
            <p:nvPicPr>
              <p:cNvPr id="61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3997" y="3285637"/>
                <a:ext cx="2089506" cy="54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7025" y="3813175"/>
              <a:ext cx="339725" cy="1588"/>
            </p14:xfrm>
          </p:contentPart>
        </mc:Choice>
        <mc:Fallback xmlns="">
          <p:pic>
            <p:nvPicPr>
              <p:cNvPr id="61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18595" y="3308191"/>
                <a:ext cx="396586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7538" y="5840413"/>
              <a:ext cx="312737" cy="1587"/>
            </p14:xfrm>
          </p:contentPart>
        </mc:Choice>
        <mc:Fallback xmlns="">
          <p:pic>
            <p:nvPicPr>
              <p:cNvPr id="61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69107" y="5335747"/>
                <a:ext cx="369598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8463" y="5153025"/>
              <a:ext cx="260350" cy="1588"/>
            </p14:xfrm>
          </p:contentPart>
        </mc:Choice>
        <mc:Fallback xmlns="">
          <p:pic>
            <p:nvPicPr>
              <p:cNvPr id="61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90015" y="4648041"/>
                <a:ext cx="317245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8463" y="5634038"/>
              <a:ext cx="295275" cy="36512"/>
            </p14:xfrm>
          </p:contentPart>
        </mc:Choice>
        <mc:Fallback xmlns="">
          <p:pic>
            <p:nvPicPr>
              <p:cNvPr id="61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90016" y="5519079"/>
                <a:ext cx="352169" cy="2664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2F620-D6B0-4589-9AB3-E09BDEF6DAB6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Determining weir length (don’t need to do for class; covered in CTC 261)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Flow=3.2*Weir Length*(Weir Head)</a:t>
            </a:r>
            <a:r>
              <a:rPr lang="en-US" altLang="en-US" baseline="30000" dirty="0"/>
              <a:t>1.5</a:t>
            </a:r>
          </a:p>
          <a:p>
            <a:pPr marL="0" indent="0" eaLnBrk="1" hangingPunct="1">
              <a:buNone/>
            </a:pPr>
            <a:r>
              <a:rPr lang="en-US" altLang="en-US" dirty="0"/>
              <a:t>180=3.2*Weir Length*(5.7) </a:t>
            </a:r>
            <a:r>
              <a:rPr lang="en-US" altLang="en-US" baseline="30000" dirty="0"/>
              <a:t>1.5</a:t>
            </a:r>
          </a:p>
          <a:p>
            <a:pPr marL="0" indent="0" eaLnBrk="1" hangingPunct="1">
              <a:buNone/>
            </a:pPr>
            <a:r>
              <a:rPr lang="en-US" altLang="en-US" dirty="0"/>
              <a:t>Weir Length=4.1 feet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Notes:</a:t>
            </a:r>
          </a:p>
          <a:p>
            <a:pPr lvl="1" eaLnBrk="1" hangingPunct="1"/>
            <a:r>
              <a:rPr lang="en-US" altLang="en-US" dirty="0"/>
              <a:t>Weir head=max. storage elevation-crest elev.  </a:t>
            </a:r>
          </a:p>
          <a:p>
            <a:pPr lvl="1" eaLnBrk="1" hangingPunct="1"/>
            <a:r>
              <a:rPr lang="en-US" altLang="en-US" dirty="0"/>
              <a:t>A weir length greater than 4.1 feet would let more than 180 </a:t>
            </a:r>
            <a:r>
              <a:rPr lang="en-US" altLang="en-US" dirty="0" err="1"/>
              <a:t>cfs</a:t>
            </a:r>
            <a:r>
              <a:rPr lang="en-US" altLang="en-US" dirty="0"/>
              <a:t> into the drainage channel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E527-A2AE-487D-960E-BF6D4BD38A98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6-3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10-Acre Development</a:t>
            </a:r>
          </a:p>
          <a:p>
            <a:pPr eaLnBrk="1" hangingPunct="1"/>
            <a:r>
              <a:rPr lang="en-US" altLang="en-US"/>
              <a:t>Existing peak flow is 35 cfs</a:t>
            </a:r>
          </a:p>
          <a:p>
            <a:pPr eaLnBrk="1" hangingPunct="1"/>
            <a:r>
              <a:rPr lang="en-US" altLang="en-US"/>
              <a:t>Developed peak flow is 42 cfs (24-hr, Q</a:t>
            </a:r>
            <a:r>
              <a:rPr lang="en-US" altLang="en-US" baseline="-25000"/>
              <a:t>100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Detention basin volume is 35,000 cubic feet</a:t>
            </a:r>
          </a:p>
          <a:p>
            <a:pPr eaLnBrk="1" hangingPunct="1"/>
            <a:r>
              <a:rPr lang="en-US" altLang="en-US"/>
              <a:t>Estimate peak outflow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61CC6-2ACD-4D2A-A104-8F98C94D267F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Chapter 5 Tabular Hydrograph Method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Can be used to estimate runoff from </a:t>
            </a:r>
            <a:r>
              <a:rPr lang="en-US" altLang="en-US" dirty="0" err="1"/>
              <a:t>nonhomogenous</a:t>
            </a:r>
            <a:r>
              <a:rPr lang="en-US" altLang="en-US" dirty="0"/>
              <a:t> watersheds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Input:</a:t>
            </a:r>
          </a:p>
          <a:p>
            <a:pPr lvl="1" eaLnBrk="1" hangingPunct="1"/>
            <a:r>
              <a:rPr lang="en-US" altLang="en-US" dirty="0"/>
              <a:t>Same as Chapter 4 for each subarea</a:t>
            </a:r>
          </a:p>
          <a:p>
            <a:pPr lvl="1" eaLnBrk="1" hangingPunct="1"/>
            <a:r>
              <a:rPr lang="en-US" altLang="en-US" dirty="0"/>
              <a:t>Tt-travel time for each routing reach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3BD17-B6FC-4837-BDC3-3AA41F5B88E2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Worksheet 6B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668838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122738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3" y="4276725"/>
              <a:ext cx="88900" cy="1588"/>
            </p14:xfrm>
          </p:contentPart>
        </mc:Choice>
        <mc:Fallback xmlns="">
          <p:pic>
            <p:nvPicPr>
              <p:cNvPr id="71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827" y="4198913"/>
                <a:ext cx="124172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4286250"/>
              <a:ext cx="107950" cy="1588"/>
            </p14:xfrm>
          </p:contentPart>
        </mc:Choice>
        <mc:Fallback xmlns="">
          <p:pic>
            <p:nvPicPr>
              <p:cNvPr id="71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8718" y="4208438"/>
                <a:ext cx="143214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0725" y="4286250"/>
              <a:ext cx="134938" cy="9525"/>
            </p14:xfrm>
          </p:contentPart>
        </mc:Choice>
        <mc:Fallback xmlns="">
          <p:pic>
            <p:nvPicPr>
              <p:cNvPr id="71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3046" y="4268299"/>
                <a:ext cx="170296" cy="45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8463" y="4276725"/>
              <a:ext cx="150812" cy="1588"/>
            </p14:xfrm>
          </p:contentPart>
        </mc:Choice>
        <mc:Fallback xmlns="">
          <p:pic>
            <p:nvPicPr>
              <p:cNvPr id="71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0826" y="4198913"/>
                <a:ext cx="186085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0300" y="4276725"/>
              <a:ext cx="98425" cy="1588"/>
            </p14:xfrm>
          </p:contentPart>
        </mc:Choice>
        <mc:Fallback xmlns="">
          <p:pic>
            <p:nvPicPr>
              <p:cNvPr id="71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52634" y="4198913"/>
                <a:ext cx="133757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3850" y="4303713"/>
              <a:ext cx="9525" cy="366712"/>
            </p14:xfrm>
          </p:contentPart>
        </mc:Choice>
        <mc:Fallback xmlns="">
          <p:pic>
            <p:nvPicPr>
              <p:cNvPr id="71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15899" y="4286079"/>
                <a:ext cx="45427" cy="401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5925" y="3652838"/>
              <a:ext cx="287338" cy="1587"/>
            </p14:xfrm>
          </p:contentPart>
        </mc:Choice>
        <mc:Fallback xmlns="">
          <p:pic>
            <p:nvPicPr>
              <p:cNvPr id="71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07479" y="3148172"/>
                <a:ext cx="344229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4081463"/>
              <a:ext cx="312738" cy="1587"/>
            </p14:xfrm>
          </p:contentPart>
        </mc:Choice>
        <mc:Fallback xmlns="">
          <p:pic>
            <p:nvPicPr>
              <p:cNvPr id="71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17019" y="3578384"/>
                <a:ext cx="369599" cy="100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2438" y="5143500"/>
              <a:ext cx="277812" cy="9525"/>
            </p14:xfrm>
          </p:contentPart>
        </mc:Choice>
        <mc:Fallback xmlns="">
          <p:pic>
            <p:nvPicPr>
              <p:cNvPr id="71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44009" y="5022342"/>
                <a:ext cx="334670" cy="2518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3E15A-B7F9-473E-8B79-B98788F02058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Use Worksheet 5a to calculate/summarize info on each subarea 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Use worksheet 5b to route the various subareas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3C97E-04FB-4AD9-B581-C13EABBF39E5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dirty="0"/>
              <a:t>Limitations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600" dirty="0"/>
              <a:t>Accuracy decreases as complexity increases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600" dirty="0"/>
              <a:t>Accuracy (+/- 25%)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600" dirty="0"/>
              <a:t>Where possible, compare to gaged data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600" dirty="0"/>
              <a:t>TR-20 (</a:t>
            </a:r>
            <a:r>
              <a:rPr lang="en-US" altLang="en-US" sz="2600" dirty="0">
                <a:solidFill>
                  <a:srgbClr val="FF0000"/>
                </a:solidFill>
              </a:rPr>
              <a:t>not TR-55</a:t>
            </a:r>
            <a:r>
              <a:rPr lang="en-US" altLang="en-US" sz="2600" dirty="0"/>
              <a:t>) should be used if:</a:t>
            </a:r>
          </a:p>
          <a:p>
            <a:pPr lvl="1" eaLnBrk="1" hangingPunct="1"/>
            <a:r>
              <a:rPr lang="en-US" altLang="en-US" sz="2200" dirty="0"/>
              <a:t>Tt &gt; 3hours</a:t>
            </a:r>
          </a:p>
          <a:p>
            <a:pPr lvl="1" eaLnBrk="1" hangingPunct="1"/>
            <a:r>
              <a:rPr lang="en-US" altLang="en-US" sz="2200" dirty="0"/>
              <a:t>Tc for any subarea &gt; 2 hours</a:t>
            </a:r>
          </a:p>
          <a:p>
            <a:pPr lvl="1" eaLnBrk="1" hangingPunct="1"/>
            <a:r>
              <a:rPr lang="en-US" altLang="en-US" sz="2200" dirty="0"/>
              <a:t>Drainage areas differ by a factor of 5 or more</a:t>
            </a:r>
          </a:p>
          <a:p>
            <a:pPr lvl="1" eaLnBrk="1" hangingPunct="1"/>
            <a:r>
              <a:rPr lang="en-US" altLang="en-US" sz="2200" dirty="0"/>
              <a:t>Entire hydrograph is needed for detailed flood routings</a:t>
            </a:r>
          </a:p>
          <a:p>
            <a:pPr lvl="1" eaLnBrk="1" hangingPunct="1"/>
            <a:r>
              <a:rPr lang="en-US" altLang="en-US" sz="2200" dirty="0"/>
              <a:t>Peak discharge time must be determined accurately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ED57F-92C7-4324-B3A6-C119141B6DCD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14400"/>
            <a:ext cx="5073650" cy="4252913"/>
          </a:xfrm>
          <a:noFill/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5638800" y="685800"/>
            <a:ext cx="28956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Subareas 1 &amp; 2 routed through 3,5 and 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Subareas 3 &amp; 4 routed through 5 &amp; 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/>
              <a:t>Subareas 5 &amp; 6 routed through 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Proposed subdivision in 5, 6 and 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DF98F-F3E8-4070-BE0D-B0D6841C82C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543300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4191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Table 5-1 Initial abstraction as a function of curve number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Ia/P values are then calculated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C9FEC-A2A1-4A3E-9BCA-4C0579F87188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2296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Exhibit 5 tables (4 different exhibits based on the 4 rainfall distribution types)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Prerouted using ATT-KIN method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Tables give unit peak discharge (multiply by DA and Q to get Discharge)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Ia/P values are rounded off to the nearest 0.1, 0.3 or 0.5 (or interpolated)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Travel time must be rounded off to table values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00400"/>
            <a:ext cx="88582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A2175-B3CB-4AC0-8E14-1ACF7274E706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8975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2652713"/>
              <a:ext cx="490537" cy="9525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3306" y="2536215"/>
                <a:ext cx="547400" cy="24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6338" y="3419475"/>
              <a:ext cx="358775" cy="1588"/>
            </p14:xfrm>
          </p:contentPart>
        </mc:Choice>
        <mc:Fallback xmlns="">
          <p:pic>
            <p:nvPicPr>
              <p:cNvPr id="102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7909" y="2914491"/>
                <a:ext cx="415632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4179888"/>
              <a:ext cx="411163" cy="7937"/>
            </p14:xfrm>
          </p:contentPart>
        </mc:Choice>
        <mc:Fallback xmlns="">
          <p:pic>
            <p:nvPicPr>
              <p:cNvPr id="102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5357" y="4065162"/>
                <a:ext cx="468049" cy="237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9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5863" y="4938713"/>
              <a:ext cx="374650" cy="9525"/>
            </p14:xfrm>
          </p:contentPart>
        </mc:Choice>
        <mc:Fallback xmlns="">
          <p:pic>
            <p:nvPicPr>
              <p:cNvPr id="1029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27431" y="4822581"/>
                <a:ext cx="431513" cy="242155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93BC093-1916-473F-A2A1-545749C79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4963" y="5260422"/>
            <a:ext cx="2062075" cy="11555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1289</TotalTime>
  <Words>645</Words>
  <Application>Microsoft Office PowerPoint</Application>
  <PresentationFormat>On-screen Show (4:3)</PresentationFormat>
  <Paragraphs>161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Garamond</vt:lpstr>
      <vt:lpstr>Wingdings</vt:lpstr>
      <vt:lpstr>Edge</vt:lpstr>
      <vt:lpstr>Chart</vt:lpstr>
      <vt:lpstr>TR-55  Urban Hydrology for Small Watersheds </vt:lpstr>
      <vt:lpstr>Simplified methods for estimating runoff and peak discharge for small urban/urbanizing watersheds </vt:lpstr>
      <vt:lpstr>Chapter 5 Tabular Hydrograph Method</vt:lpstr>
      <vt:lpstr>Steps</vt:lpstr>
      <vt:lpstr>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Development</vt:lpstr>
      <vt:lpstr>Low Impact Development</vt:lpstr>
      <vt:lpstr>Green Roofs</vt:lpstr>
      <vt:lpstr>Permeable/Porous Concrete Pavers</vt:lpstr>
      <vt:lpstr>Pervious Pavements in Cold Weather</vt:lpstr>
      <vt:lpstr>Rain Gardens</vt:lpstr>
      <vt:lpstr>Grass Swales</vt:lpstr>
      <vt:lpstr>Detention/Retention Basins</vt:lpstr>
      <vt:lpstr>Break</vt:lpstr>
      <vt:lpstr>Ch 6 Estimating Storage Volumes for Detention Basins</vt:lpstr>
      <vt:lpstr>Detention Outlet Structures</vt:lpstr>
      <vt:lpstr>Orifices and Weirs</vt:lpstr>
      <vt:lpstr>Figure 6-1 Approximate Routing</vt:lpstr>
      <vt:lpstr>Example 6-1 Single-Stage Outflow</vt:lpstr>
      <vt:lpstr>Worksheet 6A</vt:lpstr>
      <vt:lpstr>Determining weir length (don’t need to do for class; covered in CTC 261)</vt:lpstr>
      <vt:lpstr>Example 6-3</vt:lpstr>
      <vt:lpstr>Worksheet 6B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138</cp:revision>
  <dcterms:created xsi:type="dcterms:W3CDTF">2002-10-04T19:39:32Z</dcterms:created>
  <dcterms:modified xsi:type="dcterms:W3CDTF">2025-04-03T16:47:53Z</dcterms:modified>
</cp:coreProperties>
</file>