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53"/>
  </p:notesMasterIdLst>
  <p:handoutMasterIdLst>
    <p:handoutMasterId r:id="rId54"/>
  </p:handoutMasterIdLst>
  <p:sldIdLst>
    <p:sldId id="299" r:id="rId2"/>
    <p:sldId id="285" r:id="rId3"/>
    <p:sldId id="297" r:id="rId4"/>
    <p:sldId id="323" r:id="rId5"/>
    <p:sldId id="325" r:id="rId6"/>
    <p:sldId id="326" r:id="rId7"/>
    <p:sldId id="327" r:id="rId8"/>
    <p:sldId id="328" r:id="rId9"/>
    <p:sldId id="329" r:id="rId10"/>
    <p:sldId id="365" r:id="rId11"/>
    <p:sldId id="330" r:id="rId12"/>
    <p:sldId id="344" r:id="rId13"/>
    <p:sldId id="345" r:id="rId14"/>
    <p:sldId id="356" r:id="rId15"/>
    <p:sldId id="346" r:id="rId16"/>
    <p:sldId id="347" r:id="rId17"/>
    <p:sldId id="348" r:id="rId18"/>
    <p:sldId id="349" r:id="rId19"/>
    <p:sldId id="353" r:id="rId20"/>
    <p:sldId id="357" r:id="rId21"/>
    <p:sldId id="358" r:id="rId22"/>
    <p:sldId id="359" r:id="rId23"/>
    <p:sldId id="354" r:id="rId24"/>
    <p:sldId id="355" r:id="rId25"/>
    <p:sldId id="350" r:id="rId26"/>
    <p:sldId id="331" r:id="rId27"/>
    <p:sldId id="351" r:id="rId28"/>
    <p:sldId id="352" r:id="rId29"/>
    <p:sldId id="367" r:id="rId30"/>
    <p:sldId id="368" r:id="rId31"/>
    <p:sldId id="366" r:id="rId32"/>
    <p:sldId id="373" r:id="rId33"/>
    <p:sldId id="332" r:id="rId34"/>
    <p:sldId id="341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63" r:id="rId43"/>
    <p:sldId id="342" r:id="rId44"/>
    <p:sldId id="362" r:id="rId45"/>
    <p:sldId id="364" r:id="rId46"/>
    <p:sldId id="361" r:id="rId47"/>
    <p:sldId id="372" r:id="rId48"/>
    <p:sldId id="360" r:id="rId49"/>
    <p:sldId id="370" r:id="rId50"/>
    <p:sldId id="371" r:id="rId51"/>
    <p:sldId id="308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9" autoAdjust="0"/>
    <p:restoredTop sz="93366" autoAdjust="0"/>
  </p:normalViewPr>
  <p:slideViewPr>
    <p:cSldViewPr>
      <p:cViewPr varScale="1">
        <p:scale>
          <a:sx n="78" d="100"/>
          <a:sy n="78" d="100"/>
        </p:scale>
        <p:origin x="12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8B3299B1-F590-412B-BA71-D4216DB0B1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1FE8C5A-C572-4B93-AED1-F3B23C5B5E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FD867B08-A2AC-4F42-8E71-6D798E9C01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>
            <a:extLst>
              <a:ext uri="{FF2B5EF4-FFF2-40B4-BE49-F238E27FC236}">
                <a16:creationId xmlns:a16="http://schemas.microsoft.com/office/drawing/2014/main" id="{98AE6FEF-3921-4328-8EAB-3167E03701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16C95F-F890-4490-BB27-B2AAAEC83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A0427BC-BAC2-4C78-B8CB-A6BC724E30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4EE23843-33D1-435E-B517-14E402E4D5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619EE40-8840-48B4-B03A-B72D8DB3DC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CA303C66-F303-4C59-BE55-E88056EA44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>
            <a:extLst>
              <a:ext uri="{FF2B5EF4-FFF2-40B4-BE49-F238E27FC236}">
                <a16:creationId xmlns:a16="http://schemas.microsoft.com/office/drawing/2014/main" id="{DA259742-FAD2-435B-B79F-B7363DE7C5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>
            <a:extLst>
              <a:ext uri="{FF2B5EF4-FFF2-40B4-BE49-F238E27FC236}">
                <a16:creationId xmlns:a16="http://schemas.microsoft.com/office/drawing/2014/main" id="{1601AA63-CD28-4070-8381-1492A8EBC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76CF99-3F49-4343-8E23-85EF5B4EE3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465F91A-08AD-41A7-9225-C56585B590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17A84A0-3759-4697-A8FF-5D83EFA4B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69AFAC2-E036-4EFD-895C-070EE395F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E0EFCF1-A08F-4D03-A139-710D623C7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69298A8-A720-4EB3-8C25-D60B508FB6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8DB4C64-697E-4FEE-864B-C1FE16EE93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08C93C1-336B-4525-9A09-D23743962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32E5DFD-67E1-4128-8633-A7588B9BE7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2575CE3-3344-40E8-8763-EB36AA2F7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F1741ACC-8B4E-40CA-8026-078C3BBBA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164F597E-2A77-4C0F-A24D-01623A66B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3BBD55C-796A-45D5-9A8D-02E421996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6E63BC01-746F-4593-A3DF-46A33592AB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9CDF406-2F0B-4C5A-AFE1-FC3113AB6C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9A49BBA-221B-42DE-A38E-BDD0972E1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67E45F3-0F71-4917-AE22-0FAA71880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24DBB5D-B543-4AD0-9FDD-6D7B1A16E9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67E0B35-DD90-466C-A56A-F0E5F3ED9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FB66A59-DE7F-41B9-A131-E2AC1D2C5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BF210CE-432E-4585-86B6-135E5A64B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7106B32-F04A-4F8C-8609-350C5C143C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F533F93-A6F5-4201-A6EE-AB2EB9F23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6A54EB9-F7AC-4791-8C55-4C3A11295B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AA9C42C-7627-4465-9C48-1B19A253F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1EC772D-7766-4962-96D5-52E886BBA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4A0E4FF-3D67-43F5-A6B1-9735C83B8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392DEF4-A5E2-4F49-9A0E-9FB36CD3C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283C920-ADFD-4578-A3B2-A98165E909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16B66B9-6695-41CB-9D0A-B40B46211F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1DC40E8-F86D-4460-8B0E-742E8D697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22DCF02-C46E-48B6-977F-5317976346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1EC8994-783D-49F0-8AC2-5BC1267FC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351DE2B-D8C1-428E-8AE9-6C09D182C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6AD243B-ED0B-45F6-8F30-2F955ED30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6A51B169-69DE-45F0-94AB-F166763313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34A0F93-EB53-4ED9-BF6F-BFC7B42E1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AFAB106-6578-409B-AA14-E528A1A79D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238593C3-5768-40A6-AD38-2C340035E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C2B085F-4A24-43F3-94B7-A575D1441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08A0026-7078-43C7-A5C2-4CF367E00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40E660D-035A-4098-B654-C4EB8C4E0B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85AA965-2421-4185-9D3E-3B5C8B8F0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84192B3-487C-4AA3-B730-C6F67C404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8792B06-6E57-4EAF-9056-00F70212D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A82F176-B1DC-4622-9080-7A016662B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C27F6B9-C8C4-4C7F-8255-B1D241908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131B3FA-595D-4333-B7F9-F4F44195D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60F4FB32-1F1E-413B-8913-31CDA77E1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26BDA6C8-AA46-4254-90C7-3B460B5FF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8E809F1-39AD-421D-B4CC-6115A3EE1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624258B-E06A-45AC-B89F-17FAD6EB9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C151D36-4B29-4491-8C32-35F880759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A59231C-04B4-4A63-90DC-66438A36E3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778B477D-E066-4CE1-B98A-5A1AA6FE6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05988141-4399-4EDA-B671-CB9C2522D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E4A3B25-C616-4AEF-B4E7-1F02F9DC2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69D4DB2B-D80A-495A-8F6A-14D6F2B99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B11E40E4-D7A5-4F9E-9C15-26550B0A9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08DC0583-98A0-410E-A532-89A4C5FBEF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4D8B646E-C9A5-4DB4-ABDB-34BA634BC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6CC2694D-A492-4762-8B59-66C60DEF4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1775BBB-DDC2-4162-B7F3-A608CFC79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6B29F9C-CED3-4E00-8DE6-0AF92F6F4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E2E1F411-13DB-45B8-9234-D17AB93C4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2E2F739-92DA-43E6-8B84-D5EC31F32D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6F4B00A-37D2-4B9D-9FBB-BA048051A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55570D4-A5BB-4079-8584-50F49B9A9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A98D7EB-C524-41AB-8E46-85D2BE955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40E5D3C7-1458-4E10-ADAD-50C520E742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67351213-3FFF-43B1-B63E-0564BB416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9F669220-D34E-4EBE-8B9C-C4FE0E4C6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3A612909-F991-4ADA-BCA4-E946094D56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2E82A576-C7FB-4B85-85E0-2FE0CF59B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3B4080FB-7E96-4BA4-87C2-2D9890277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08B97348-F0B5-4BE8-AD77-CA02375BF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BC662CC0-97D4-4D57-A2D9-3127A0766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C4D2411-5EBA-4F6C-B8A2-7F231A70F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1CCED1B-2CAB-4F9B-85D0-6872A3092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7143FE6-4894-4515-96A0-BDB3162C6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940B5ED-4963-4F66-BC2C-9FCFF6186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81240FC-9243-4D3E-9AC5-24B697DA3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42DC3BB-44F1-4AB4-9C4B-6BCEFB6B65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6FCF21A-754F-4DFB-9B13-B20C31E60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381568A-5BA8-46DC-BB5E-AEA5B4E6E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5E5B99D-1995-4A4F-8DE7-C540A989E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03BDAD3-3635-47D5-A156-58C512E4A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5BE30F84-D8EC-4B30-B425-13FB7E2EB820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7679E23-1594-4F52-9142-BED468ED7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A7F18F9A-A25D-4CA7-B732-91983B25035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79 w 5184"/>
                  <a:gd name="T3" fmla="*/ 3159 h 3159"/>
                  <a:gd name="T4" fmla="*/ 5479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ECB6A42-8E2C-44B3-8121-FB9DAC205E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2 w 556"/>
                  <a:gd name="T5" fmla="*/ 3159 h 3159"/>
                  <a:gd name="T6" fmla="*/ 59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5AEE852-C4BB-47F1-873B-2952444313F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155423B-2543-4F47-A60E-7430D7981B4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9 w 251"/>
                <a:gd name="T7" fmla="*/ 12 h 12"/>
                <a:gd name="T8" fmla="*/ 269 w 251"/>
                <a:gd name="T9" fmla="*/ 0 h 12"/>
                <a:gd name="T10" fmla="*/ 26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3EC5664-BEA2-4541-9A0E-67CAD818C15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05093 w 251"/>
                <a:gd name="T5" fmla="*/ 12 h 12"/>
                <a:gd name="T6" fmla="*/ 10509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BCE1189-918F-4046-9EBA-234E5A951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4566575-9461-4FEE-9C31-9C52A922E21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544B384-257F-442B-B633-1F56E85380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FE463A7-D076-46CE-91F6-B116B6D823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0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01 w 4724"/>
                  <a:gd name="T7" fmla="*/ 12 h 12"/>
                  <a:gd name="T8" fmla="*/ 5001 w 4724"/>
                  <a:gd name="T9" fmla="*/ 0 h 12"/>
                  <a:gd name="T10" fmla="*/ 500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940FCC3-E2E5-41F3-8838-C542C6AC0DD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F399FB5A-EE3A-4EF5-A346-05E564CA8BD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197D5AC5-8507-4F27-9E66-A5B9E363B11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843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00EF427F-9EA8-4224-9721-08CFC73EBE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85E252C-C161-43B0-8645-7DDEDB080A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24A26DF-C245-4E7A-B15E-9E66F0C67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BE67-3187-44D3-BAEF-A9FB7E88EB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83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E03A318-99EA-4513-B085-4963E9A4B8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DDB1693E-4883-42A0-AEB5-DB1BB5992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60C6A7FC-4A7B-415F-B504-DAD16F713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47A3-97A1-4F40-9AB0-87070BB66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4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79BC02D-939B-4CC0-B553-FD3D7254B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BB8EDEDC-4C03-4DAC-8908-032C5964D5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13EF012-5918-4150-BC37-BDB4BA535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4B13C-8D41-49C2-AD4B-DC91AC4AD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80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7A880D7C-7D50-46D8-96B4-5A6EE660E2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98F24D9F-FF9E-426E-8C8F-E0428CD1B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9B50921C-DEB0-4D6A-B27A-99F7E98076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E4151-531A-43F0-9D52-3643AF085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19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4D714DD-0123-41BA-B711-A449031AF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0AF9832B-3502-4A60-AA51-0D5B828EA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86D78C64-6FD5-4D80-95B5-F579229B4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B992-D9BD-4E2A-8494-D781985BF5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71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64E231C-119A-4203-BEBF-F80E25CBC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F5A92D1F-DB87-458D-998D-3DEE9F99F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C9DA1C24-4F8A-4AD9-ADEB-03EDC178C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DAB19-C31F-4B49-9598-DFF3446EE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13090E9-B010-45D8-A436-A9CEBE63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8A1E624-2618-4DA3-B6F1-05162EA41D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09FD5E1A-DD1E-4B83-90A0-FFCCAE3D3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E5FBF-48D1-490B-97C4-9B31BD369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02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E3AF7FE0-2814-4D72-875A-25F4C5F7E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4A3690E-F4AC-4680-B8B8-E5AAC4A53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31D227CA-5619-4438-AEA8-BF395487A8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A50A7-3A64-48D1-AA42-F0FB716ED8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86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F5E3E66A-FFC0-4073-A10B-FC80D770D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4AB1F4E-4408-483D-AA8E-2D1D5B7DC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A11BA6B-327D-4A77-9620-2A2FD0F19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571B7-0B27-434A-A9A9-CA42FECE4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78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17BAEA52-38A2-4BBA-BCF2-FEC71D564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C0B4E97B-419D-4D77-886E-45E0BD8C23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FC702AD8-8FBE-4797-9350-5E176D40A8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F4158-19E1-4FE9-BBE3-F770D9785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28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555A3E27-68D9-4A74-B902-D894EB31F8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42A820C-749D-49AE-BC78-14052C761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D56AD56-AD9B-43EE-8DBC-B68514460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6F0D2-4542-49B6-9BA7-180D26EA85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40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67774FCA-7B88-4B5B-86F5-79F3EA0DB0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78AAD595-8603-4880-90B5-DE7B7F2B73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B59E119B-FF4D-4D49-A716-5D28E03C2F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CAB5-0FBA-4315-AC52-34E47D791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61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7141F71-1D10-4556-8CEA-E6CDA0515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CE0417F-11E2-4D9E-8911-8EB157056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4883E22C-43D2-47DF-9B78-07F5B72EA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2C4A-D689-47F7-998C-BBA9CD09C4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75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4BBE05D-1647-47E8-8F05-AE7A76B9A5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E0AEDFAC-799A-4AA9-A4D8-D7CAB942E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7E37FD2-FD20-4EF5-BA2C-86B7AD263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EB26-7311-4F6A-A4AD-E7D81D3B9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11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9C9F6B1-FD73-4E2D-BE83-032CEBBFAF6C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90F9470E-2AFB-4100-9FEB-6578578339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79 w 5184"/>
                <a:gd name="T3" fmla="*/ 3159 h 3159"/>
                <a:gd name="T4" fmla="*/ 5479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5E48478F-6815-43A7-A204-210A7F2509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2 w 556"/>
                <a:gd name="T5" fmla="*/ 3159 h 3159"/>
                <a:gd name="T6" fmla="*/ 59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57DA17C1-B48E-4295-A91B-B59675EA750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>
                <a:extLst>
                  <a:ext uri="{FF2B5EF4-FFF2-40B4-BE49-F238E27FC236}">
                    <a16:creationId xmlns:a16="http://schemas.microsoft.com/office/drawing/2014/main" id="{7BFF9358-BC8E-4541-8FF1-F3112205CC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>
                <a:extLst>
                  <a:ext uri="{FF2B5EF4-FFF2-40B4-BE49-F238E27FC236}">
                    <a16:creationId xmlns:a16="http://schemas.microsoft.com/office/drawing/2014/main" id="{197B96FD-A4FF-4CF2-A419-E8981EDC190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>
                <a:extLst>
                  <a:ext uri="{FF2B5EF4-FFF2-40B4-BE49-F238E27FC236}">
                    <a16:creationId xmlns:a16="http://schemas.microsoft.com/office/drawing/2014/main" id="{CA6326B5-72F1-4639-85A9-D2BEB7770CF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0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01 w 4724"/>
                  <a:gd name="T7" fmla="*/ 12 h 12"/>
                  <a:gd name="T8" fmla="*/ 5001 w 4724"/>
                  <a:gd name="T9" fmla="*/ 0 h 12"/>
                  <a:gd name="T10" fmla="*/ 500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FF5F0E7B-B37F-43AE-B12F-F1164DAAB5F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>
                <a:extLst>
                  <a:ext uri="{FF2B5EF4-FFF2-40B4-BE49-F238E27FC236}">
                    <a16:creationId xmlns:a16="http://schemas.microsoft.com/office/drawing/2014/main" id="{20C33305-1969-4B2B-8720-329BD4F2C94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07" name="Freeform 11">
                <a:extLst>
                  <a:ext uri="{FF2B5EF4-FFF2-40B4-BE49-F238E27FC236}">
                    <a16:creationId xmlns:a16="http://schemas.microsoft.com/office/drawing/2014/main" id="{5D5845B9-C2B2-4A6E-B686-5FA4FBB55F2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12">
                <a:extLst>
                  <a:ext uri="{FF2B5EF4-FFF2-40B4-BE49-F238E27FC236}">
                    <a16:creationId xmlns:a16="http://schemas.microsoft.com/office/drawing/2014/main" id="{7FC5A3F1-A1A1-4ADB-B971-CD1B9167549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05093 w 251"/>
                  <a:gd name="T5" fmla="*/ 12 h 12"/>
                  <a:gd name="T6" fmla="*/ 10509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>
                <a:extLst>
                  <a:ext uri="{FF2B5EF4-FFF2-40B4-BE49-F238E27FC236}">
                    <a16:creationId xmlns:a16="http://schemas.microsoft.com/office/drawing/2014/main" id="{3C56D129-75CD-4C8F-A233-F903935E748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9 w 251"/>
                  <a:gd name="T7" fmla="*/ 12 h 12"/>
                  <a:gd name="T8" fmla="*/ 269 w 251"/>
                  <a:gd name="T9" fmla="*/ 0 h 12"/>
                  <a:gd name="T10" fmla="*/ 26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10" name="Freeform 14">
                <a:extLst>
                  <a:ext uri="{FF2B5EF4-FFF2-40B4-BE49-F238E27FC236}">
                    <a16:creationId xmlns:a16="http://schemas.microsoft.com/office/drawing/2014/main" id="{3B291ED6-750A-40FE-B9DE-B7BE792DD6C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83311" name="Rectangle 15">
            <a:extLst>
              <a:ext uri="{FF2B5EF4-FFF2-40B4-BE49-F238E27FC236}">
                <a16:creationId xmlns:a16="http://schemas.microsoft.com/office/drawing/2014/main" id="{4AFABC91-AFEE-4364-84C6-EB9E3AAD9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3312" name="Rectangle 16">
            <a:extLst>
              <a:ext uri="{FF2B5EF4-FFF2-40B4-BE49-F238E27FC236}">
                <a16:creationId xmlns:a16="http://schemas.microsoft.com/office/drawing/2014/main" id="{949833BE-758D-477A-8577-CA3422B43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3313" name="Rectangle 17">
            <a:extLst>
              <a:ext uri="{FF2B5EF4-FFF2-40B4-BE49-F238E27FC236}">
                <a16:creationId xmlns:a16="http://schemas.microsoft.com/office/drawing/2014/main" id="{DEDD8494-E897-4D8A-BBA8-A52EB058C7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14" name="Rectangle 18">
            <a:extLst>
              <a:ext uri="{FF2B5EF4-FFF2-40B4-BE49-F238E27FC236}">
                <a16:creationId xmlns:a16="http://schemas.microsoft.com/office/drawing/2014/main" id="{5D4F71C7-9993-4A60-919C-1A835A979F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3315" name="Rectangle 19">
            <a:extLst>
              <a:ext uri="{FF2B5EF4-FFF2-40B4-BE49-F238E27FC236}">
                <a16:creationId xmlns:a16="http://schemas.microsoft.com/office/drawing/2014/main" id="{2A1B1BF7-AFA1-4CC7-9920-1CF6D84156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108DDAA1-2405-4929-BF0A-71BBA8859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anokecountyva.gov/DocumentCenter/View/209/Chapter_4_Hydrolog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anantonio-tx.elaws.us/code/udc_apxh_ch5_5.4_sec5.4.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manning.sdsu.ed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mnoeng.com/manningn.ht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.usda.gov/CED/ftp/CED/tr55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>
            <a:extLst>
              <a:ext uri="{FF2B5EF4-FFF2-40B4-BE49-F238E27FC236}">
                <a16:creationId xmlns:a16="http://schemas.microsoft.com/office/drawing/2014/main" id="{A4F7D301-C9F4-4C44-8C5F-E0C3F4610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EBA1D4C-FE5B-4CCC-8D84-5E451CF9519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</a:t>
            </a:fld>
            <a:endParaRPr lang="en-US" altLang="en-US" sz="10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2C34F13D-F06D-4160-B063-B15A7D89CB0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of Concentration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9E6BACF-81BD-48F3-8ED4-063F6C583E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</a:p>
        </p:txBody>
      </p:sp>
      <p:pic>
        <p:nvPicPr>
          <p:cNvPr id="5125" name="Picture 5" descr="Time of concentration paths (sheet flow, shallow concentrated flow, and channel flow)">
            <a:extLst>
              <a:ext uri="{FF2B5EF4-FFF2-40B4-BE49-F238E27FC236}">
                <a16:creationId xmlns:a16="http://schemas.microsoft.com/office/drawing/2014/main" id="{FC61B354-9387-4937-B976-CF0F391F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443865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D631-072B-45E1-9309-32D850452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304800"/>
            <a:ext cx="3448050" cy="1447799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TR-55 Worksheet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83670-2F47-4A94-B994-AFC39A23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4631C50-B848-4099-BD88-6CAFD21B1F8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10</a:t>
            </a:fld>
            <a:endParaRPr lang="en-US" altLang="en-US" sz="1000"/>
          </a:p>
        </p:txBody>
      </p:sp>
      <p:pic>
        <p:nvPicPr>
          <p:cNvPr id="23555" name="Picture 2" descr="TR-55 Worksheet 3">
            <a:extLst>
              <a:ext uri="{FF2B5EF4-FFF2-40B4-BE49-F238E27FC236}">
                <a16:creationId xmlns:a16="http://schemas.microsoft.com/office/drawing/2014/main" id="{A509D800-C02E-4F04-BA81-A5512D143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"/>
            <a:ext cx="47053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Time of concentration paths (sheet flow, shallow concentrated flow, and channel flow)">
            <a:extLst>
              <a:ext uri="{FF2B5EF4-FFF2-40B4-BE49-F238E27FC236}">
                <a16:creationId xmlns:a16="http://schemas.microsoft.com/office/drawing/2014/main" id="{C43F3CBF-1D73-401A-BA7E-EB45DBA5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286000"/>
            <a:ext cx="376396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B28B57-FDED-478E-93AF-7E4171F6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8AB7A16-BE1E-457D-9C93-0F381FCA2E0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en-US" altLang="en-US" sz="1000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5419136D-E98E-4106-8619-6657F15BE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Sheet Flow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80F9F46D-899D-45F7-892C-B19ED29F5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8700" y="1600200"/>
            <a:ext cx="7543800" cy="47244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Manning’s Kinematic Solution</a:t>
            </a:r>
          </a:p>
          <a:p>
            <a:pPr marL="990600" lvl="1" indent="-533400" eaLnBrk="1" hangingPunct="1">
              <a:defRPr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TR-55,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3-3 &amp; equation 3-3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Kinematic Wave Equation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 Method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eriod"/>
              <a:defRPr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Nomograph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 to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https://www.roanokecountyva.gov/DocumentCenter/View/209/Chapter_4_Hydrology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11)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CLASS (use #1)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09A3FE-C1B8-4FD2-9C19-233E8A11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73CE762-5B90-4E89-976C-906EC79F527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en-US" altLang="en-US" sz="1000"/>
          </a:p>
        </p:txBody>
      </p:sp>
      <p:sp>
        <p:nvSpPr>
          <p:cNvPr id="199682" name="Rectangle 2">
            <a:extLst>
              <a:ext uri="{FF2B5EF4-FFF2-40B4-BE49-F238E27FC236}">
                <a16:creationId xmlns:a16="http://schemas.microsoft.com/office/drawing/2014/main" id="{BA948333-804F-4D2D-9EAF-D7732EEB7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1-Manning’s Kinematic Solution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266B8FEB-7AD1-4DC2-BE27-55C69220A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=[0.007(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.8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]/[P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travel time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n-Manning’s coefficient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sheet flow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(dimensionless -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must use Table 3-1 in TR-55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 is flow length (ft)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2-yr, 24-hr rainfall (in)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TR-55 Appendix B, Figure B-3 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IDF curve (change intensity to inches)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 is slope (decimal format)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baseline="30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6DD9ECF-E940-4206-84E7-FD6D67EC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844E6F3-1610-482A-ADA9-8CDCF3FF63F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en-US" altLang="en-US" sz="1000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AE8BE57C-C2B9-492A-9667-F9C0DE035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2-Kinematic Wave Equation (NYSDOT)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EAC24FE9-CEE3-4C91-B2B3-36B33447D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=[56(L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.6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]/[S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.3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travel time (sec)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n-Manning’s coefficient (dimensionless)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overland flow length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rainfall intensity for a desired frequency (in/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TR-55 Appendix B (change inches to intensity) 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Local IDF curve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is overland slope (decimal format)</a:t>
            </a:r>
            <a:endParaRPr lang="en-US" sz="2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aseline="30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73B6D-1F0D-4442-AC0B-3952C9105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5467"/>
            <a:ext cx="7924800" cy="838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Nomograph for Sheet Flow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4295C20-15A2-4FF6-BAD6-F1E2F7F7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2A25102-4723-46D1-90BF-202999FE785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en-US" altLang="en-US" sz="1000"/>
          </a:p>
        </p:txBody>
      </p:sp>
      <p:pic>
        <p:nvPicPr>
          <p:cNvPr id="31747" name="Picture 4" descr="nomograph for sheet flow (kinematic wave)">
            <a:extLst>
              <a:ext uri="{FF2B5EF4-FFF2-40B4-BE49-F238E27FC236}">
                <a16:creationId xmlns:a16="http://schemas.microsoft.com/office/drawing/2014/main" id="{5B8D2406-3820-4B43-BE9C-03584206A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1007534"/>
            <a:ext cx="6477000" cy="573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3E1872-19F0-4A0E-97A1-7CEA7F93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11924A5-0307-44FD-A7DB-DB6306C8211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en-US" altLang="en-US" sz="1000"/>
          </a:p>
        </p:txBody>
      </p:sp>
      <p:sp>
        <p:nvSpPr>
          <p:cNvPr id="201730" name="Rectangle 2">
            <a:extLst>
              <a:ext uri="{FF2B5EF4-FFF2-40B4-BE49-F238E27FC236}">
                <a16:creationId xmlns:a16="http://schemas.microsoft.com/office/drawing/2014/main" id="{2541FA06-7D29-4A1A-9C0C-65459E810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Kinematic Wave Equation</a:t>
            </a:r>
          </a:p>
        </p:txBody>
      </p:sp>
      <p:sp>
        <p:nvSpPr>
          <p:cNvPr id="201731" name="Rectangle 3">
            <a:extLst>
              <a:ext uri="{FF2B5EF4-FFF2-40B4-BE49-F238E27FC236}">
                <a16:creationId xmlns:a16="http://schemas.microsoft.com/office/drawing/2014/main" id="{DCF32680-C4E9-4C16-A5CC-A775E6BDE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8001000" cy="41148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Includes the rainfall intensity for a desired frequency</a:t>
            </a:r>
          </a:p>
          <a:p>
            <a:pPr marL="533400" indent="-533400" eaLnBrk="1" hangingPunct="1"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Must use iterative approach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Assume a rainfall intensity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 travel time 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storm duration = travel time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up intensity from IDF curve and compare to assumed value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intensity differs go back to step 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1A655C-474F-4CAB-B225-9755BC71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E912A49D-09E8-438E-86E0-6E2444EFD46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16</a:t>
            </a:fld>
            <a:endParaRPr lang="en-US" altLang="en-US" sz="1000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94B644C1-828C-4936-9963-51EF21005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3-FAA Equation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E4C7DF8A-E543-417C-8183-86E380752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t=[1.8(1.1-C)(L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]/[S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.333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 is travel time (min)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C-rational coefficient (dimensionless)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Appendix C-1 of your book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overland flow length (ft)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overland slope (decimal format)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aseline="30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09A9F5C-2DEE-4ED5-B7F2-A8EED242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EB30E6C-14F5-4A1E-9B06-C28215F476E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17</a:t>
            </a:fld>
            <a:endParaRPr lang="en-US" altLang="en-US" sz="1000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98F0C3F4-5234-426C-8CAF-0C5E391FA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434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4-Nomograph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1114D06A-B98F-4CE2-98E7-D38DDAAA7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6781800" cy="45720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Ground character 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Paved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Bare soil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Poor/Avg/Dense Grass</a:t>
            </a:r>
          </a:p>
          <a:p>
            <a:pPr marL="5715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Percent slope</a:t>
            </a:r>
          </a:p>
          <a:p>
            <a:pPr marL="5715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	</a:t>
            </a:r>
          </a:p>
          <a:p>
            <a:pPr marL="57150" indent="0" eaLnBrk="1" hangingPunct="1">
              <a:buFont typeface="Wingdings" panose="05000000000000000000" pitchFamily="2" charset="2"/>
              <a:buNone/>
              <a:defRPr/>
            </a:pPr>
            <a:r>
              <a:rPr lang="en-US" sz="1400" dirty="0">
                <a:hlinkClick r:id="rId3"/>
              </a:rPr>
              <a:t>http://sanantonio-tx.elaws.us/code/udc_apxh_ch5_5.4_sec5.4.1</a:t>
            </a:r>
            <a:r>
              <a:rPr lang="en-US" sz="2400" dirty="0"/>
              <a:t> </a:t>
            </a:r>
          </a:p>
          <a:p>
            <a:pPr marL="5715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pic>
        <p:nvPicPr>
          <p:cNvPr id="37893" name="Picture 2" descr="Nomograph to determine sheet flow">
            <a:extLst>
              <a:ext uri="{FF2B5EF4-FFF2-40B4-BE49-F238E27FC236}">
                <a16:creationId xmlns:a16="http://schemas.microsoft.com/office/drawing/2014/main" id="{D1E4D556-35B2-4F25-9F13-67707D6D3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33400"/>
            <a:ext cx="41338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09B6-E934-48C1-841F-3BFF6C32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CFD201C-6D03-43F2-8F15-A53324A8577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18</a:t>
            </a:fld>
            <a:endParaRPr lang="en-US" altLang="en-US" sz="1000"/>
          </a:p>
        </p:txBody>
      </p:sp>
      <p:sp>
        <p:nvSpPr>
          <p:cNvPr id="204804" name="Rectangle 4">
            <a:extLst>
              <a:ext uri="{FF2B5EF4-FFF2-40B4-BE49-F238E27FC236}">
                <a16:creationId xmlns:a16="http://schemas.microsoft.com/office/drawing/2014/main" id="{2C2C27E2-A5DD-440B-B89C-DC59834B9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  <p:sp>
        <p:nvSpPr>
          <p:cNvPr id="204807" name="Rectangle 7">
            <a:extLst>
              <a:ext uri="{FF2B5EF4-FFF2-40B4-BE49-F238E27FC236}">
                <a16:creationId xmlns:a16="http://schemas.microsoft.com/office/drawing/2014/main" id="{DA8E6C91-18B9-4FCB-BAE1-DB3E2AD64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Dense Grass (n=0.24, C=0.2)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Flow Length (200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Location (SUNY Poly; 2-yr 24-hr duration)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Slope (3%)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170C48-05DB-4E0E-8F9A-F18BF814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BF192B6-F946-41D7-B9C2-4F6EC538D1B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19</a:t>
            </a:fld>
            <a:endParaRPr lang="en-US" altLang="en-US" sz="1000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BAB62DC9-32BC-4319-A469-D8FF70763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Manning’s Kinematic Solution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B251CB80-6E12-4A49-819B-7704CC31B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=[0.007(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]/[P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=[0.007(.24*200)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.8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]/[2.5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*.03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 .4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n=.24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L=200 ft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2.5 in (TR-55; Figure B-3)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= .03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=0.398 hours =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 minutes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620F82-D0C7-4C8E-887B-2178CA0A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3EF3A14-EA0F-461C-84B9-9F6F0FD0EEA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</a:t>
            </a:fld>
            <a:endParaRPr lang="en-US" altLang="en-US" sz="10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AC7381BC-112A-4F7F-B50A-4CD7DEC9C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9FD89C2-4FB2-49D7-8539-3ABFB4F26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how to calculate time of concentration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Know why it’s important to be able to determine the time of concentration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72B92A-3554-49AD-988F-C9CC0524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4AC1C79F-1B56-4FBB-BA25-5678D971375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en-US" altLang="en-US" sz="1000"/>
          </a:p>
        </p:txBody>
      </p:sp>
      <p:sp>
        <p:nvSpPr>
          <p:cNvPr id="219138" name="Rectangle 2">
            <a:extLst>
              <a:ext uri="{FF2B5EF4-FFF2-40B4-BE49-F238E27FC236}">
                <a16:creationId xmlns:a16="http://schemas.microsoft.com/office/drawing/2014/main" id="{9CF94DFE-A5F6-4806-B630-65C7B6380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Kinematic Wave Equation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52FEDDF9-E5E2-4B01-833E-467A06E24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=[56(L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]/[S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Assume 1-hr; 2-yr frequency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=1”/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=[56(200)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.6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(.24)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]/[.03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.3*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=1640 seconds = 27 minutes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Intensity for 30-min; 2-yr storm =1.6”/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Intensities don’t match; try again</a:t>
            </a:r>
          </a:p>
          <a:p>
            <a:pPr eaLnBrk="1" hangingPunct="1">
              <a:defRPr/>
            </a:pPr>
            <a:endParaRPr lang="en-US" baseline="30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E0A2A-6CFB-4D6A-A992-2EFBE218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1"/>
            <a:ext cx="7543800" cy="609599"/>
          </a:xfrm>
        </p:spPr>
        <p:txBody>
          <a:bodyPr/>
          <a:lstStyle/>
          <a:p>
            <a:br>
              <a:rPr lang="en-US" sz="2800" dirty="0"/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Kinematic Wave- IDF Curve is needed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1C4E64C-15A7-42BE-B8B7-15D0C5E9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5F6656A-884C-45CF-B920-D38317AF940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21</a:t>
            </a:fld>
            <a:endParaRPr lang="en-US" altLang="en-US" sz="1000"/>
          </a:p>
        </p:txBody>
      </p:sp>
      <p:graphicFrame>
        <p:nvGraphicFramePr>
          <p:cNvPr id="46083" name="Object 6" descr="IDF curve (needed for kinematic wave equation)">
            <a:extLst>
              <a:ext uri="{FF2B5EF4-FFF2-40B4-BE49-F238E27FC236}">
                <a16:creationId xmlns:a16="http://schemas.microsoft.com/office/drawing/2014/main" id="{D7F8CAEB-D805-4329-9D78-D3A9308772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261770"/>
              </p:ext>
            </p:extLst>
          </p:nvPr>
        </p:nvGraphicFramePr>
        <p:xfrm>
          <a:off x="152400" y="762000"/>
          <a:ext cx="10448925" cy="618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Chart" r:id="rId4" imgW="9525000" imgH="5010302" progId="Excel.Chart.8">
                  <p:embed/>
                </p:oleObj>
              </mc:Choice>
              <mc:Fallback>
                <p:oleObj name="Chart" r:id="rId4" imgW="9525000" imgH="5010302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10448925" cy="618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4E03B9B8-1FF2-450E-AF10-EE6996C2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95D61A4-E514-42A8-97FA-5F8993C2A5A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22</a:t>
            </a:fld>
            <a:endParaRPr lang="en-US" altLang="en-US" sz="1000"/>
          </a:p>
        </p:txBody>
      </p:sp>
      <p:sp>
        <p:nvSpPr>
          <p:cNvPr id="222212" name="Rectangle 4">
            <a:extLst>
              <a:ext uri="{FF2B5EF4-FFF2-40B4-BE49-F238E27FC236}">
                <a16:creationId xmlns:a16="http://schemas.microsoft.com/office/drawing/2014/main" id="{6068E7B2-4CE4-480A-9E60-32E269D50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Kinematic Wave-Trial/Error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(Tc=9 minutes)</a:t>
            </a:r>
          </a:p>
        </p:txBody>
      </p:sp>
      <p:graphicFrame>
        <p:nvGraphicFramePr>
          <p:cNvPr id="222243" name="Group 35">
            <a:extLst>
              <a:ext uri="{FF2B5EF4-FFF2-40B4-BE49-F238E27FC236}">
                <a16:creationId xmlns:a16="http://schemas.microsoft.com/office/drawing/2014/main" id="{E42FF9D7-DF55-4595-837C-22249AA083A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11011067"/>
              </p:ext>
            </p:extLst>
          </p:nvPr>
        </p:nvGraphicFramePr>
        <p:xfrm>
          <a:off x="1066800" y="1981200"/>
          <a:ext cx="7543800" cy="4419602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Assumed I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of Conc.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i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in/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minutes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 in/hr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0197BA-9799-4FE2-8FA7-D70C5CC6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B06A515-7BAE-4AB7-B289-AD1916698EB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23</a:t>
            </a:fld>
            <a:endParaRPr lang="en-US" altLang="en-US" sz="1000"/>
          </a:p>
        </p:txBody>
      </p:sp>
      <p:sp>
        <p:nvSpPr>
          <p:cNvPr id="215042" name="Rectangle 2">
            <a:extLst>
              <a:ext uri="{FF2B5EF4-FFF2-40B4-BE49-F238E27FC236}">
                <a16:creationId xmlns:a16="http://schemas.microsoft.com/office/drawing/2014/main" id="{74D924A0-7187-4BD7-8237-025F2F7DD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FAA Equation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234C0360-7489-47B2-8B36-2B731CE31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t=[1.8(1.1-C)(L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]/[S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.333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t=[1.8(1.1-.2)(200)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]/[.03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.333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C=.2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=200 ft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.03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 =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41 min</a:t>
            </a:r>
          </a:p>
          <a:p>
            <a:pPr eaLnBrk="1" hangingPunct="1">
              <a:defRPr/>
            </a:pPr>
            <a:endParaRPr lang="en-US" baseline="30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E51F1A-6F58-4F09-99F2-05BFDA77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65A84FA-5639-4F27-BBBA-FC791A48EF0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24</a:t>
            </a:fld>
            <a:endParaRPr lang="en-US" altLang="en-US" sz="1000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3E6FE102-4561-43E6-B310-585BBF080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Nomograph 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25F21205-9CBB-484D-AB47-F9267E6174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nomograph C-2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Concentration time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 minutes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Length=200 ft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Dense Grass 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Slope=3%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Note: had to extend pivot line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DB9116D-577D-46E8-8012-26AF5122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548DDF7-B364-4584-8A43-4E28036805F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25</a:t>
            </a:fld>
            <a:endParaRPr lang="en-US" altLang="en-US" sz="1000"/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id="{D59F46EC-B041-4306-9C08-47A324257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Results</a:t>
            </a:r>
          </a:p>
        </p:txBody>
      </p:sp>
      <p:sp>
        <p:nvSpPr>
          <p:cNvPr id="207877" name="Rectangle 5">
            <a:extLst>
              <a:ext uri="{FF2B5EF4-FFF2-40B4-BE49-F238E27FC236}">
                <a16:creationId xmlns:a16="http://schemas.microsoft.com/office/drawing/2014/main" id="{8C523F58-E475-416E-9AB8-8A42B2C4CA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Manning’s Kinematic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Kinematic Wave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FAA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Nomograph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07878" name="Rectangle 6">
            <a:extLst>
              <a:ext uri="{FF2B5EF4-FFF2-40B4-BE49-F238E27FC236}">
                <a16:creationId xmlns:a16="http://schemas.microsoft.com/office/drawing/2014/main" id="{39F40A4B-BA68-4553-A5EF-5250A627FDE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 minutes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 minutes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41 minutes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21 minutes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575BF7-A6B6-448D-BE14-A2438F74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FB32AC4E-CC40-4489-B341-56DB1E0259C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26</a:t>
            </a:fld>
            <a:endParaRPr lang="en-US" altLang="en-US" sz="1000"/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12F85F89-7819-41B7-9872-CF7E7E0BA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Shallow Concentrated Flow 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7F1ED1E3-560A-43F5-99D9-53974B704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TR-55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 3-2;  Figure 3-1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page 3-3;  Explanation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Appendix F - formulas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Derived from Manning’s equation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average velocity (Fig 3-1)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Divide flow length by average velocity to obtain travel time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FE277-E604-47B1-AC06-5971E70D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304801"/>
            <a:ext cx="2209800" cy="2667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TR-55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Figure 3-1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3A26FDB-C54D-4898-AAA8-36FA29CB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FB695C91-EFE2-4417-BCBA-6603A2CD23F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27</a:t>
            </a:fld>
            <a:endParaRPr lang="en-US" altLang="en-US" sz="1000"/>
          </a:p>
        </p:txBody>
      </p:sp>
      <p:pic>
        <p:nvPicPr>
          <p:cNvPr id="58371" name="Picture 4" descr="TR-55 Figure 3-1 for finding shallow concentrated flow velocity">
            <a:extLst>
              <a:ext uri="{FF2B5EF4-FFF2-40B4-BE49-F238E27FC236}">
                <a16:creationId xmlns:a16="http://schemas.microsoft.com/office/drawing/2014/main" id="{3EE49D65-9185-4EB7-A00F-52B04BE0E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0050"/>
            <a:ext cx="43688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A42C88-FCB1-4363-B45F-6087C9F2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90B3ABD-45EB-4759-844F-D7284BA1A4C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28</a:t>
            </a:fld>
            <a:endParaRPr lang="en-US" altLang="en-US" sz="1000"/>
          </a:p>
        </p:txBody>
      </p:sp>
      <p:sp>
        <p:nvSpPr>
          <p:cNvPr id="212994" name="Rectangle 2">
            <a:extLst>
              <a:ext uri="{FF2B5EF4-FFF2-40B4-BE49-F238E27FC236}">
                <a16:creationId xmlns:a16="http://schemas.microsoft.com/office/drawing/2014/main" id="{6D63B8B8-2EF8-426C-8A69-565305E24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Shallow Concentrated Flow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6F7A8D91-A9DC-4A72-8430-D5A78F18C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Equations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Velocity=16.1345*S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0.5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Unpaved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Velocity=20.8282*S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0.5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Paved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Unpaved: n=.05; hydraulic radius=0.4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Paved:  n=.025; hydraulic radius=0.2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01B5-2A5F-4610-B6BA-C69C3514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04801"/>
            <a:ext cx="2743200" cy="2667000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Document Work using TR-55 Worksheet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827C-5DDE-4950-838D-A880EA66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FAB53B6-D46E-45D0-A822-8F1A0B1DFFC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29</a:t>
            </a:fld>
            <a:endParaRPr lang="en-US" altLang="en-US" sz="1000"/>
          </a:p>
        </p:txBody>
      </p:sp>
      <p:pic>
        <p:nvPicPr>
          <p:cNvPr id="62467" name="Picture 2" descr="TR-55 Worksheet 3">
            <a:extLst>
              <a:ext uri="{FF2B5EF4-FFF2-40B4-BE49-F238E27FC236}">
                <a16:creationId xmlns:a16="http://schemas.microsoft.com/office/drawing/2014/main" id="{9A624E19-528C-40BF-9655-D344C22EC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7433"/>
            <a:ext cx="47053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873CD9-7E07-45F6-BEB0-61FEC785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90A75EF-07F7-4B2E-B9FD-CD856E0A261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</a:t>
            </a:fld>
            <a:endParaRPr lang="en-US" altLang="en-US" sz="10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D6875837-4654-4790-8BA1-E3FB60E542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487B0F36-7404-4452-88DC-4AE1DCDD8A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required for runoff to travel from the hydraulically most distant point on a watershed to another point of interest within the watershed</a:t>
            </a:r>
          </a:p>
          <a:p>
            <a:pPr lvl="1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13ED-C201-4E4E-A033-E69EFDB7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543800" cy="685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Worksheet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F39F-336B-417F-92CF-F84C9AE6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F74FCCF1-E313-4A0C-A870-E0389943C57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30</a:t>
            </a:fld>
            <a:endParaRPr lang="en-US" altLang="en-US" sz="1000"/>
          </a:p>
        </p:txBody>
      </p:sp>
      <p:pic>
        <p:nvPicPr>
          <p:cNvPr id="64515" name="Picture 2" descr="TR-55 Worksheet 3">
            <a:extLst>
              <a:ext uri="{FF2B5EF4-FFF2-40B4-BE49-F238E27FC236}">
                <a16:creationId xmlns:a16="http://schemas.microsoft.com/office/drawing/2014/main" id="{25C0AEEB-266A-41FC-975F-D1555B91B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3" y="783718"/>
            <a:ext cx="4631267" cy="609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5" descr="TR-55 Example 3-1">
            <a:extLst>
              <a:ext uri="{FF2B5EF4-FFF2-40B4-BE49-F238E27FC236}">
                <a16:creationId xmlns:a16="http://schemas.microsoft.com/office/drawing/2014/main" id="{FF0C332B-CA4E-4C28-8029-31FA42247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05417"/>
            <a:ext cx="36195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7CF5-AFB1-416F-A89F-15646C08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651BF-6ED7-4887-9485-39861BDE2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800"/>
            <a:ext cx="7543800" cy="4419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is the definition of “time of concentration”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Name the 3 types of watershed flow?  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form do you use for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calculation in this class?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Length/velocity results in what unit?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3CD2B-4848-4028-9E5B-6ABEC705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535C490C-A67B-444F-9BBA-8B94CC73D75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31</a:t>
            </a:fld>
            <a:endParaRPr lang="en-US" altLang="en-US" sz="10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7D290-6596-40EA-BDDB-43B8AE1B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08FD6-1E29-466A-A5F5-CD52FC473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199"/>
            <a:ext cx="7543800" cy="438467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covered time of concentration for: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sheet flow (A-B)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shallow concentrated flow (B-C)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Next—Time of Concentration for open Channel Flow (C-D)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Remember-always use TR-55 Worksheet 3 for documentation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4256E-FB02-4886-A39E-B00663B6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E5FBF-48D1-490B-97C4-9B31BD369AA4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5" name="Picture 4" descr="Picture showing channel lengths for sheet flow (A-B), shallow concentrated flow (B-C) and channel flow (C-D)">
            <a:extLst>
              <a:ext uri="{FF2B5EF4-FFF2-40B4-BE49-F238E27FC236}">
                <a16:creationId xmlns:a16="http://schemas.microsoft.com/office/drawing/2014/main" id="{307556C5-1316-4433-ADCA-ED03F1AE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277" y="177800"/>
            <a:ext cx="333064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06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AC0BDB-C01B-4E70-B0D1-A88AAF62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1E770004-C736-4798-9DB2-22ACC6795DC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33</a:t>
            </a:fld>
            <a:endParaRPr lang="en-US" altLang="en-US" sz="1000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00AC9723-CD69-4565-8367-7D98CA9A2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Open Channel Flow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F72EE829-D3E8-4071-BC84-393285FAE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Manning’s Equation (TR-55, page 3-4)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 average velocity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Divide flow length by average velocity to obtain travel time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do we determine “velocity”?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2167A2-7140-4C29-AD66-44A623BA3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327DD1D-37D3-4136-82D3-DB7CF92469E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34</a:t>
            </a:fld>
            <a:endParaRPr lang="en-US" altLang="en-US" sz="1000"/>
          </a:p>
        </p:txBody>
      </p:sp>
      <p:sp>
        <p:nvSpPr>
          <p:cNvPr id="195586" name="Rectangle 2">
            <a:extLst>
              <a:ext uri="{FF2B5EF4-FFF2-40B4-BE49-F238E27FC236}">
                <a16:creationId xmlns:a16="http://schemas.microsoft.com/office/drawing/2014/main" id="{F2ECD112-EFDA-4A7E-9B17-7DE7E5A020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Manning’s Equation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0A1BD885-4AB2-4471-B4CE-D0B6C63FF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077200" cy="44958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Irish Engineer 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“On the Flow of Water in Open Channels and Pipes” 1891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Empirical equation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History: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http://manning.sdsu.edu/\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1F803B3-BDCD-409E-81C8-2CD09D46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056105F5-4386-451F-93DE-11F8964F172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35</a:t>
            </a:fld>
            <a:endParaRPr lang="en-US" altLang="en-US" sz="1000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16C6C0F8-A000-4470-B79F-35695EAE2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Uniform Flow in Open Channels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3F4E9943-025E-4134-BC61-11736ADD3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depth, flow area, discharge and velocity distribution at all sections throughout the entire channel reach remains unchanged.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energy grade line, water surface line, and the channel bottom lines are all parallel to each other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acceleration (or deceleration)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5425E7-27FC-43BF-B0FF-CC3D6706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CC73240B-25F2-477D-8CD9-69B3B5225BD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36</a:t>
            </a:fld>
            <a:endParaRPr lang="en-US" altLang="en-US" sz="1000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0CE64A23-24DD-42AE-8AC3-636EB9195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Manning’s Equation: Flow---English</a:t>
            </a:r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BBFB0AAD-853A-487A-9EBE-976746B49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Q=A(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/n)(R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)(S)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 is flow rate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n-Manning’s coefficient (dimensionless)</a:t>
            </a:r>
          </a:p>
          <a:p>
            <a:pPr eaLnBrk="1" hangingPunct="1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hydraulic radius (ft)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Wetted area / wetted perimeter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is slope (decimal format)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aseline="300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FB2E10-6B53-4518-BED6-B8493E2F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E5D74C80-6A79-42AE-9CA7-908E7451FD5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37</a:t>
            </a:fld>
            <a:endParaRPr lang="en-US" altLang="en-US" sz="1000"/>
          </a:p>
        </p:txBody>
      </p:sp>
      <p:sp>
        <p:nvSpPr>
          <p:cNvPr id="189442" name="Rectangle 2">
            <a:extLst>
              <a:ext uri="{FF2B5EF4-FFF2-40B4-BE49-F238E27FC236}">
                <a16:creationId xmlns:a16="http://schemas.microsoft.com/office/drawing/2014/main" id="{9A433E88-F5CC-4AC4-A3AA-AC0C1338E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Manning’s Equation: Flow---Metric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A9281352-D1BF-466A-8AE8-C974E85063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Q=A(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/n)(R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)(S)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 is flow rate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n-Manning’s coefficient (dimensionless)</a:t>
            </a:r>
          </a:p>
          <a:p>
            <a:pPr eaLnBrk="1" hangingPunct="1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hydraulic radius (m)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Wetted area / wetted perimeter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is slope (decimal format)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aseline="30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65EA3A-765C-4CA5-94BB-E6EC3027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2B4F085-B933-4429-BEF4-B20C66B821F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38</a:t>
            </a:fld>
            <a:endParaRPr lang="en-US" altLang="en-US" sz="1000"/>
          </a:p>
        </p:txBody>
      </p:sp>
      <p:sp>
        <p:nvSpPr>
          <p:cNvPr id="190466" name="Rectangle 2">
            <a:extLst>
              <a:ext uri="{FF2B5EF4-FFF2-40B4-BE49-F238E27FC236}">
                <a16:creationId xmlns:a16="http://schemas.microsoft.com/office/drawing/2014/main" id="{7CBBAC45-9F4E-402D-B1E3-126EB3451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Manning’s Equation: Velocity----English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13A43E69-2B22-4405-B7BA-27023263C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Divide both sides by area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V=(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1.49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/n)(R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)(S)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 is velocity (fps)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n-Manning’s coefficient (dimensionless)</a:t>
            </a:r>
          </a:p>
          <a:p>
            <a:pPr eaLnBrk="1" hangingPunct="1"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hydraulic radius (ft)</a:t>
            </a: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Wetted area / wetted perimeter</a:t>
            </a:r>
          </a:p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 is slope (decimal format)</a:t>
            </a:r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baseline="30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95F383-B5D9-446F-9C65-FE97CFBC7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E764AB4-9F37-4984-B4F1-67FE90ECA9A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39</a:t>
            </a:fld>
            <a:endParaRPr lang="en-US" altLang="en-US" sz="1000"/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B77F4183-9487-4BC4-817A-0689376C8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Manning’s Equation: Velocity-----Metric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65ADFA7A-3BBE-49B7-B811-1FB35D7F8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924800" cy="4114800"/>
          </a:xfrm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V=(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/n)(R</a:t>
            </a:r>
            <a:r>
              <a:rPr lang="en-US" baseline="-25000" dirty="0"/>
              <a:t>h</a:t>
            </a:r>
            <a:r>
              <a:rPr lang="en-US" baseline="30000" dirty="0"/>
              <a:t>2/3</a:t>
            </a:r>
            <a:r>
              <a:rPr lang="en-US" dirty="0"/>
              <a:t>)(S)</a:t>
            </a:r>
            <a:r>
              <a:rPr lang="en-US" baseline="30000" dirty="0"/>
              <a:t>.5 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V is velocity (meter/sec)</a:t>
            </a:r>
          </a:p>
          <a:p>
            <a:pPr eaLnBrk="1" hangingPunct="1">
              <a:defRPr/>
            </a:pPr>
            <a:r>
              <a:rPr lang="en-US" dirty="0"/>
              <a:t>n-Manning’s coefficient (dimensionless)</a:t>
            </a:r>
          </a:p>
          <a:p>
            <a:pPr eaLnBrk="1" hangingPunct="1">
              <a:defRPr/>
            </a:pPr>
            <a:r>
              <a:rPr lang="en-US" dirty="0" err="1"/>
              <a:t>Rh</a:t>
            </a:r>
            <a:r>
              <a:rPr lang="en-US" dirty="0"/>
              <a:t> is hydraulic radius (m)</a:t>
            </a:r>
          </a:p>
          <a:p>
            <a:pPr lvl="1" eaLnBrk="1" hangingPunct="1">
              <a:defRPr/>
            </a:pPr>
            <a:r>
              <a:rPr lang="en-US" dirty="0"/>
              <a:t>Wetted area / wetted perimeter</a:t>
            </a:r>
          </a:p>
          <a:p>
            <a:pPr eaLnBrk="1" hangingPunct="1">
              <a:defRPr/>
            </a:pPr>
            <a:r>
              <a:rPr lang="en-US" dirty="0"/>
              <a:t>S is slope (decimal format)</a:t>
            </a:r>
            <a:endParaRPr lang="en-US" baseline="30000" dirty="0"/>
          </a:p>
          <a:p>
            <a:pPr eaLnBrk="1" hangingPunct="1">
              <a:defRPr/>
            </a:pPr>
            <a:endParaRPr lang="en-US" baseline="30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FE9466C8-C855-45B0-AE55-E4065B93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3C978A2-C0DD-431D-B891-D6DC55B90FE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</a:t>
            </a:fld>
            <a:endParaRPr lang="en-US" altLang="en-US" sz="1000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8EC34637-6367-4BD5-BAE3-D2FA216B7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BE32C8AB-E9A7-4903-B37D-AB4F711DBB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3914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Surface roughness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Channel shape and flow patterns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Slope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Urbanization generally increases the runoff velocities and therefore decreases the time of concentration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F08A4E-A686-4079-8B90-8D53AA73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AA1D8789-EC4E-4B76-A8C7-B5C2619AFA2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40</a:t>
            </a:fld>
            <a:endParaRPr lang="en-US" altLang="en-US" sz="1000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F2E9AE72-28CE-4D29-B337-FC4E1CB83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Manning’s Coefficient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 Values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524D509C-518A-4A1C-9A23-84811E2BF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6962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Another Reference: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http://www.lmnoeng.com/manningn.htm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F2753A-0D1F-4CF0-967C-C77670F7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D4A9F542-BFE4-46B3-A9CE-28871825360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41</a:t>
            </a:fld>
            <a:endParaRPr lang="en-US" altLang="en-US" sz="1000"/>
          </a:p>
        </p:txBody>
      </p:sp>
      <p:sp>
        <p:nvSpPr>
          <p:cNvPr id="193538" name="Rectangle 2">
            <a:extLst>
              <a:ext uri="{FF2B5EF4-FFF2-40B4-BE49-F238E27FC236}">
                <a16:creationId xmlns:a16="http://schemas.microsoft.com/office/drawing/2014/main" id="{926EC2AF-4140-4ACB-8D7A-F9B320068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Hydraulic Radius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6A2DE6E-7160-44DE-AD66-C0B15CA8E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419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Wetted area / wetted perimeter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Easy to calculate for circular pipes full or half-full, and use trig to calculate triangular or trapezoidal channels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Easiest to use software (Bentley </a:t>
            </a:r>
            <a:r>
              <a:rPr lang="en-US" dirty="0" err="1"/>
              <a:t>flowmaster</a:t>
            </a:r>
            <a:r>
              <a:rPr lang="en-US" dirty="0"/>
              <a:t>)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F070-6FF9-437D-BD2C-9220CF8E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1"/>
            <a:ext cx="80010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SCS (now NRCS) Channel Calculations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97350-7EA8-4778-92BB-69D0BE7E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54DB417-EF1D-439E-85FD-BA2C705DCA7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42</a:t>
            </a:fld>
            <a:endParaRPr lang="en-US" altLang="en-US" sz="1000"/>
          </a:p>
        </p:txBody>
      </p:sp>
      <p:pic>
        <p:nvPicPr>
          <p:cNvPr id="86018" name="Content Placeholder 4" descr="SCS channel section details">
            <a:extLst>
              <a:ext uri="{FF2B5EF4-FFF2-40B4-BE49-F238E27FC236}">
                <a16:creationId xmlns:a16="http://schemas.microsoft.com/office/drawing/2014/main" id="{1909F18C-6B32-43F3-A0AB-594E9ABE2C22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192462"/>
            <a:ext cx="7162800" cy="5603885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D95A89-BD94-47BC-A6E9-2458FE610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E9A59EC-9C03-411D-9834-70825672050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43</a:t>
            </a:fld>
            <a:endParaRPr lang="en-US" altLang="en-US" sz="1000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79943EA2-1FE6-4C23-ACB3-7084E9F49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Example-Find V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5AFE690C-9B47-43C4-8D24-9E5D2684E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the velocity of a rectangular channel 5’ wide w/ a 5% grade, flowing 1’ deep.  The channel has a stone and weed bank (n=.035). </a:t>
            </a:r>
          </a:p>
          <a:p>
            <a:pPr marL="1409700" lvl="2" indent="-609600" eaLnBrk="1" hangingPunct="1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09700" lvl="2" indent="-60960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A=5 sf; WP=7’; R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=0.714 ft</a:t>
            </a:r>
          </a:p>
          <a:p>
            <a:pPr marL="1409700" lvl="2" indent="-60960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S=.05</a:t>
            </a:r>
          </a:p>
          <a:p>
            <a:pPr marL="1409700" lvl="2" indent="-609600" eaLnBrk="1" hangingPunct="1">
              <a:buNone/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V=7.6 fps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B01DC7-C080-4AE9-A853-9346C0D4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9445003-2254-490E-91DC-F55F4BE29F6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44</a:t>
            </a:fld>
            <a:endParaRPr lang="en-US" altLang="en-US" sz="1000"/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CBE2DCEB-27DE-4D1D-8D37-2AF71C058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Example-Find time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E51C09B1-A494-4D00-A12D-2509CF90D2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velocity = 7.6 ft per second and length of channel = 500 feet then time traveled in channel =l/v=500/7.6=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 traveled=66 seconds = 1.1 minutes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043B-8AE0-46DD-A798-D26836F2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81CA-086F-40FA-8711-05F80CAFC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solve previous example.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Note: The depth is unknown because you are in the process of trying to find the peak flow, so assume 1 foot or 1 meter.  The velocity is not usually sensitive to the depth.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D14F7-B041-4E4C-98B2-A274728E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8094D4F-5585-4359-A5DC-7380743F1F4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45</a:t>
            </a:fld>
            <a:endParaRPr lang="en-US" altLang="en-US" sz="1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EEE3-04A2-4077-B187-FDA28EC1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 of Concentration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EF6F9-6AE9-463E-848D-E629D3F71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this class (homework, projects, etc.) use worksheet 3 from the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TR-55 Document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Page D-3 (to print out blank form)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Also show picture of lengths and include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report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7A2DD-7495-4151-8E0E-40C480D4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FF5EEA14-68DA-4211-92DA-B56D6DD6955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46</a:t>
            </a:fld>
            <a:endParaRPr lang="en-US" altLang="en-US" sz="1000"/>
          </a:p>
        </p:txBody>
      </p:sp>
      <p:pic>
        <p:nvPicPr>
          <p:cNvPr id="92165" name="Picture 8" descr=" lengths of sheet flow, shallow concentrated flow and channel flow">
            <a:extLst>
              <a:ext uri="{FF2B5EF4-FFF2-40B4-BE49-F238E27FC236}">
                <a16:creationId xmlns:a16="http://schemas.microsoft.com/office/drawing/2014/main" id="{02D640EB-708E-46CF-B790-1F0DB624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4635500"/>
            <a:ext cx="39052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E702-8D23-4F8E-BB91-95E49787D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Notes on Manning’s n for Worksheet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AC9AD-B818-4701-BCC7-B86A77276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sheet flow use n on Table 3-1.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channel flow use typical n values for open channels.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See worksheet –next slide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7D7B4-1BDA-4931-B5E7-7C990A2D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D95D0-1E98-4123-8012-D1D95D73C78A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8052-226E-461D-9F52-02EC3D9B6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304800"/>
            <a:ext cx="2590800" cy="1431925"/>
          </a:xfrm>
        </p:spPr>
        <p:txBody>
          <a:bodyPr/>
          <a:lstStyle/>
          <a:p>
            <a:r>
              <a:rPr lang="en-US" sz="2800" dirty="0"/>
              <a:t>TR-55 Worksheet 3</a:t>
            </a:r>
            <a:br>
              <a:rPr lang="en-US" sz="2800" dirty="0"/>
            </a:br>
            <a:r>
              <a:rPr lang="en-US" sz="2800" dirty="0"/>
              <a:t>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EC586-CC93-4FD3-9578-52CDBC15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2FF1CFE9-638F-497F-9204-52084F136CC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48</a:t>
            </a:fld>
            <a:endParaRPr lang="en-US" altLang="en-US" sz="1000"/>
          </a:p>
        </p:txBody>
      </p:sp>
      <p:pic>
        <p:nvPicPr>
          <p:cNvPr id="95235" name="Picture 2" descr="TR-55 Worksheet 3">
            <a:extLst>
              <a:ext uri="{FF2B5EF4-FFF2-40B4-BE49-F238E27FC236}">
                <a16:creationId xmlns:a16="http://schemas.microsoft.com/office/drawing/2014/main" id="{4C1B2880-1A25-483B-BEE9-92D77CE1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7004"/>
            <a:ext cx="4714874" cy="668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99E8-88A7-4DFE-9ADE-86DE65E4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software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D69FD-01A8-4266-B262-4CEF7AA51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use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for Manning’s equation (channel flow)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Labs 1159/G143 or download on your own computer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Click on Bentley folder, Click 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On left use trapezoidal channel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C6F72-D8C2-4A6C-AAB6-211ED729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EB57EB5-4EC4-42F2-AE54-FA61FE129C7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49</a:t>
            </a:fld>
            <a:endParaRPr lang="en-US" altLang="en-US"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4CFC164B-F828-43E1-B533-9F11F33B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681F6D2C-39B8-4087-B678-94FFEB6E2D0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</a:t>
            </a:fld>
            <a:endParaRPr lang="en-US" altLang="en-US" sz="1000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8F010F5D-EDD7-4A61-BA1E-177866313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29838CAE-3F39-4E1F-9E57-CDDEB0B89E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80772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Rational method</a:t>
            </a:r>
          </a:p>
          <a:p>
            <a:pPr lvl="1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Calculate time of concentration,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Set storm duration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IDF curve to find rainfall intensity</a:t>
            </a:r>
          </a:p>
          <a:p>
            <a:pPr lvl="1" eaLnBrk="1" hangingPunct="1">
              <a:buFontTx/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TR-55 Method</a:t>
            </a:r>
          </a:p>
          <a:p>
            <a:pPr lvl="1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Calculate time of concentration,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Look up unit peak discharge on the appropriate Exhibit 4-#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n-US" sz="2000" baseline="-25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085E-E9A9-4320-8003-1A05BB54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Introduce Project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94B9A-D87A-4F52-9AA1-13A7A3FF9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B12CF-0E9B-4380-A05F-4206A0FA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884A0826-31A8-431C-8CF5-EA87E6AEC2C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50</a:t>
            </a:fld>
            <a:endParaRPr lang="en-US" altLang="en-US" sz="10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CAA403-0DF8-40D2-A439-3A90ED759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1BE4530-3BA4-4321-8292-C5CEC570F9A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51</a:t>
            </a:fld>
            <a:endParaRPr lang="en-US" altLang="en-US" sz="10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FF1EE06-FE1F-454E-BA17-A83FD153F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Lecture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F2F4D904-9220-4544-B722-CA60ED5C9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Rational Method for Determining Peak Flow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7E4DF57F-E4BE-4243-87D8-AAF614FE7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3F6CB23D-82BE-49D9-8D1B-6CC8D152FD7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6</a:t>
            </a:fld>
            <a:endParaRPr lang="en-US" altLang="en-US" sz="1000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65FDC9B4-7F98-4DFB-B2EB-09CF24573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Typical Values for Tc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&lt; 50 Acres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9F369237-A858-449F-953F-00983C8205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010400" cy="4114800"/>
          </a:xfrm>
        </p:spPr>
        <p:txBody>
          <a:bodyPr/>
          <a:lstStyle/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minutes to 30 minutes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49F463C-E0B7-498B-B067-010D42B9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74D9F217-65DE-46A3-845E-C36E10E0334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7</a:t>
            </a:fld>
            <a:endParaRPr lang="en-US" altLang="en-US" sz="1000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53235F6B-9298-403E-8213-2716725DC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can move through a watershed as: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E9B89E62-E824-4CB5-B876-6067613D94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467600" cy="4419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Sheet flow (max of 300 ft; ---usually 100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Shallow concentrated flow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Open channel flow 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Gutter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Ditch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Swale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Creek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three or some combination</a:t>
            </a:r>
          </a:p>
        </p:txBody>
      </p:sp>
      <p:pic>
        <p:nvPicPr>
          <p:cNvPr id="17413" name="Picture 8" descr="Time of concentration paths (sheet flow, shallow concentrated flow, and channel flow)">
            <a:extLst>
              <a:ext uri="{FF2B5EF4-FFF2-40B4-BE49-F238E27FC236}">
                <a16:creationId xmlns:a16="http://schemas.microsoft.com/office/drawing/2014/main" id="{692E535E-B717-413D-B83E-868332105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200400"/>
            <a:ext cx="4438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1E0B2D3-2AA2-4007-BA62-3D8A7ED8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9235F0B8-F9FE-4BD8-BF57-4F3A3469F2B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8</a:t>
            </a:fld>
            <a:endParaRPr lang="en-US" altLang="en-US" sz="1000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310700C5-301E-4EA7-BC42-9E3D1FB2E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533B6B28-D0DC-4738-A3C0-74360AF90A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6962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Urban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Sheet flow from back end of a residential lot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 channel flow once water drops over the curb and into a gutter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Rural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Sheet flow in upper part of watershed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Shallow concentrated flow as water forms rivulets</a:t>
            </a:r>
          </a:p>
          <a:p>
            <a:pPr lvl="1" eaLnBrk="1" hangingPunct="1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Open channel flow (ditch/creek)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80AA1E6-DB5C-4E0E-959D-F6FE214E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B255BD60-7AA1-4E44-B015-B1648422D2A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9</a:t>
            </a:fld>
            <a:endParaRPr lang="en-US" altLang="en-US" sz="1000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1C20E2DC-5841-40C8-B6CF-A126768F5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Calculating Tc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4AE7913-5013-41BD-9762-3E12CADCA2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73914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Calculate Tc for each type of flow and add together</a:t>
            </a:r>
          </a:p>
          <a:p>
            <a:pPr eaLnBrk="1" hangingPunct="1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following TR-55 worksheet to be used for all Tc calculations in this class!!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mmer">
  <a:themeElements>
    <a:clrScheme name="Shimmer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1822</TotalTime>
  <Words>1736</Words>
  <Application>Microsoft Office PowerPoint</Application>
  <PresentationFormat>On-screen Show (4:3)</PresentationFormat>
  <Paragraphs>351</Paragraphs>
  <Slides>51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Tahoma</vt:lpstr>
      <vt:lpstr>Wingdings</vt:lpstr>
      <vt:lpstr>Shimmer</vt:lpstr>
      <vt:lpstr>Chart</vt:lpstr>
      <vt:lpstr>Time of Concentration</vt:lpstr>
      <vt:lpstr>Objectives</vt:lpstr>
      <vt:lpstr>Definition</vt:lpstr>
      <vt:lpstr>Factors </vt:lpstr>
      <vt:lpstr>Importance</vt:lpstr>
      <vt:lpstr> Typical Values for Tc  &lt; 50 Acres</vt:lpstr>
      <vt:lpstr>Water can move through a watershed as:</vt:lpstr>
      <vt:lpstr>Examples</vt:lpstr>
      <vt:lpstr>Calculating Tc</vt:lpstr>
      <vt:lpstr>TR-55 Worksheet 3</vt:lpstr>
      <vt:lpstr>Sheet Flow</vt:lpstr>
      <vt:lpstr>1-Manning’s Kinematic Solution</vt:lpstr>
      <vt:lpstr>2-Kinematic Wave Equation (NYSDOT)</vt:lpstr>
      <vt:lpstr>Nomograph for Sheet Flow</vt:lpstr>
      <vt:lpstr>Kinematic Wave Equation</vt:lpstr>
      <vt:lpstr>3-FAA Equation</vt:lpstr>
      <vt:lpstr>4-Nomograph</vt:lpstr>
      <vt:lpstr>Example</vt:lpstr>
      <vt:lpstr>Example: Manning’s Kinematic Solution</vt:lpstr>
      <vt:lpstr>Example: Kinematic Wave Equation</vt:lpstr>
      <vt:lpstr> Kinematic Wave- IDF Curve is needed </vt:lpstr>
      <vt:lpstr>Kinematic Wave-Trial/Error  (Tc=9 minutes)</vt:lpstr>
      <vt:lpstr>Example: FAA Equation</vt:lpstr>
      <vt:lpstr>Example: Nomograph </vt:lpstr>
      <vt:lpstr>Example Results</vt:lpstr>
      <vt:lpstr>Shallow Concentrated Flow </vt:lpstr>
      <vt:lpstr>TR-55 Figure 3-1 </vt:lpstr>
      <vt:lpstr>Shallow Concentrated Flow</vt:lpstr>
      <vt:lpstr>Document Work using TR-55 Worksheet 3</vt:lpstr>
      <vt:lpstr>Example Worksheet 3</vt:lpstr>
      <vt:lpstr>Questions</vt:lpstr>
      <vt:lpstr>Break</vt:lpstr>
      <vt:lpstr>Open Channel Flow</vt:lpstr>
      <vt:lpstr>Manning’s Equation</vt:lpstr>
      <vt:lpstr>Uniform Flow in Open Channels</vt:lpstr>
      <vt:lpstr>Manning’s Equation: Flow---English</vt:lpstr>
      <vt:lpstr>Manning’s Equation: Flow---Metric</vt:lpstr>
      <vt:lpstr>Manning’s Equation: Velocity----English</vt:lpstr>
      <vt:lpstr>Manning’s Equation: Velocity-----Metric</vt:lpstr>
      <vt:lpstr>Manning’s Coefficient Typical Values</vt:lpstr>
      <vt:lpstr>Hydraulic Radius</vt:lpstr>
      <vt:lpstr>SCS (now NRCS) Channel Calculations</vt:lpstr>
      <vt:lpstr>Example-Find V</vt:lpstr>
      <vt:lpstr>Example-Find time</vt:lpstr>
      <vt:lpstr>Flowmaster</vt:lpstr>
      <vt:lpstr>Time of Concentration Calculations</vt:lpstr>
      <vt:lpstr>Notes on Manning’s n for Worksheet 3</vt:lpstr>
      <vt:lpstr>TR-55 Worksheet 3 Image</vt:lpstr>
      <vt:lpstr>Flowmaster software availability</vt:lpstr>
      <vt:lpstr>Introduce Project 2</vt:lpstr>
      <vt:lpstr>Next Lecture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166</cp:revision>
  <dcterms:created xsi:type="dcterms:W3CDTF">2002-10-04T19:39:32Z</dcterms:created>
  <dcterms:modified xsi:type="dcterms:W3CDTF">2026-02-19T14:21:52Z</dcterms:modified>
</cp:coreProperties>
</file>