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99" r:id="rId2"/>
    <p:sldId id="285" r:id="rId3"/>
    <p:sldId id="329" r:id="rId4"/>
    <p:sldId id="323" r:id="rId5"/>
    <p:sldId id="324" r:id="rId6"/>
    <p:sldId id="297" r:id="rId7"/>
    <p:sldId id="318" r:id="rId8"/>
    <p:sldId id="319" r:id="rId9"/>
    <p:sldId id="313" r:id="rId10"/>
    <p:sldId id="335" r:id="rId11"/>
    <p:sldId id="314" r:id="rId12"/>
    <p:sldId id="334" r:id="rId13"/>
    <p:sldId id="316" r:id="rId14"/>
    <p:sldId id="330" r:id="rId15"/>
    <p:sldId id="336" r:id="rId16"/>
    <p:sldId id="317" r:id="rId17"/>
    <p:sldId id="326" r:id="rId18"/>
    <p:sldId id="325" r:id="rId19"/>
    <p:sldId id="327" r:id="rId20"/>
    <p:sldId id="332" r:id="rId21"/>
    <p:sldId id="315" r:id="rId22"/>
    <p:sldId id="320" r:id="rId23"/>
    <p:sldId id="322" r:id="rId24"/>
    <p:sldId id="331" r:id="rId25"/>
    <p:sldId id="333" r:id="rId26"/>
    <p:sldId id="337" r:id="rId27"/>
    <p:sldId id="328" r:id="rId28"/>
    <p:sldId id="30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3344" autoAdjust="0"/>
  </p:normalViewPr>
  <p:slideViewPr>
    <p:cSldViewPr>
      <p:cViewPr varScale="1">
        <p:scale>
          <a:sx n="121" d="100"/>
          <a:sy n="121" d="100"/>
        </p:scale>
        <p:origin x="6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3FE0C6-DAFF-41E1-A99D-72E87FA9F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4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3882F0-2C99-4EB6-A914-424A95C42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75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341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230A7-A0C3-491D-94D9-FFB481473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E29E5-C220-4DE0-8F35-D01B62FFD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3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CFD49-2323-4E75-A31F-2492AB292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F0480-53BF-43B2-93E5-E193A9A1D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0D334-9B43-4F8F-A71E-BBE125D4C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7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088BE-4F10-4A79-9B00-E4487AF5C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6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430D-45DD-48CC-A765-757A7CB59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9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FD08-FE39-4676-AEF5-E2374B6E2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0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0EA8-85F6-4165-AEA8-7348EE9F0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2B2A7-0EF7-4598-8AB3-38B79276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6E908-BAF2-4724-BB1F-0C13F46F0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7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75B9BEC-76B2-470D-A17A-42046CFF9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programs/national-geospatial-program/topographic-map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amstats.usgs.gov/ss/" TargetMode="External"/><Relationship Id="rId2" Type="http://schemas.openxmlformats.org/officeDocument/2006/relationships/hyperlink" Target="https://water.usgs.gov/osw/streamstat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pdf/Delineate%20Watershed%20%20NRCS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c.ny.gov/nature/waterbodies/watersheds" TargetMode="External"/><Relationship Id="rId4" Type="http://schemas.openxmlformats.org/officeDocument/2006/relationships/hyperlink" Target="http://www.dec.ny.gov/lands/25563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72F457-8C13-489D-A0CE-1080A6D8FA1A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Watersheds</a:t>
            </a:r>
            <a:endParaRPr lang="en-US" altLang="en-US" sz="29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3077" name="Picture 5" descr="Watershed (boundary, headwaters, floodplain, tributary, water table, groundwater, bankside, stream channel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53435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DB2035-F8B2-4E9F-9EEE-CD47B2608AA5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4000"/>
              <a:t>Steps-Delineating Drainage Areas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Identify your point of interest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Identify the channels/</a:t>
            </a:r>
            <a:r>
              <a:rPr lang="en-US" sz="2800" dirty="0" err="1"/>
              <a:t>subchannels</a:t>
            </a:r>
            <a:r>
              <a:rPr lang="en-US" sz="2800" dirty="0"/>
              <a:t> (V’s)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Identify the hill tops (circles)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Draw from hill-top to hill-top along the ridges (noses)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D5ECFB-8DCC-4FDE-B3B0-B91F8BEEDA31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Delineate Watershed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Class Demonstration (see next slide)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BFC7-6CF4-4374-8451-80B2D09C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399" cy="609600"/>
          </a:xfrm>
        </p:spPr>
        <p:txBody>
          <a:bodyPr/>
          <a:lstStyle/>
          <a:p>
            <a:r>
              <a:rPr lang="en-US" sz="2800" dirty="0"/>
              <a:t>Watershed Delineation using USGS Map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5BEB70-30B9-4C3F-85F4-DC9BBF52455C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Arial Black" pitchFamily="34" charset="0"/>
            </a:endParaRPr>
          </a:p>
        </p:txBody>
      </p:sp>
      <p:pic>
        <p:nvPicPr>
          <p:cNvPr id="13315" name="Picture 2" descr="USGS map shows a watershed delineation (re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172325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2AC927-E5E6-4C33-AAC1-1E4523B776D4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Sub-Drainage Areas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Drainage areas may be broken up into sub-catchments (or sub-drainage) areas because:</a:t>
            </a:r>
          </a:p>
          <a:p>
            <a:pPr lvl="1" eaLnBrk="1" hangingPunct="1"/>
            <a:r>
              <a:rPr lang="en-US" altLang="en-US" dirty="0"/>
              <a:t>Drainage areas are usually modeled as homogeneous systems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lvl="1" eaLnBrk="1" hangingPunct="1"/>
            <a:r>
              <a:rPr lang="en-US" altLang="en-US" dirty="0"/>
              <a:t>Streams are branched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lvl="1" eaLnBrk="1" hangingPunct="1"/>
            <a:r>
              <a:rPr lang="en-US" altLang="en-US" dirty="0"/>
              <a:t>Points of interest need to be isolated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Delineate Subareas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Handouts: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Delineating subareas for each reach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41D990-FC8B-4E6E-B045-5E09B98C64C7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Break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8E895B-11BD-49A0-BC5B-187A1CECF660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6F8681-20E6-4329-BB1A-61AB244DF768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Determining Drainage Areas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Stripping Method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Grid Method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Planimeter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Software Programs (GIS, </a:t>
            </a:r>
            <a:r>
              <a:rPr lang="en-US" altLang="en-US" dirty="0" err="1"/>
              <a:t>Streamstats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95800" cy="1219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Stripping/Grid Methods</a:t>
            </a:r>
            <a:br>
              <a:rPr lang="en-US" altLang="en-US" sz="3200" dirty="0"/>
            </a:br>
            <a:r>
              <a:rPr lang="en-US" altLang="en-US" sz="3200" dirty="0"/>
              <a:t>Scale is important!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7BC2D3-8051-4761-85BB-2A6E093455D5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Arial Black" pitchFamily="34" charset="0"/>
            </a:endParaRPr>
          </a:p>
        </p:txBody>
      </p:sp>
      <p:pic>
        <p:nvPicPr>
          <p:cNvPr id="19460" name="Picture 2" descr="area by stripping metho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387" y="1543707"/>
            <a:ext cx="3781425" cy="4914900"/>
          </a:xfrm>
          <a:noFill/>
        </p:spPr>
      </p:pic>
      <p:pic>
        <p:nvPicPr>
          <p:cNvPr id="19461" name="Picture 4" descr="area by grid blo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486150" cy="510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228600" y="6477000"/>
            <a:ext cx="762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http://www.globalsecurity.org/military/library/policy/army/fm/5-430-00-1/fig6-13.gif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Planimeter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0FFC9F-C86A-4D3B-A2A3-B80B3CF82F6D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Arial Black" pitchFamily="34" charset="0"/>
            </a:endParaRPr>
          </a:p>
        </p:txBody>
      </p:sp>
      <p:pic>
        <p:nvPicPr>
          <p:cNvPr id="20484" name="Picture 6" descr="electronic plani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manual plani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148138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use of planime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344863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Software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E053B7-6480-4B6C-BBFB-B6D79989F4EA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Arial Black" pitchFamily="34" charset="0"/>
            </a:endParaRPr>
          </a:p>
        </p:txBody>
      </p:sp>
      <p:pic>
        <p:nvPicPr>
          <p:cNvPr id="21508" name="Picture 2" descr="gis software image of watersh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52600"/>
            <a:ext cx="4022725" cy="3048000"/>
          </a:xfrm>
          <a:noFill/>
        </p:spPr>
      </p:pic>
      <p:pic>
        <p:nvPicPr>
          <p:cNvPr id="21509" name="Picture 3" descr="gis software image of watersh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9084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28600" y="5257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http://gis.esri.com/library/userconf/proc99/proceed/papers/pap676/p6764.gif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7C319B-9AB6-4246-B98D-952DF1672574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Outcomes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/>
              <a:t>Read a contour map</a:t>
            </a:r>
          </a:p>
          <a:p>
            <a:pPr marL="0" indent="0" eaLnBrk="1" hangingPunct="1">
              <a:buNone/>
              <a:defRPr/>
            </a:pPr>
            <a:r>
              <a:rPr lang="en-US" altLang="en-US" dirty="0"/>
              <a:t>Delineate a watershed</a:t>
            </a:r>
          </a:p>
          <a:p>
            <a:pPr marL="0" indent="0" eaLnBrk="1" hangingPunct="1">
              <a:buNone/>
              <a:defRPr/>
            </a:pPr>
            <a:r>
              <a:rPr lang="en-US" altLang="en-US" dirty="0"/>
              <a:t>Determine slopes/lengths </a:t>
            </a:r>
          </a:p>
          <a:p>
            <a:pPr marL="0" indent="0" eaLnBrk="1" hangingPunct="1">
              <a:buNone/>
              <a:defRPr/>
            </a:pPr>
            <a:r>
              <a:rPr lang="en-US" altLang="en-US" dirty="0"/>
              <a:t>Determine a drainage area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C16BEB2-CECF-4B2B-A8DE-AEAE7D861B3F}" type="slidenum">
              <a:rPr lang="en-US" altLang="en-US" sz="1200">
                <a:latin typeface="Arial Black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Determining Stream Lengths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Edge of Paper Tic Method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String Method (non-stretch string)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Don’t use “as the crow flies”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Check scale (1”=2000’ or other)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5DC494-4A2D-41EA-9332-28183F89167B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Data Collection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886200"/>
          </a:xfrm>
        </p:spPr>
        <p:txBody>
          <a:bodyPr/>
          <a:lstStyle/>
          <a:p>
            <a:pPr eaLnBrk="1" hangingPunct="1"/>
            <a:r>
              <a:rPr lang="en-US" altLang="en-US"/>
              <a:t>Land Use</a:t>
            </a:r>
          </a:p>
          <a:p>
            <a:pPr eaLnBrk="1" hangingPunct="1"/>
            <a:r>
              <a:rPr lang="en-US" altLang="en-US"/>
              <a:t>Soil Characteristics</a:t>
            </a:r>
          </a:p>
          <a:p>
            <a:pPr eaLnBrk="1" hangingPunct="1"/>
            <a:r>
              <a:rPr lang="en-US" altLang="en-US"/>
              <a:t>Slope (overland and channel)</a:t>
            </a:r>
          </a:p>
          <a:p>
            <a:pPr eaLnBrk="1" hangingPunct="1"/>
            <a:r>
              <a:rPr lang="en-US" altLang="en-US"/>
              <a:t>Channel/Overland flow lengths</a:t>
            </a:r>
          </a:p>
          <a:p>
            <a:pPr eaLnBrk="1" hangingPunct="1"/>
            <a:r>
              <a:rPr lang="en-US" altLang="en-US"/>
              <a:t>% Impervious</a:t>
            </a:r>
          </a:p>
          <a:p>
            <a:pPr eaLnBrk="1" hangingPunct="1"/>
            <a:r>
              <a:rPr lang="en-US" altLang="en-US"/>
              <a:t>Channel cross-sections</a:t>
            </a:r>
          </a:p>
          <a:p>
            <a:pPr eaLnBrk="1" hangingPunct="1"/>
            <a:r>
              <a:rPr lang="en-US" altLang="en-US"/>
              <a:t>Roughness characteristics</a:t>
            </a:r>
          </a:p>
          <a:p>
            <a:pPr eaLnBrk="1" hangingPunct="1"/>
            <a:r>
              <a:rPr lang="en-US" altLang="en-US"/>
              <a:t>Storage (ponds, swamps, wetlands)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E850BB-945B-4B4E-8432-FE51776BC76F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Sources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Field reconnaisance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Aerial Photographs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NRCS Soil Maps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USGS Maps/Other Contour Maps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Planimetric mapping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Historical engineering studies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Survey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Soil Boring Data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DF5A03-1135-4F1D-A9E6-3CECC3E3057D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Common Conversions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1 acre = 43,560 ft</a:t>
            </a:r>
            <a:r>
              <a:rPr lang="en-US" altLang="en-US" baseline="3000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1mi</a:t>
            </a:r>
            <a:r>
              <a:rPr lang="en-US" altLang="en-US" baseline="30000"/>
              <a:t>2</a:t>
            </a:r>
            <a:r>
              <a:rPr lang="en-US" altLang="en-US"/>
              <a:t> = 640 acres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1 hectare = (100 m)</a:t>
            </a:r>
            <a:r>
              <a:rPr lang="en-US" altLang="en-US" baseline="30000"/>
              <a:t>2</a:t>
            </a:r>
            <a:r>
              <a:rPr lang="en-US" altLang="en-US"/>
              <a:t> = 10,000 m</a:t>
            </a:r>
            <a:r>
              <a:rPr lang="en-US" altLang="en-US" baseline="3000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1 acre = 0.405 hectare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1 hectare = 2.46 acres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1 meter = 3.2808 feet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1 foot = 0.3045 meter</a:t>
            </a:r>
            <a:endParaRPr lang="en-US" altLang="en-US" baseline="30000"/>
          </a:p>
          <a:p>
            <a:pPr eaLnBrk="1" hangingPunct="1">
              <a:lnSpc>
                <a:spcPct val="90000"/>
              </a:lnSpc>
            </a:pPr>
            <a:endParaRPr lang="en-US" altLang="en-US" baseline="30000"/>
          </a:p>
          <a:p>
            <a:pPr eaLnBrk="1" hangingPunct="1">
              <a:lnSpc>
                <a:spcPct val="90000"/>
              </a:lnSpc>
            </a:pPr>
            <a:endParaRPr lang="en-US" altLang="en-US" baseline="30000"/>
          </a:p>
          <a:p>
            <a:pPr eaLnBrk="1" hangingPunct="1">
              <a:lnSpc>
                <a:spcPct val="90000"/>
              </a:lnSpc>
            </a:pPr>
            <a:endParaRPr lang="en-US" altLang="en-US" baseline="30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altLang="en-US"/>
              <a:t>Downloading USGS Maps *.pdf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267200" cy="3276600"/>
          </a:xfrm>
        </p:spPr>
        <p:txBody>
          <a:bodyPr/>
          <a:lstStyle/>
          <a:p>
            <a:pPr marL="0" indent="0">
              <a:buNone/>
            </a:pPr>
            <a:endParaRPr lang="en-US" altLang="en-US" sz="1400" dirty="0"/>
          </a:p>
          <a:p>
            <a:pPr>
              <a:buNone/>
            </a:pPr>
            <a:r>
              <a:rPr lang="en-US" altLang="en-US" sz="2400" dirty="0">
                <a:hlinkClick r:id="rId3"/>
              </a:rPr>
              <a:t>https://www.usgs.gov/programs/national-geospatial-program/topographic-maps</a:t>
            </a:r>
            <a:r>
              <a:rPr lang="en-US" altLang="en-US" sz="2400" dirty="0"/>
              <a:t>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91EF2D-0138-45C4-BF48-33C334B9797D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Arial Black" pitchFamily="34" charset="0"/>
            </a:endParaRPr>
          </a:p>
        </p:txBody>
      </p:sp>
      <p:pic>
        <p:nvPicPr>
          <p:cNvPr id="26629" name="Picture 3" descr="topo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6003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tools: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/>
              <a:t>Image capture software:  </a:t>
            </a:r>
          </a:p>
          <a:p>
            <a:pPr lvl="1"/>
            <a:r>
              <a:rPr lang="en-US" altLang="en-US" sz="2400" dirty="0"/>
              <a:t>Snipping Tool (on engineering computers)</a:t>
            </a:r>
          </a:p>
          <a:p>
            <a:pPr lvl="1"/>
            <a:r>
              <a:rPr lang="en-US" altLang="en-US" sz="2400" dirty="0"/>
              <a:t>In adobe reader use tools, select and zoom, snapshot tool, to capture images</a:t>
            </a:r>
          </a:p>
          <a:p>
            <a:pPr marL="457200" lvl="1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USGS pdf’s---click on images, click off </a:t>
            </a:r>
            <a:r>
              <a:rPr lang="en-US" altLang="en-US" sz="2400" dirty="0" err="1"/>
              <a:t>orthoimages</a:t>
            </a:r>
            <a:r>
              <a:rPr lang="en-US" altLang="en-US" sz="2400" dirty="0"/>
              <a:t> to turn off the background photogrammetry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Streamstats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>
                <a:hlinkClick r:id="rId2"/>
              </a:rPr>
              <a:t>https://water.usgs.gov/osw/streamstats/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>
                <a:hlinkClick r:id="rId3"/>
              </a:rPr>
              <a:t>https://streamstats.usgs.gov/ss/</a:t>
            </a:r>
            <a:r>
              <a:rPr lang="en-US" altLang="en-US" sz="2400" dirty="0"/>
              <a:t> 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459477-D41F-4BA6-AC8A-FFFBC6B0FC0C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Sources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hlinkClick r:id="rId3" action="ppaction://hlinkfile"/>
              </a:rPr>
              <a:t>NRCS pdf – determining watershed</a:t>
            </a:r>
            <a:endParaRPr lang="en-US" altLang="en-US" dirty="0"/>
          </a:p>
          <a:p>
            <a:pPr eaLnBrk="1" hangingPunct="1"/>
            <a:endParaRPr lang="en-US" altLang="en-US" dirty="0">
              <a:hlinkClick r:id="rId4"/>
            </a:endParaRPr>
          </a:p>
          <a:p>
            <a:pPr marL="0" indent="0" eaLnBrk="1" hangingPunct="1">
              <a:buNone/>
            </a:pPr>
            <a:r>
              <a:rPr lang="en-US" altLang="en-US" dirty="0">
                <a:hlinkClick r:id="rId4"/>
              </a:rPr>
              <a:t>https://www.epa.gov/waterdata/hows-my-waterway</a:t>
            </a:r>
          </a:p>
          <a:p>
            <a:pPr eaLnBrk="1" hangingPunct="1"/>
            <a:endParaRPr lang="en-US" dirty="0">
              <a:hlinkClick r:id="rId5"/>
            </a:endParaRPr>
          </a:p>
          <a:p>
            <a:pPr marL="0" indent="0" eaLnBrk="1" hangingPunct="1">
              <a:buNone/>
            </a:pPr>
            <a:r>
              <a:rPr lang="en-US" dirty="0">
                <a:hlinkClick r:id="rId5"/>
              </a:rPr>
              <a:t>Watersheds - NYDEC</a:t>
            </a:r>
            <a:endParaRPr lang="en-US" altLang="en-US" dirty="0">
              <a:hlinkClick r:id="rId4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3A0A54-CE81-4587-9772-5D1F7DBF9DA6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0393C1-18A7-4FA3-AC84-42F8C2176CFD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Next Lecture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Precipitation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What affects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Return period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Probability of an event occurring over a time interval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Design Frequencies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IDF Curves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 All Live in a Watershed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When water runs off your property where does it go?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181542-E449-45A4-9BA3-EE4B3EF7E15B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094F17-86D0-46A9-B1EE-C0B05FBA0D59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Importance of Watershed Protection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Pollutants can enter waterbodies</a:t>
            </a:r>
          </a:p>
          <a:p>
            <a:pPr lvl="1" eaLnBrk="1" hangingPunct="1"/>
            <a:r>
              <a:rPr lang="en-US" altLang="en-US" dirty="0"/>
              <a:t>Silt from construction sites, farms, erosion </a:t>
            </a:r>
          </a:p>
          <a:p>
            <a:pPr lvl="1" eaLnBrk="1" hangingPunct="1"/>
            <a:r>
              <a:rPr lang="en-US" altLang="en-US" dirty="0"/>
              <a:t>Septic system waste</a:t>
            </a:r>
          </a:p>
          <a:p>
            <a:pPr lvl="1" eaLnBrk="1" hangingPunct="1"/>
            <a:r>
              <a:rPr lang="en-US" altLang="en-US" dirty="0"/>
              <a:t>Fertilizers, pesticides</a:t>
            </a:r>
          </a:p>
          <a:p>
            <a:pPr lvl="1" eaLnBrk="1" hangingPunct="1"/>
            <a:r>
              <a:rPr lang="en-US" altLang="en-US" dirty="0"/>
              <a:t>Road salt</a:t>
            </a:r>
          </a:p>
          <a:p>
            <a:pPr lvl="1" eaLnBrk="1" hangingPunct="1"/>
            <a:r>
              <a:rPr lang="en-US" altLang="en-US" dirty="0"/>
              <a:t>Other pollutants (industry/commercial)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505A4-12C6-40B0-A2E2-F5C6003BEAEB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Watershed Protection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SPDES (</a:t>
            </a:r>
            <a:r>
              <a:rPr lang="en-US" altLang="en-US" dirty="0" err="1"/>
              <a:t>stormwater</a:t>
            </a:r>
            <a:r>
              <a:rPr lang="en-US" altLang="en-US" dirty="0"/>
              <a:t> pollution discharge and elimination system)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Watershed action plans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Public Involvement (stewardship)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1844EC-63DB-49CA-B88C-DFD0B692B760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Watershed Delineation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Any particular </a:t>
            </a:r>
            <a:r>
              <a:rPr lang="en-US" altLang="en-US" dirty="0">
                <a:solidFill>
                  <a:srgbClr val="FF0000"/>
                </a:solidFill>
              </a:rPr>
              <a:t>point</a:t>
            </a:r>
            <a:r>
              <a:rPr lang="en-US" altLang="en-US" dirty="0"/>
              <a:t> on a water channel (stream, ditch, gutter, etc.) has an associated watershed area</a:t>
            </a:r>
          </a:p>
          <a:p>
            <a:pPr eaLnBrk="1" hangingPunct="1"/>
            <a:r>
              <a:rPr lang="en-US" altLang="en-US" dirty="0"/>
              <a:t>The boundaries of a watershed are ridge lines (high points)</a:t>
            </a:r>
          </a:p>
          <a:p>
            <a:pPr eaLnBrk="1" hangingPunct="1"/>
            <a:r>
              <a:rPr lang="en-US" altLang="en-US" dirty="0"/>
              <a:t>You can identify ridge lines by contour lines on topographic maps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89E3CB-17F4-4316-8E6A-12A9990AFD0A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Arial Black" pitchFamily="34" charset="0"/>
            </a:endParaRPr>
          </a:p>
        </p:txBody>
      </p:sp>
      <p:pic>
        <p:nvPicPr>
          <p:cNvPr id="9219" name="Picture 9" descr="contou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503713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Contour Maps-Lines showing constant elevation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9E5A-3D0D-4FAC-97E8-F82E586C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r>
              <a:rPr lang="en-US" sz="2800" dirty="0"/>
              <a:t>2d model of 3d surface</a:t>
            </a:r>
          </a:p>
        </p:txBody>
      </p:sp>
      <p:sp>
        <p:nvSpPr>
          <p:cNvPr id="1024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EDBF75-AD76-43F6-9249-F812D96DECF1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Arial Black" pitchFamily="34" charset="0"/>
            </a:endParaRPr>
          </a:p>
        </p:txBody>
      </p:sp>
      <p:pic>
        <p:nvPicPr>
          <p:cNvPr id="10243" name="Picture 5" descr="fig9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6198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E424D5-DDE0-495A-AE85-AD46CAC72024}" type="slidenum">
              <a:rPr lang="en-US" altLang="en-US" sz="1200" smtClean="0"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Arial Black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4000"/>
              <a:t>Hints for reading contour maps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Flow paths are perpendicular to contour lines (why?)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Streams---Contour lines are concave (think V’s)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Ridges----Contour lines are convex (think noses)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Peaks of mountains and depressions (swamps, ponds) usually show as small circular areas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Contour lines close together indicate steep slopes (why?)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Contour lines which are far apart indicate flat slopes (why?)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Highlight rivers/creeks to your point of interest (it also sometimes helps to highlight them outside your point of interest)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Ignore roads; ideally, any construction project shouldn’t shift water to another watershed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1802</TotalTime>
  <Words>703</Words>
  <Application>Microsoft Office PowerPoint</Application>
  <PresentationFormat>On-screen Show (4:3)</PresentationFormat>
  <Paragraphs>165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Times New Roman</vt:lpstr>
      <vt:lpstr>Wingdings</vt:lpstr>
      <vt:lpstr>Pixel</vt:lpstr>
      <vt:lpstr>Watersheds</vt:lpstr>
      <vt:lpstr>Outcomes</vt:lpstr>
      <vt:lpstr>We All Live in a Watershed</vt:lpstr>
      <vt:lpstr>Importance of Watershed Protection</vt:lpstr>
      <vt:lpstr>Watershed Protection</vt:lpstr>
      <vt:lpstr>Watershed Delineation</vt:lpstr>
      <vt:lpstr>Contour Maps-Lines showing constant elevation</vt:lpstr>
      <vt:lpstr>2d model of 3d surface</vt:lpstr>
      <vt:lpstr>Hints for reading contour maps</vt:lpstr>
      <vt:lpstr>Steps-Delineating Drainage Areas</vt:lpstr>
      <vt:lpstr>Delineate Watershed</vt:lpstr>
      <vt:lpstr>Watershed Delineation using USGS Map</vt:lpstr>
      <vt:lpstr>Sub-Drainage Areas</vt:lpstr>
      <vt:lpstr>Delineate Subareas</vt:lpstr>
      <vt:lpstr>Break</vt:lpstr>
      <vt:lpstr>Determining Drainage Areas</vt:lpstr>
      <vt:lpstr>Stripping/Grid Methods Scale is important!</vt:lpstr>
      <vt:lpstr>Planimeter</vt:lpstr>
      <vt:lpstr>Software</vt:lpstr>
      <vt:lpstr>Determining Stream Lengths</vt:lpstr>
      <vt:lpstr>Data Collection</vt:lpstr>
      <vt:lpstr>Sources</vt:lpstr>
      <vt:lpstr>Common Conversions</vt:lpstr>
      <vt:lpstr>Downloading USGS Maps *.pdf</vt:lpstr>
      <vt:lpstr>Other tools:</vt:lpstr>
      <vt:lpstr>Streamstats</vt:lpstr>
      <vt:lpstr>Other Sources</vt:lpstr>
      <vt:lpstr>Next Lecture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90</cp:revision>
  <dcterms:created xsi:type="dcterms:W3CDTF">2002-10-04T19:39:32Z</dcterms:created>
  <dcterms:modified xsi:type="dcterms:W3CDTF">2026-01-22T18:04:39Z</dcterms:modified>
</cp:coreProperties>
</file>