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1"/>
  </p:notesMasterIdLst>
  <p:sldIdLst>
    <p:sldId id="348" r:id="rId2"/>
    <p:sldId id="329" r:id="rId3"/>
    <p:sldId id="285" r:id="rId4"/>
    <p:sldId id="349" r:id="rId5"/>
    <p:sldId id="350" r:id="rId6"/>
    <p:sldId id="351" r:id="rId7"/>
    <p:sldId id="352" r:id="rId8"/>
    <p:sldId id="371" r:id="rId9"/>
    <p:sldId id="372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70" r:id="rId19"/>
    <p:sldId id="353" r:id="rId20"/>
    <p:sldId id="331" r:id="rId21"/>
    <p:sldId id="332" r:id="rId22"/>
    <p:sldId id="334" r:id="rId23"/>
    <p:sldId id="341" r:id="rId24"/>
    <p:sldId id="342" r:id="rId25"/>
    <p:sldId id="333" r:id="rId26"/>
    <p:sldId id="346" r:id="rId27"/>
    <p:sldId id="343" r:id="rId28"/>
    <p:sldId id="362" r:id="rId29"/>
    <p:sldId id="363" r:id="rId30"/>
    <p:sldId id="364" r:id="rId31"/>
    <p:sldId id="344" r:id="rId32"/>
    <p:sldId id="345" r:id="rId33"/>
    <p:sldId id="336" r:id="rId34"/>
    <p:sldId id="365" r:id="rId35"/>
    <p:sldId id="366" r:id="rId36"/>
    <p:sldId id="367" r:id="rId37"/>
    <p:sldId id="368" r:id="rId38"/>
    <p:sldId id="369" r:id="rId39"/>
    <p:sldId id="34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20A89AC-1AC1-4B78-8888-C2AFC08ED0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CEC0AD5-C983-4EDF-B3E3-26867DD71A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0656329-7DBA-4373-8962-22BAD3FE5A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BC8268A4-3173-43C1-B5CD-F591737393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DC3493B1-6922-449D-A7D3-8328EC20E2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DDC23371-1041-4772-85DC-79788B2CFB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5EC7B9-8123-4E2B-8698-A339B8D9B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73B7CC6-44DE-442D-851C-B5EE769B8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5BED7C3-C041-45EC-86F4-D9377805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02F955D-D62B-41EF-AAF9-4646560BA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A61C31-EEBF-4C92-8ACF-C27AA70F9AE4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E5C611F-A31C-4466-A656-0BA27C9B5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0BBCE5C-77AA-42A8-898E-CECF750A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6332C3F-B01A-4B40-A462-58556FF64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144FC8-3B51-4531-B78C-A47711B054AD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A64A3CB-6659-4AA7-B222-EEFBD5602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5A031BB-749C-44E5-ABDE-B81EDB8E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DA5FD37-2FC6-4297-919C-01A55B16E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E768DD-4B18-4145-945F-E82AA3CBA0E7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9C73A2D-327B-4B49-8008-4B6964D10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AB37D9F-531A-4ABC-B4A0-CBB95B15C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8D09AB8-32EA-4FE4-94CE-96F76B682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B5AFA88-EEEE-43D5-BF8C-F0A260108001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9C7E042-EAFD-4869-8F75-4BBBB2BE4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5D7F4E3-C404-4CF6-BE19-47A4E199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7C50771-966B-4D48-889C-7C6C81BFC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62F1D9-858A-4B4E-85E5-52D4661D9CBE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87F9A54-AA9B-43B1-A6C8-77FB30183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7A6177B-228B-4297-9FE1-390E1CE0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81D65DA-6458-491F-8BEC-5C69E20EA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480C689-F913-4B9F-A6B0-1DC00FBC5077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60E6A7F-AEED-4934-9661-06797E268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F67C51A-4E88-49EA-83F3-693FA2A7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466ED0F-42CD-4890-8787-A0971B3BC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E2255E-88E2-4D73-8CBC-38B567974CBE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0009FCF-8882-4511-A7E6-20001EF29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07C9115-14CD-495B-AF43-B3922138E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9C5C147-1C61-4F2D-B1F7-6BA617EB2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E68BC9-64C8-4468-A16B-8AAC5B0204C3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A3FDC46-348B-4231-BC76-E1A612425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99A728E-0AE3-45C7-A43A-7365867DD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72D70A0-BAB6-4786-B1EC-5F215E04E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AD22D6-1C2E-4FCB-A40C-5897DC84F376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6879C82-904C-4A8B-AFE8-D711449DC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312C8C6-EFF7-4D81-8082-B0D2C8ADD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0CAD4F5-5140-47B0-9642-7631E46BB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E52895B-E83A-4EAD-8FA8-E4F130507F6B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8400D32-64BA-42D4-90C5-C63DA7326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E326C18-9959-4A9F-957A-07A200DE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DAAA33F-6E87-460C-995F-3D473D26E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F527B27-38C0-4FBB-BAFA-4DF94083B11A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262D7BE-DC8A-4BD4-888E-8AE8DE237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BED4C06-55D7-4472-86BF-31D3F213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7BD1D1C-4A6D-4D3E-86CE-D94111793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55E010-6C08-406B-AC39-7E496B9E5EA7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DAC9C8B-9F31-43B3-BA9A-286CDCB4F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6F89056B-884B-46B4-A3DC-3FB9FB205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C958992-CDAF-43A5-B32F-D9F9000A2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F62056-88BA-49C9-9323-265F40C744F3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43811246-A9AC-4B19-82A6-5D10A0AEF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BC829D4-79B7-40C0-A812-500F2382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B7C6F41-5ADF-4FAF-A686-045CB8FF8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F7A4E1-3DFA-4A76-A0D5-6793DE0D20A2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28EA507-CCCE-4BD9-A592-F2710BA1B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D4E6D305-495F-4509-B98D-7360CFF2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9756177-41C5-4644-8BFB-731D2A9F6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8A387A1-E397-4949-9FF4-1BE784E12CE3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44615C14-0F7D-4D6A-A972-345342B24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ADC1FB5-6289-4DAC-BA55-213A703A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0F76DBD7-EC70-455A-8539-93AACE716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5278CE-C02E-4E2C-A55F-E20C1DCB822F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67280E04-6E06-4C77-AF0D-9CAECD9BE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9C1D496-4C84-438E-810D-A7DCC001D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CE2F90EB-7FE8-4701-9EE3-C5682AC8E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41A3C1-94B1-4883-84E6-4D077EB5A05F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6DAC2DD-B647-439E-9066-A27D423A6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60D81D70-1B4D-448F-90F3-7F2F201A9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8518558C-AA01-4BB4-B9ED-52415270A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209A95-B913-4BC6-8A9C-B8CAA3A0D0E7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AD410B2B-5759-44FF-8A33-89B7A7C07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3F1655E-32FC-4F0B-8048-90F66D25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09D3173-6CF4-432A-9175-985431AD9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DB284D-DBB4-488D-91F2-3BFC82A90063}" type="slidenum">
              <a:rPr lang="en-US" altLang="en-US" smtClean="0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F2F61153-55D2-4C5D-92C7-C342ACE5C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A052C252-5317-4B90-9F76-0F5E01789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9AC2A5B-0320-402D-92E1-C69F22747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8FC766-DB93-4729-8A07-486EA34470DC}" type="slidenum">
              <a:rPr lang="en-US" altLang="en-US" smtClean="0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671169B-A40B-4EF9-8D81-4ED7AE682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FAE27B4-945A-432A-83A8-769656B6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4321F83-9894-41D2-8DD5-F638C8F46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A9D6512-CF8D-4332-A9DF-8CBB1797FDD0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7E614C3-36DA-447A-AFFE-775EDE2D5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8FF361AF-2A63-43A1-A368-2BEB3B277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08A4091-B645-46D0-A491-6600B4596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FDB9E3-506F-452C-AF50-0EECE2C97EAA}" type="slidenum">
              <a:rPr lang="en-US" altLang="en-US" smtClean="0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7368D64-4EAE-49FC-9509-075EF0087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95DDE10-4559-4CB5-A1D0-0FB9F2EA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87B846D-7C36-49F3-A784-4620438D3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55B1A30-62A8-4B94-802D-154F45CB9E24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02F19148-0872-40D4-9970-F60DC3369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EEE7A788-3FEA-4D57-A42D-AB3EED82F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9A60626-A0F2-4227-BA1E-2062A863A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E3A3C2-34D1-4E4D-8000-F6C075EE7F2B}" type="slidenum">
              <a:rPr lang="en-US" altLang="en-US" smtClean="0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23A76F4-1DDE-4C2C-A483-903A5276F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C30AB853-FA25-4C7A-BECF-A8A9B555A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A6AF777-522B-4352-BAC6-D06DF0E80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EA711E1-C1E2-4FD1-996F-EE4F8BBE48FA}" type="slidenum">
              <a:rPr lang="en-US" altLang="en-US" smtClean="0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3EE8EA3E-C4E0-4480-99F9-CF85B0130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7467F97E-5279-4168-8CAA-39CB1D65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00BB8EF3-90E0-4101-B0FD-0B921F2F9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34C23F6-3636-46E0-AF9B-E36D16655A46}" type="slidenum">
              <a:rPr lang="en-US" altLang="en-US" smtClean="0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2BAB4266-AF01-409F-B459-182CE1FA8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44F67EA-9C97-420F-877F-31BD947EA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2138E321-EE2B-433F-BB11-EE53578EB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D02AB0-8F6C-4A91-A28A-F9D22F4107BF}" type="slidenum">
              <a:rPr lang="en-US" altLang="en-US" smtClean="0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B93AEDE-BBE1-401E-9C17-AB2EDA3D2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500172D-41C1-4B06-A1BF-2F0EB4EE1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78AB8051-C6DB-4709-B87B-F1B3039F0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2758215-E64C-4E82-ABFB-44F01BC0704B}" type="slidenum">
              <a:rPr lang="en-US" altLang="en-US" smtClean="0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FDA883E3-A1B5-40CA-950A-1F5A44A9C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B6CFB560-7CBF-4DED-A508-8D7EEFA3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6C0863C8-0F33-4FEC-AF3E-F1E8C99FE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36D13E5-589B-477C-B75B-0FB5CCC31F7F}" type="slidenum">
              <a:rPr lang="en-US" altLang="en-US" smtClean="0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AADBA291-5918-45BB-BF8B-B833C4DD5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BBA9F769-56A8-4321-A09E-A2A35405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82CCF616-8066-4674-A96F-6248BC195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9B389E-B1A0-4B23-9884-C7A943DFC95E}" type="slidenum">
              <a:rPr lang="en-US" altLang="en-US" smtClean="0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86BB8779-42E3-41CF-B6D6-02E42F6F65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10D6B412-D06D-4E8A-A9B6-2E9DB087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9EC23DE1-0029-45FB-BD28-3857880E0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E0C1362-B352-4519-B881-070866DEE019}" type="slidenum">
              <a:rPr lang="en-US" altLang="en-US" smtClean="0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3226166A-E752-4BD7-8E87-DE4268036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49EC9DED-2054-404F-8220-596649A5A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9FAA2C6F-BBDB-4504-A286-1ED4F3679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0B6778-20D1-4D95-964B-06FB2BA9BF79}" type="slidenum">
              <a:rPr lang="en-US" altLang="en-US" smtClean="0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A7BAB25-3444-4190-969F-6AFFEFF68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BE12924-26AF-4F1C-8B3C-B662A999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BDCB564D-93AE-46E9-A030-A8E7EBC45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D32F8BF-2714-4DF1-9DBF-793F2CD64B88}" type="slidenum">
              <a:rPr lang="en-US" altLang="en-US" smtClean="0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F847EBC-511C-4403-A48C-585AE2F60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D2D94A1-967F-4BBC-95DC-AA8FA903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798B0F9-8FD2-4C03-9FD2-E620362B0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96EEFD-3D7E-44F6-ABE5-449894D29405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BC2324-148B-44CD-9E03-A78B04EDF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353DA0-7831-4E35-B9F3-49F213482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4F431A0-BFFA-4DFD-899E-F11B98810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9E4107-B62E-404C-B648-810703F10896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2B8DE93-714B-40C3-B806-B176CB68D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4C3274E-24B0-4B81-9F33-287974E52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E3290A9-152F-487E-A12A-E62FBC625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04C1631-ACAB-4527-8DC5-09568D6F1937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E58E85D-D79E-4E8D-B130-C8077F4EE5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C181BE4-123F-452F-AA4A-42FD5A154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21ACA09-BEE1-445E-BEDB-9FF050202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AF4C06-8572-4BFF-859A-3509A58E5155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A435FF5-9978-45FC-854A-9008140E3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ADA1CDC-480E-4564-A52D-9065CB68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6DDD367-8CC8-4B57-B06F-5A89F5E6A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A8AE3F-0991-44E2-8EFF-5BB25775CFF0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97B8CE3-EEBD-4E9D-9E58-A8C76EE20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B3EBBED-92FD-443F-8CE4-ED3E0DDF0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A256604-CEC6-4BBE-804C-4DDEC44FB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752A3DF-DE15-4491-921C-6D5F8D5A9446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A6B90FFA-2076-4220-A3D7-53BAC2CE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6E811B14-AFCA-431A-BEF6-0EB9FB89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61882A65-A4DB-474D-B584-2820721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42CF554-B7FC-4C6B-BA99-4934EC9A2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83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C17D68E-BCA6-41DC-86B3-BFBADAE5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2A67551-EFD0-4554-945A-F6E8C544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F4BCD90-AF55-46A0-85B1-C5D5F9AB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8A5B-0D6F-4649-867F-CF6339524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88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5B17A6B-43C1-428F-AC4B-15BE47FD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515B87A-5414-4178-8E2E-4060587A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307BC1C-A70A-43E3-A700-E062A3CE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190E-D1E8-44B4-B213-5441DF0D3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72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E69EFB4-A8A7-441D-8D4A-29C3190C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ACD222F-DC5C-426D-B800-71C31BF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C85ECD3-8972-44D7-B8D4-6071F89D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F40F-3DEA-4678-8E5A-84190ADA1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6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B8D61-2EA6-4A41-8077-2EEB24E0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9327B-64E3-43B4-8410-18349386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7A2A0-DD45-46A3-8109-A0F0C2B6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BE3BF4D-265F-496F-86AC-438B0BD24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471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826BA43-3C70-4A31-B7B1-937B0ABC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D112AE7-FCF0-4866-9DC5-8E3CEF64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CF16E8E-2521-4279-A000-5683116A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EA83-8F36-4E28-8A49-B3BE4AC21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0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A7D06062-8614-483E-9EDB-E7CB8DF2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2D73A943-4122-45C9-B77E-4F297063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AFBB432-A740-4EF7-86AE-2A855F25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5E24-77E3-458A-8E08-01B69613B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23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9040A0D-BB93-4516-9694-AE28E79E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D1EDB2B-7942-4132-8238-E6C00DF4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4064F43-CA2F-49B4-AC1E-8B113E5B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9086-2FDA-47BB-9897-AA2548339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08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EFD5948-5CFC-4C8E-951C-7E46C981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FEEB535-A15F-4414-97FD-8EA4366F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EDCD44A-EB52-49EB-87D0-D04C3F0C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A9AC-772B-42B4-8EE2-B62F1FDCA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5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C592D97-DBB7-41E8-B7EB-580ECC41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B46183A-8FC9-4108-87CC-D35D1692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95ACB98-F35D-49A2-A6D2-382FD0D7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8517-9FED-4592-B706-7D1E9F8A5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9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F88C2D04-3EA6-44FB-A89B-A98E32FC92F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9C01C2D-3853-4E55-8C7D-684CCD12662A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C9CEAB25-5C69-4AB5-9220-1D79BAE409D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1F52CCD9-B1A2-4E0B-81F4-53115CB1526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1B85D46-BBB1-4941-9CED-BA71F07A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061F48F-56D2-4491-AAE5-A865E22E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1E882A8-FD42-4571-AE67-05EBDAD6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416B-21C0-461B-A044-0351120E3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DDE783D-DC19-4C11-BC35-EF183BC84F5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436908E-C0C1-4ADD-B833-7CA789F29C2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41FE13BE-7336-475F-B666-CF57D20A29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F44302C-C7BD-4837-8FD4-D50A906B00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A2250D-BB55-41DE-AC83-1FEB474BE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FD77ED6-349D-42EF-BD17-F82EB48F6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AEF4F17-67FF-45D5-A99B-352E5929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6E71E6CD-D8BB-48E9-BFEA-01FC08110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048F9F54-2CC0-4427-AC35-79680A845B9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FD56CF7-346E-4A5C-98B0-EE7D3BC357F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D9ED8F7-B702-4C68-AABA-E42D566A788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3" r:id="rId2"/>
    <p:sldLayoutId id="2147483952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53" r:id="rId9"/>
    <p:sldLayoutId id="2147483949" r:id="rId10"/>
    <p:sldLayoutId id="21474839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CA5EF52-D44D-46EB-A7D5-05715912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6C6E6EA-80AD-48BA-B5C4-8AD984CB6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Hydrostatic Forces on an Inclined, Submerged Surface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Magnitude of Force=Specific Weight*h-bar*area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Location=y-bar+(I-bar/(y-bar*area))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Buoyancy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Every submerged object has a buoyancy force and a weight force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0E9B371-9193-4064-9BC5-ECC49B09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FA3490-2C5B-450A-A9FA-62BDA320A5AA}" type="slidenum">
              <a:rPr lang="en-US" altLang="en-US" smtClean="0">
                <a:solidFill>
                  <a:srgbClr val="045C75"/>
                </a:solidFill>
              </a:rPr>
              <a:pPr/>
              <a:t>1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400D8EE-B485-4077-88CE-89F43DB2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Calculating Average Velocity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CC60019-DDF8-45D1-A54A-83A991165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V=Q/A     (velocity=flow/cross-sectional area)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Q=V*A     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Area must be perpendicular to flow!!!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3F37E9D-C372-4516-860B-2DEA0F28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9F6F74-5BB5-4066-901B-DA3A48A9FBC7}" type="slidenum">
              <a:rPr lang="en-US" altLang="en-US" smtClean="0">
                <a:solidFill>
                  <a:srgbClr val="045C75"/>
                </a:solidFill>
              </a:rPr>
              <a:pPr/>
              <a:t>10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8DB9787-8177-409D-9D4C-1D7CE39F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Practice Example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41C58B5-92D7-4338-88CB-F9FB1D968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24” diameter pipe carries water having a velocity of 13 fps.  What is the discharge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Answer:  41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18,400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A278D2F-D365-4E1F-B0A9-222178DB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4C83837-D0B2-4F5A-9B66-725DADA4A616}" type="slidenum">
              <a:rPr lang="en-US" altLang="en-US" smtClean="0">
                <a:solidFill>
                  <a:srgbClr val="045C75"/>
                </a:solidFill>
              </a:rPr>
              <a:pPr/>
              <a:t>11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D107BB9-EDB8-43D4-A1BA-36E42245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9835EA5-20F7-4DA6-9B46-C79E43BC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Q=A1*V1=A2*V2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water flows from a smaller to larger pipe, then the velocity must decrease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water flows from a larger to smaller pipe, then the velocity must increase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79EC182-6338-4E5C-8F7C-3BBDB656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BB48821-42C2-4854-A55A-32688103AF11}" type="slidenum">
              <a:rPr lang="en-US" altLang="en-US" smtClean="0">
                <a:solidFill>
                  <a:srgbClr val="045C75"/>
                </a:solidFill>
              </a:rPr>
              <a:pPr/>
              <a:t>12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3DA8219-5A31-4E3C-B2A6-9ECF3437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Continuity Example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5D387D9-2B32-4899-9BD0-C753201A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120-cm pipe is in series with a 60-cm pipe.  The rate of flow of water is 2 cubic meters/sec.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velocity of flow in each pipe?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=Q/A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=7.1 m/s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=Q/A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=1.8 m/s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DAA89B3-FD62-4219-9637-5559CBA5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BCAE55-D78F-448D-B10A-9989B1190899}" type="slidenum">
              <a:rPr lang="en-US" altLang="en-US" smtClean="0">
                <a:solidFill>
                  <a:srgbClr val="045C75"/>
                </a:solidFill>
              </a:rPr>
              <a:pPr/>
              <a:t>13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84D76F2-2B0C-439C-B8AD-EBA1CAD0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Storage-Steady Flows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23C87DC-C6AB-4425-8A9E-A6A77CC0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 in=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Qout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+(Storage/Discharge Rate)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Given: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Qin=20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Qout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=15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Storage or discharge?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E4ECA62-12F9-4629-B8A2-F7F9A1A5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A60183-99D6-408A-BC96-4D3A7BDF6080}" type="slidenum">
              <a:rPr lang="en-US" altLang="en-US" smtClean="0">
                <a:solidFill>
                  <a:srgbClr val="045C75"/>
                </a:solidFill>
              </a:rPr>
              <a:pPr/>
              <a:t>14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5DF5A09-F8D2-4A59-B9A8-F9C8A005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Storage-Steady Flows: Answer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6ED506F-A767-4F39-851A-980178B0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Answer-Storage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Qin=20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Qout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=15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Storage rate=5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storage is in a tank what would you do to find the rate of rise?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0542532-C510-4826-BF9F-B774C8E3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FCB729-F7B3-4889-8F40-4CDBEF43FD64}" type="slidenum">
              <a:rPr lang="en-US" altLang="en-US" smtClean="0">
                <a:solidFill>
                  <a:srgbClr val="045C75"/>
                </a:solidFill>
              </a:rPr>
              <a:pPr/>
              <a:t>15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4E18612-85BE-4493-8510-621818DA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Reservoir Storage Example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4DD7D4B-7EE3-4871-AFFD-A9D04BEE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river discharges into a reservoir at a rate of 400,000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 The outflow rate through the dam is 250,000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the reservoir surface area is 40 square miles, what is the rate of rise in the reservoir?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8525C65-021A-4410-8678-92D0284F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035BE6-325A-4D55-B1BE-05B018851CAE}" type="slidenum">
              <a:rPr lang="en-US" altLang="en-US" smtClean="0">
                <a:solidFill>
                  <a:srgbClr val="045C75"/>
                </a:solidFill>
              </a:rPr>
              <a:pPr/>
              <a:t>16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7CB113A-56E5-4AB8-94AE-A5DE59DD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Reservoir Storage Example (Answer)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8E0AC67-B132-4551-82CD-D6120917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Answer 11.5 ft/day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3 reasons why this example is not very realistic.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A4B790B-28E3-4B1E-BF39-4F4F1BCB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686555-D13D-486E-B55F-DE92E3A8D812}" type="slidenum">
              <a:rPr lang="en-US" altLang="en-US" smtClean="0">
                <a:solidFill>
                  <a:srgbClr val="045C75"/>
                </a:solidFill>
              </a:rPr>
              <a:pPr/>
              <a:t>17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C7A64D2-78D1-49E8-BB73-73EEADC0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B2B3DDEE-611D-4CC2-B09F-0DC1C5A1D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1EA6427-E8B5-458F-ADE0-41FB90FD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FEC739-CBF1-472E-8306-0916AB4D911C}" type="slidenum">
              <a:rPr lang="en-US" altLang="en-US" smtClean="0">
                <a:solidFill>
                  <a:srgbClr val="045C75"/>
                </a:solidFill>
              </a:rPr>
              <a:pPr/>
              <a:t>18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D30DB78-38DF-4081-9364-47A33223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Bernoulli’s Equation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3BA7ED4E-12AA-4C3D-A172-67096E06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F40330-B160-4E45-8F3A-CDAEE0B6684A}" type="slidenum">
              <a:rPr lang="en-US" altLang="en-US" smtClean="0">
                <a:solidFill>
                  <a:srgbClr val="045C75"/>
                </a:solidFill>
              </a:rPr>
              <a:pPr/>
              <a:t>19</a:t>
            </a:fld>
            <a:endParaRPr lang="en-US" altLang="en-US">
              <a:solidFill>
                <a:srgbClr val="045C75"/>
              </a:solidFill>
            </a:endParaRPr>
          </a:p>
        </p:txBody>
      </p:sp>
      <p:pic>
        <p:nvPicPr>
          <p:cNvPr id="43012" name="Picture 7" descr="bernoulli">
            <a:extLst>
              <a:ext uri="{FF2B5EF4-FFF2-40B4-BE49-F238E27FC236}">
                <a16:creationId xmlns:a16="http://schemas.microsoft.com/office/drawing/2014/main" id="{2927A906-4E33-49B9-AA8B-F23EE7D7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19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8">
            <a:extLst>
              <a:ext uri="{FF2B5EF4-FFF2-40B4-BE49-F238E27FC236}">
                <a16:creationId xmlns:a16="http://schemas.microsoft.com/office/drawing/2014/main" id="{23BFA674-96B8-435B-8706-C566BC8E1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http://www.rcuniverse.com/magazine/article_display.cfm?article_id=455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ABFA43-4A7E-42E6-93FE-5A683F0189A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CTC 261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8EB9FD-70CD-4587-8D5E-B9274667CABC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Flow in Pipes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469AF5BF-CD1E-4500-8D58-3573EABC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98FDBB6-E845-4FAC-B74C-E327C8EE97D2}" type="slidenum">
              <a:rPr lang="en-US" altLang="en-US" smtClean="0">
                <a:solidFill>
                  <a:srgbClr val="045C75"/>
                </a:solidFill>
              </a:rPr>
              <a:pPr/>
              <a:t>2</a:t>
            </a:fld>
            <a:endParaRPr lang="en-US" altLang="en-US">
              <a:solidFill>
                <a:srgbClr val="045C75"/>
              </a:solidFill>
            </a:endParaRPr>
          </a:p>
        </p:txBody>
      </p:sp>
      <p:pic>
        <p:nvPicPr>
          <p:cNvPr id="8197" name="Picture 5" descr="water flowing out o f a pipe">
            <a:extLst>
              <a:ext uri="{FF2B5EF4-FFF2-40B4-BE49-F238E27FC236}">
                <a16:creationId xmlns:a16="http://schemas.microsoft.com/office/drawing/2014/main" id="{879797C1-37B9-4C95-B135-5C7F0242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4495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CB9D3D8-CAF1-4014-9E8E-80F7C2CD81B3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9EC1FD5-ECF0-4604-8E9C-E18065F0E85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Steady flow (no change w/ respect to time)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Incompressible flow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Constant density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Frictionless flow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Irrotational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flow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8521CC9F-E14D-4534-B91B-87F22BC1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359772-B90E-4887-9A56-B24D80902DF8}" type="slidenum">
              <a:rPr lang="en-US" altLang="en-US" smtClean="0">
                <a:solidFill>
                  <a:srgbClr val="045C75"/>
                </a:solidFill>
              </a:rPr>
              <a:pPr/>
              <a:t>20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56E3D0B-5C8B-433B-B978-A19C90022428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Forms of Energy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B21D36-CB89-47C1-A93C-1F2228909C9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Kinetic energy (velocity)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 (gravity)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 (pump/tank)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B479C353-728B-4BF1-AFA7-58E0EA6C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DF16EA-5DCB-4214-8A47-023342643807}" type="slidenum">
              <a:rPr lang="en-US" altLang="en-US" smtClean="0">
                <a:solidFill>
                  <a:srgbClr val="045C75"/>
                </a:solidFill>
              </a:rPr>
              <a:pPr/>
              <a:t>21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0EF9B06-644B-4BBF-93AE-DED7ACD1B53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Energy (velocity head)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E81662-237C-42AE-9228-27C2E0C1EBF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/2g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Resulting units?</a:t>
            </a: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E7FB2C9F-E893-42A9-AE80-D522473B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490446-DD08-479C-B11F-7D7573357779}" type="slidenum">
              <a:rPr lang="en-US" altLang="en-US" smtClean="0">
                <a:solidFill>
                  <a:srgbClr val="045C75"/>
                </a:solidFill>
              </a:rPr>
              <a:pPr/>
              <a:t>22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A2C17DF-43BA-4BEA-B7DB-B93154E4E0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Energy (pressure head)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8DF10FE-6877-4286-8BCD-045F0D85BF5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Pressure / Specific weight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Resulting units?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37B7FB1C-0F0B-4A6A-B33E-20425DA6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6191D8F-9329-4931-BEAE-F965EE481659}" type="slidenum">
              <a:rPr lang="en-US" altLang="en-US" smtClean="0">
                <a:solidFill>
                  <a:srgbClr val="045C75"/>
                </a:solidFill>
              </a:rPr>
              <a:pPr/>
              <a:t>23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6CDE757-9BD3-4078-881B-97FC17FCAE52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639F778-8CB8-41A1-AC18-8B1E8C0F329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Height above some datum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Units?</a:t>
            </a:r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136C144C-24A8-4B41-B819-4F90E891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729A937-B615-493F-8585-E7FE69DC7DDF}" type="slidenum">
              <a:rPr lang="en-US" altLang="en-US" smtClean="0">
                <a:solidFill>
                  <a:srgbClr val="045C75"/>
                </a:solidFill>
              </a:rPr>
              <a:pPr/>
              <a:t>24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8A111DD-0622-4E0A-8253-B0C8ED9F7BC3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BF2F449-1FD5-4430-AE4A-A3B2BCAD27D1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(ft or meters)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units are usually the same as work: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ft-lb or N-m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we’re using is specific energy (energy per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of water or energy per Newton of water)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2307E7F3-CF46-4F2C-B0A9-E97FC570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1F3495-D67F-497B-8FB7-359AE3C6146C}" type="slidenum">
              <a:rPr lang="en-US" altLang="en-US" smtClean="0">
                <a:solidFill>
                  <a:srgbClr val="045C75"/>
                </a:solidFill>
              </a:rPr>
              <a:pPr/>
              <a:t>25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2E6F0EE2-3E92-468D-B306-3943EB70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altLang="en-US" sz="4600">
                <a:solidFill>
                  <a:srgbClr val="7B9899"/>
                </a:solidFill>
              </a:rPr>
              <a:t>Example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1E9D489-3B51-4F99-9BEF-1F46767F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953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Calculate the total energy in a pipeline with an elevation head of 10 </a:t>
            </a:r>
            <a:r>
              <a:rPr lang="en-US" altLang="en-US" dirty="0" err="1"/>
              <a:t>ft</a:t>
            </a:r>
            <a:r>
              <a:rPr lang="en-US" altLang="en-US" dirty="0"/>
              <a:t>, water pressure of 50 psi and a velocity of 2 fps?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lvl="1" eaLnBrk="1" hangingPunct="1">
              <a:defRPr/>
            </a:pPr>
            <a:r>
              <a:rPr lang="en-US" altLang="en-US" dirty="0"/>
              <a:t>Potential energy = 10’</a:t>
            </a:r>
          </a:p>
          <a:p>
            <a:pPr lvl="1" eaLnBrk="1" hangingPunct="1">
              <a:defRPr/>
            </a:pPr>
            <a:r>
              <a:rPr lang="en-US" altLang="en-US" dirty="0"/>
              <a:t>Pressure head = 50 psi / 62.4 </a:t>
            </a:r>
            <a:r>
              <a:rPr lang="en-US" altLang="en-US" dirty="0" err="1"/>
              <a:t>lb</a:t>
            </a:r>
            <a:r>
              <a:rPr lang="en-US" altLang="en-US" dirty="0"/>
              <a:t>/ft</a:t>
            </a:r>
            <a:r>
              <a:rPr lang="en-US" altLang="en-US" baseline="30000" dirty="0"/>
              <a:t>3</a:t>
            </a:r>
            <a:r>
              <a:rPr lang="en-US" altLang="en-US" dirty="0"/>
              <a:t>=115.4’</a:t>
            </a:r>
          </a:p>
          <a:p>
            <a:pPr lvl="1" eaLnBrk="1" hangingPunct="1">
              <a:defRPr/>
            </a:pPr>
            <a:r>
              <a:rPr lang="en-US" altLang="en-US" dirty="0"/>
              <a:t>Velocity head = 2</a:t>
            </a:r>
            <a:r>
              <a:rPr lang="en-US" altLang="en-US" baseline="30000" dirty="0"/>
              <a:t>2</a:t>
            </a:r>
            <a:r>
              <a:rPr lang="en-US" altLang="en-US" dirty="0"/>
              <a:t>/(2*32.2) = 0.06’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10’ + 115.4’ + 0.06’ = 125’ 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8AB4F13A-DA2D-4A72-9119-769E4797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A9C47D-2C8F-4C2D-9D64-7E9987C887D2}" type="slidenum">
              <a:rPr lang="en-US" altLang="en-US" smtClean="0">
                <a:solidFill>
                  <a:srgbClr val="045C75"/>
                </a:solidFill>
              </a:rPr>
              <a:pPr/>
              <a:t>26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37518EE-A073-4BA7-899F-2B3F0DE4595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Bernoulli’s equation in Words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A241ED2-F5D3-403B-82AD-E88285918DB6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@ section 1 = Energy @ section 2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C3F2F56B-43EC-4103-8F8F-63889958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6F2B00-53BE-4A37-BA8A-22FB7A333C15}" type="slidenum">
              <a:rPr lang="en-US" altLang="en-US" smtClean="0">
                <a:solidFill>
                  <a:srgbClr val="045C75"/>
                </a:solidFill>
              </a:rPr>
              <a:pPr/>
              <a:t>27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1E81CAC6-7BC3-490B-9EFD-51C80E3F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1AB72F-9B94-4731-8488-73A528B44044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3854236-52D5-4153-8727-C00E7374DF5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 (1/3)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6A2BA42-5815-4D18-A07B-C1A16A3CB77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exits a reservoir through a pipe.  The WSE (water surface elevation) is 125’ above the datum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A)  The water exits the pipe at 25’ above the datum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B).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velocity at the pipe outlet?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5B8C3D18-712F-48E3-99AA-CD7FB14D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7B5E68-DBB2-419C-9BCA-9624EDEF0666}" type="slidenum">
              <a:rPr lang="en-US" altLang="en-US" smtClean="0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E361507-9483-412B-8025-EDCDEDB5AA0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 (2/3)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2DACD98-1675-4516-9CA7-8DA4ECAD0F45}"/>
              </a:ext>
            </a:extLst>
          </p:cNvPr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Point A: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KE=0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Energy=0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Energy=125’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Point B: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KE=v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/2g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Energy=0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Energy=25’ (note:  h=100’)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412FCCD-4EA9-4E85-BB9F-E426519A994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81D78B7-2629-40CD-8549-22DFBF72B6B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familiar with various ways to define fluid flow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Apply the continuity equation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Apply Bernoulli’s equation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AA95EFEF-6C97-40D8-AFB1-D7FA77C8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91A0B27-AA12-4A90-9DA4-A289A841567F}" type="slidenum">
              <a:rPr lang="en-US" altLang="en-US" smtClean="0">
                <a:solidFill>
                  <a:srgbClr val="045C75"/>
                </a:solidFill>
              </a:rPr>
              <a:pPr/>
              <a:t>3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F8732A22-3714-4DFC-AE3E-806C65AA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E8F442-B4EF-4DCE-907C-FC7587B893D8}" type="slidenum">
              <a:rPr lang="en-US" altLang="en-US" smtClean="0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BEB6AE0-239F-4941-82BE-DF287B9F76E3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 (3/3)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53D359C-85EE-49A5-AB61-ADEB1CD3B66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Bernoulli’s:  Set Pt A energy=Pt B energy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/2g=h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v=(2gh)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</a:p>
          <a:p>
            <a:pPr lvl="1" eaLnBrk="1" hangingPunct="1">
              <a:defRPr/>
            </a:pPr>
            <a:endParaRPr 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1" indent="0" eaLnBrk="1" hangingPunct="1"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Velocity=80.2 ft/sec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65F0BC0-D48C-4A99-8D6F-CCCD7A46D35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Energy Grade Line (EGL)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E52C089-E2EF-4B23-8D03-77132CD58402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Graphical representation of the total energy of flow of a mass of fluid at each point along a pipe.  For Bernoulli’s equation the slope is zero (flat) because no friction loss is assumed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5FB61EA8-4BC1-4118-A988-BA2799EC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DD34EA-5151-4022-97F0-01C11E93CD63}" type="slidenum">
              <a:rPr lang="en-US" altLang="en-US" smtClean="0">
                <a:solidFill>
                  <a:srgbClr val="045C75"/>
                </a:solidFill>
              </a:rPr>
              <a:pPr/>
              <a:t>31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0EE2666-E8D5-4D41-8DA7-80AA33F7FE8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 Grade Line (HGL)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D162A34-8B3C-4C95-A0AE-B21DF736DA9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Graphical representation of the elevation to which water will rise in a manometer attached to a pipe.  It lies below the EGL by a distance equal to the velocity head.  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EGL/HGL are parallel if the pipe has a uniform cross-section (velocity stays the same if Q &amp; A stay the same).</a:t>
            </a: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AB0557E1-46CA-4F4F-B0D8-5B74AE40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656BBF-451E-4CA5-B0A7-9B86FA245248}" type="slidenum">
              <a:rPr lang="en-US" altLang="en-US" smtClean="0">
                <a:solidFill>
                  <a:srgbClr val="045C75"/>
                </a:solidFill>
              </a:rPr>
              <a:pPr/>
              <a:t>32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6E80337-E2BA-4A49-9FE1-DB43B53091DB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Hints for drawing EGL/HGL graphs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64EABBD-D37D-4C5E-B649-DE154481BA9C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EGL=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HGL+Velocity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Head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EGL=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Potential+Pressure+Kinetic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Energies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HGL=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Potential+Pressure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Energies</a:t>
            </a:r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4275077C-B9F4-4165-B4E1-3384E7AE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2EA7CA-E0C6-481F-ADB5-5EB3F01DAD80}" type="slidenum">
              <a:rPr lang="en-US" altLang="en-US" smtClean="0">
                <a:solidFill>
                  <a:srgbClr val="045C75"/>
                </a:solidFill>
              </a:rPr>
              <a:pPr/>
              <a:t>33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5A5E19B0-49DF-470A-8CCE-9FC75181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35C841-9695-4AE6-AFBC-2BE317662E2E}" type="slidenum">
              <a:rPr lang="en-US" altLang="en-US" smtClean="0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84A1CCC-EBE2-460C-8591-74F13892117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(1/5)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31C80C9-9983-490F-83AF-01A835801DFC}"/>
              </a:ext>
            </a:extLst>
          </p:cNvPr>
          <p:cNvSpPr>
            <a:spLocks noGrp="1" noRot="1"/>
          </p:cNvSpPr>
          <p:nvPr>
            <p:ph type="body" idx="1"/>
          </p:nvPr>
        </p:nvSpPr>
        <p:spPr>
          <a:xfrm>
            <a:off x="457200" y="1935163"/>
            <a:ext cx="5486400" cy="4389437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flows through a 180-degree vertical reducing bend.  The diameter of the top pipe is 30-cm and reduces to 15-cm.  There is 10-cm between the pipes (outside to outside).  The flow is 0.25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The pressure at the center of the inlet before the bend is 150 kPa.  What is the pressure after the bend?    </a:t>
            </a:r>
          </a:p>
        </p:txBody>
      </p:sp>
      <p:pic>
        <p:nvPicPr>
          <p:cNvPr id="73733" name="Picture 6" descr="180-degree pipe bend">
            <a:extLst>
              <a:ext uri="{FF2B5EF4-FFF2-40B4-BE49-F238E27FC236}">
                <a16:creationId xmlns:a16="http://schemas.microsoft.com/office/drawing/2014/main" id="{C8FF8857-C245-40A1-B9D3-FA7587FE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2318052"/>
            <a:ext cx="1415747" cy="14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180-degree reducing bend image">
            <a:extLst>
              <a:ext uri="{FF2B5EF4-FFF2-40B4-BE49-F238E27FC236}">
                <a16:creationId xmlns:a16="http://schemas.microsoft.com/office/drawing/2014/main" id="{8E299FA9-FCBE-4E62-ADBE-D0D559902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129881"/>
            <a:ext cx="1609950" cy="177189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4683050E-9351-473B-950D-A0AE3BA6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(2/5)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D388D8C7-793E-4302-B3D0-7D89E678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the velocities using the continuity equation (V=Q/A):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 before bend is 3.54 m/sec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 after bend is 14.15 m/sec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EE8C1037-F85B-4C5C-B191-11D7BDE0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C52C12-F911-4FDA-8137-E8C6D38C83AC}" type="slidenum">
              <a:rPr lang="en-US" altLang="en-US" smtClean="0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72563CB2-CC45-44F0-8964-D5FDDC35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(3/5)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83F6ECA6-F0F5-4730-B21F-3B90E776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2133600"/>
            <a:ext cx="8540750" cy="3965575"/>
          </a:xfrm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Bernoulli’s to solve for the pressure after the bend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Kinetic+Pressure+Potential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Energies before the bend = the sum of the energies after the bend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 before bend = 0.325m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 after bend=0m (datum)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only unknown is the pressure energy after the bend.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0FC6AA56-1E19-48FF-A5B8-48453E2A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CF9874D-A360-40BD-9609-7F1599D13708}" type="slidenum">
              <a:rPr lang="en-US" altLang="en-US" smtClean="0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32F88476-D7B3-45B3-AA5F-A757437C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(4/5)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FAFF43A3-1CD1-43C1-93A8-E85A4B67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2057400"/>
            <a:ext cx="8540750" cy="4041775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pressure energy after the bend=60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Lastly, draw the EGL/HGL graphs depicting the reducing bend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618E2247-45CC-4B39-B537-9CF9A47F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F65C73-CBDA-4494-83D3-63739D5B5C77}" type="slidenum">
              <a:rPr lang="en-US" altLang="en-US" smtClean="0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F85D1-E8AA-485F-B231-0B5BAA88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2286000" cy="120015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(5/5)</a:t>
            </a:r>
          </a:p>
        </p:txBody>
      </p:sp>
      <p:pic>
        <p:nvPicPr>
          <p:cNvPr id="81922" name="Content Placeholder 4" descr="Reducing Bend EGL/HGL Graph ">
            <a:extLst>
              <a:ext uri="{FF2B5EF4-FFF2-40B4-BE49-F238E27FC236}">
                <a16:creationId xmlns:a16="http://schemas.microsoft.com/office/drawing/2014/main" id="{842516B9-E720-49C4-BBF6-5BF3B82690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0"/>
            <a:ext cx="5285172" cy="6735088"/>
          </a:xfrm>
        </p:spPr>
      </p:pic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12159DA0-527E-44EE-B1FC-524F1A96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93E539E-D210-4DCC-BC85-C4D0D9EBF958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3A20D1C-DD70-4ADD-944E-45FFEAF925F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Lecture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F39FB1F-BCC9-4E3B-8AD9-46D748EEC8DF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equation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Accounts for friction loss, pumps and turbines (in addition to kinetic energy, pressure energy potential energy)</a:t>
            </a:r>
          </a:p>
        </p:txBody>
      </p:sp>
      <p:sp>
        <p:nvSpPr>
          <p:cNvPr id="83972" name="Slide Number Placeholder 5">
            <a:extLst>
              <a:ext uri="{FF2B5EF4-FFF2-40B4-BE49-F238E27FC236}">
                <a16:creationId xmlns:a16="http://schemas.microsoft.com/office/drawing/2014/main" id="{724822A5-9576-4F97-AC32-9880CC3D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9F21FAF-DF04-44F3-8245-7816BECDE162}" type="slidenum">
              <a:rPr lang="en-US" altLang="en-US" smtClean="0">
                <a:solidFill>
                  <a:srgbClr val="045C75"/>
                </a:solidFill>
              </a:rPr>
              <a:pPr/>
              <a:t>39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0BDE8F1-214B-4E05-8260-7644B1DF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types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5867DBC-F3FA-4E24-ABDD-4E79CC661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Uniform Flow: Velocity does not change from point to point within the channel reach</a:t>
            </a:r>
          </a:p>
          <a:p>
            <a:pPr marL="742950" lvl="1" indent="-285750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Space criterion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Steady Flow: Velocity does not change with respect to time</a:t>
            </a:r>
          </a:p>
          <a:p>
            <a:pPr marL="742950" lvl="1" indent="-285750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Time criterion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Uniform flows are mostly steady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FE68359-CF60-4CD0-9ED6-312F7EF8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DFEC50-F911-4214-8939-EF6F6389E0C5}" type="slidenum">
              <a:rPr lang="en-US" altLang="en-US" smtClean="0">
                <a:solidFill>
                  <a:srgbClr val="045C75"/>
                </a:solidFill>
              </a:rPr>
              <a:pPr/>
              <a:t>4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F93CF82-0E5A-4464-A3A3-659D9AFD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Turbulent and Laminar Flow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5288351-61B6-4447-9E94-A58F6DFC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Turbulent – mixed flow; random movement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Laminar – smooth flow; fluid particles move in straight paths parallel to the flow direction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Flow of water through a pipe is almost always turbulent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E13F562-8EE2-4A1F-9236-333317B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5F7331-8A52-44A9-B0D8-71281586162D}" type="slidenum">
              <a:rPr lang="en-US" altLang="en-US" smtClean="0">
                <a:solidFill>
                  <a:srgbClr val="045C75"/>
                </a:solidFill>
              </a:rPr>
              <a:pPr/>
              <a:t>5</a:t>
            </a:fld>
            <a:endParaRPr lang="en-US" altLang="en-US">
              <a:solidFill>
                <a:srgbClr val="045C75"/>
              </a:solidFill>
            </a:endParaRPr>
          </a:p>
        </p:txBody>
      </p:sp>
      <p:pic>
        <p:nvPicPr>
          <p:cNvPr id="14341" name="Picture 7" descr="ANd9GcQl_X5-KXQtrEns9TbHf9Ndgv_8zw-uKaTnCqJ3t2egjXgEwT-G">
            <a:extLst>
              <a:ext uri="{FF2B5EF4-FFF2-40B4-BE49-F238E27FC236}">
                <a16:creationId xmlns:a16="http://schemas.microsoft.com/office/drawing/2014/main" id="{24640F00-ACAB-4008-B205-A044AF99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>
            <a:extLst>
              <a:ext uri="{FF2B5EF4-FFF2-40B4-BE49-F238E27FC236}">
                <a16:creationId xmlns:a16="http://schemas.microsoft.com/office/drawing/2014/main" id="{726AC19F-5439-4C28-9482-C7A62D64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http://freshgasflow.com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0CA22D6-6D01-4F6C-88B6-1D2F0550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Reynold’s Number: Pipe Flow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FEACFCD-78C3-4D98-8E91-7B260C726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=(Velocity*Diameter)/Kinematic viscosity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Re&lt;2000 then laminar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Re&gt;4,000 then turbulent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Between 2-4K????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147036D-EEF5-481A-8480-E561AA6E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34D2B1-3936-47C3-B7D4-E0FADD4A1105}" type="slidenum">
              <a:rPr lang="en-US" altLang="en-US" smtClean="0">
                <a:solidFill>
                  <a:srgbClr val="045C75"/>
                </a:solidFill>
              </a:rPr>
              <a:pPr/>
              <a:t>6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D568B52-83EF-4451-8929-5D40098D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Reynold’s # Example: Pipe Flow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C2F6D24-0AEC-49C5-B62E-F9C06B0D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Given: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Velocity=5 fps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Diameter=1 foot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Kinematic Viscosity @ 50F= 1.41E-5 (ft</a:t>
            </a:r>
            <a:r>
              <a:rPr lang="en-US" altLang="en-US" baseline="30000" dirty="0"/>
              <a:t>2</a:t>
            </a:r>
            <a:r>
              <a:rPr lang="en-US" altLang="en-US" dirty="0"/>
              <a:t>/sec)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Re=354,610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Is flow laminar or turbulent? 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9CBD1BD-6A68-42BD-A7CB-B199F26D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F1BA6B-7226-4C27-8C54-1E4CFA26AE85}" type="slidenum">
              <a:rPr lang="en-US" altLang="en-US" smtClean="0">
                <a:solidFill>
                  <a:srgbClr val="045C75"/>
                </a:solidFill>
              </a:rPr>
              <a:pPr/>
              <a:t>7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22D50C6-9913-40A5-8E8D-2625AFD0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Reynold’s Number: </a:t>
            </a:r>
            <a:r>
              <a:rPr lang="en-US" altLang="en-US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Open Channel Flow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9DACE5C-47DA-4A96-8DAD-7D30329A5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Re=(Velocity*D)/Kinematic viscosity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Where D=the hydraulic radius (wetted area/wetted perimeter)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Re&lt;500 then laminar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Re&gt;2,000 then turbulent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Between 500-2000; transitional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Ref: Fluid Mechanics , 9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ed., Streeter,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Wylie,Bedford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C7014D4-E54F-4514-9165-5344B929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B55A14-A567-4077-9881-EC1ADED43822}" type="slidenum">
              <a:rPr lang="en-US" altLang="en-US" smtClean="0">
                <a:solidFill>
                  <a:srgbClr val="045C75"/>
                </a:solidFill>
              </a:rPr>
              <a:pPr/>
              <a:t>8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949153F-6E09-4F4E-9E36-257302B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Reynold’s # Example: </a:t>
            </a:r>
            <a:r>
              <a:rPr lang="en-US" altLang="en-US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Open Channel Flow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969448E-4E90-47E7-9C63-1179F6C69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Given: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Channel Width=5” (0.417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Channel Depth=2” (0.167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Velocity=0.2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/sec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Kinematic Viscosity @ 50F= 1.41E-5 (ft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/sec)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Hydraulic Radius=(0.417)(0.167)/(0.417+2(0.167))=.0927ft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Re=(0.2ft/sec)(.0927ft)/1.41E-5 ft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/sec=1300 (transitional)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60A21B-ABAD-43CA-8881-71720B3D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2EFFB7-711B-4F21-AE7B-B4CFDA35CB95}" type="slidenum">
              <a:rPr lang="en-US" altLang="en-US" smtClean="0">
                <a:solidFill>
                  <a:srgbClr val="045C75"/>
                </a:solidFill>
              </a:rPr>
              <a:pPr/>
              <a:t>9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1600</TotalTime>
  <Words>1390</Words>
  <Application>Microsoft Office PowerPoint</Application>
  <PresentationFormat>On-screen Show (4:3)</PresentationFormat>
  <Paragraphs>323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Constantia</vt:lpstr>
      <vt:lpstr>Tahoma</vt:lpstr>
      <vt:lpstr>Wingdings</vt:lpstr>
      <vt:lpstr>Wingdings 2</vt:lpstr>
      <vt:lpstr>Flow</vt:lpstr>
      <vt:lpstr>Review</vt:lpstr>
      <vt:lpstr>CTC 261</vt:lpstr>
      <vt:lpstr>Objectives</vt:lpstr>
      <vt:lpstr>Flow types</vt:lpstr>
      <vt:lpstr>Turbulent and Laminar Flow</vt:lpstr>
      <vt:lpstr>Reynold’s Number: Pipe Flow</vt:lpstr>
      <vt:lpstr>Reynold’s # Example: Pipe Flow</vt:lpstr>
      <vt:lpstr>Reynold’s Number: Open Channel Flow</vt:lpstr>
      <vt:lpstr>Reynold’s # Example: Open Channel Flow</vt:lpstr>
      <vt:lpstr>Calculating Average Velocity</vt:lpstr>
      <vt:lpstr>Practice Example</vt:lpstr>
      <vt:lpstr>Continuity</vt:lpstr>
      <vt:lpstr>Continuity Example</vt:lpstr>
      <vt:lpstr>Storage-Steady Flows </vt:lpstr>
      <vt:lpstr>Storage-Steady Flows: Answer</vt:lpstr>
      <vt:lpstr>Reservoir Storage Example</vt:lpstr>
      <vt:lpstr>Reservoir Storage Example (Answer)</vt:lpstr>
      <vt:lpstr>Break</vt:lpstr>
      <vt:lpstr>Bernoulli’s Equation</vt:lpstr>
      <vt:lpstr>Assumptions</vt:lpstr>
      <vt:lpstr>3 Forms of Energy</vt:lpstr>
      <vt:lpstr>Kinetic Energy (velocity head)</vt:lpstr>
      <vt:lpstr>Pressure Energy (pressure head)</vt:lpstr>
      <vt:lpstr>Potential Energy</vt:lpstr>
      <vt:lpstr>Units</vt:lpstr>
      <vt:lpstr>Example</vt:lpstr>
      <vt:lpstr>Bernoulli’s equation in Words</vt:lpstr>
      <vt:lpstr>Reservoir Example (1/3)</vt:lpstr>
      <vt:lpstr>Reservoir Example (2/3)</vt:lpstr>
      <vt:lpstr>Reservoir Example (3/3)</vt:lpstr>
      <vt:lpstr>Energy Grade Line (EGL)</vt:lpstr>
      <vt:lpstr>Hydraulic Grade Line (HGL)</vt:lpstr>
      <vt:lpstr>Hints for drawing EGL/HGL graphs</vt:lpstr>
      <vt:lpstr>Reducing Bend Example (1/5)</vt:lpstr>
      <vt:lpstr>Reducing Bend Example (2/5)</vt:lpstr>
      <vt:lpstr>Reducing Bend Example (3/5)</vt:lpstr>
      <vt:lpstr>Reducing Bend Example (4/5)</vt:lpstr>
      <vt:lpstr>Reducing Bend Example (5/5)</vt:lpstr>
      <vt:lpstr>Next Lecture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119</cp:revision>
  <dcterms:created xsi:type="dcterms:W3CDTF">2002-10-04T19:39:32Z</dcterms:created>
  <dcterms:modified xsi:type="dcterms:W3CDTF">2026-02-04T17:48:56Z</dcterms:modified>
</cp:coreProperties>
</file>