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299" r:id="rId2"/>
    <p:sldId id="285" r:id="rId3"/>
    <p:sldId id="360" r:id="rId4"/>
    <p:sldId id="328" r:id="rId5"/>
    <p:sldId id="297" r:id="rId6"/>
    <p:sldId id="307" r:id="rId7"/>
    <p:sldId id="333" r:id="rId8"/>
    <p:sldId id="313" r:id="rId9"/>
    <p:sldId id="329" r:id="rId10"/>
    <p:sldId id="318" r:id="rId11"/>
    <p:sldId id="308" r:id="rId12"/>
    <p:sldId id="330" r:id="rId13"/>
    <p:sldId id="334" r:id="rId14"/>
    <p:sldId id="359" r:id="rId15"/>
    <p:sldId id="335" r:id="rId16"/>
    <p:sldId id="336" r:id="rId17"/>
    <p:sldId id="337" r:id="rId18"/>
    <p:sldId id="338" r:id="rId19"/>
    <p:sldId id="327" r:id="rId20"/>
    <p:sldId id="339" r:id="rId21"/>
    <p:sldId id="340" r:id="rId22"/>
    <p:sldId id="341" r:id="rId23"/>
    <p:sldId id="342" r:id="rId24"/>
    <p:sldId id="357" r:id="rId25"/>
    <p:sldId id="370" r:id="rId26"/>
    <p:sldId id="358" r:id="rId27"/>
    <p:sldId id="371" r:id="rId28"/>
    <p:sldId id="332" r:id="rId29"/>
    <p:sldId id="343" r:id="rId30"/>
    <p:sldId id="344" r:id="rId31"/>
    <p:sldId id="345" r:id="rId32"/>
    <p:sldId id="346" r:id="rId33"/>
    <p:sldId id="347" r:id="rId34"/>
    <p:sldId id="372" r:id="rId35"/>
    <p:sldId id="351" r:id="rId36"/>
    <p:sldId id="348" r:id="rId37"/>
    <p:sldId id="349" r:id="rId38"/>
    <p:sldId id="350" r:id="rId39"/>
    <p:sldId id="352" r:id="rId40"/>
    <p:sldId id="356" r:id="rId41"/>
    <p:sldId id="353" r:id="rId42"/>
    <p:sldId id="354" r:id="rId43"/>
    <p:sldId id="361" r:id="rId44"/>
    <p:sldId id="363" r:id="rId45"/>
    <p:sldId id="364" r:id="rId46"/>
    <p:sldId id="365" r:id="rId47"/>
    <p:sldId id="362" r:id="rId48"/>
    <p:sldId id="355" r:id="rId49"/>
    <p:sldId id="366" r:id="rId50"/>
    <p:sldId id="367" r:id="rId51"/>
    <p:sldId id="368" r:id="rId52"/>
    <p:sldId id="373" r:id="rId53"/>
    <p:sldId id="369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13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7C76D68-4E1D-4074-BCCB-1820469232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A30C5BC-3D14-43F7-9859-B8C49CFD2E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2099D4EC-1AD1-43E1-A95A-E9003949D1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8312FF18-5114-4528-9460-3E4227DC0D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6FECB5-6448-4448-BD5C-E2AD98337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3T14:17:2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2504,'0'0,"0"-24,0-1,0 0,0 25,0-25,0 0,0 25,0-24,0-1,0 0,0 25,0-25,0 25,0-25,0 1,0-1,0 25,0-25,0 0,0 25,0-25,0 1,0-1,0 25,0-25,0 25,0-25,0 1,0-1,0 25,0-25,0 0,0 25,0-25,0 1,0 24,0-25,0 0,0 0,0 25,0-25,0 1,0 24,0-25,0 0,0 0,0 25,0-25,0 1,0 24,0-25,0 0,0 0,0 25,0-25,0 1,0 24,0 0,0-25,0 0,0 0,0 25,0-25,0 1,0-1,0 25,0-25,0 0,0 25,0 0,0-25,0 1,0-1,0 25,0 0,0-25,0 25,0-25,0 0,0 1,0 24,0-25,0 0,0 0,0 25,0-24,0 24,0-25,0 0,0 0,0 25,0-25,0 1,0 24,0 0,0-25,0 0,0 0,0 25,0-25,0 1,0-1,0 25,0 0,0-25,0 0,0 0,0 25,0-24,0-1,0 25,0 0,0-25,0 0,0 0,0 25,0-24,0-1,0 0,0 25,0-25,0 0,0 1,0 24,0-25,0 0,0 0,0 25,0-25,0 1,0 24,0-25,0 0,0 0,0 25,0 0,0-25,0 1,0-1,0 25,0 0,0-25,0 0,0 1,0 24,0 0,0-25,0 0,0 0,0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4:15:44.5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224 1</inkml:trace>
  <inkml:trace contextRef="#ctx0" brushRef="#br0" timeOffset="578">224 1,'0'0,"-25"0,0 0,25 0,-25 0,0 0,25 0,-25 0,25 0,-25 0,0 0,25 0,-25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4:15:46.8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594 0,'0'0,"-25"0,-24 0,-25 0,-26 0,26 0,0 0,-25 0,49 0,1 0,49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4:15:47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8236 5920,'-24'0,"-26"0,25 0,-49 0,-1 0,26 0,-1 0,1 0,49 0</inkml:trace>
  <inkml:trace contextRef="#ctx0" brushRef="#br0" timeOffset="937">6178 5970,'-25'0,"0"0,0 0,-49 0,24 0,-24 0,0 0,49 0,0 0,0 0,0 0,25 0</inkml:trace>
  <inkml:trace contextRef="#ctx0" brushRef="#br0" timeOffset="1984">4020 6044,'-25'0,"1"0,-26 0,-24 0,24 0,25 0,-24 0,24 0,0 0,0 0,0 0,25 0,-25 0,1 0,24 0,-25 0,-25 0,25 0,-49 0,-25-25</inkml:trace>
  <inkml:trace contextRef="#ctx0" brushRef="#br0" timeOffset="3031">1738 5920,'-49'0,"24"25,-49-25,-1 0,26 0,-1 0,-24 0,49 0,0 0,0 0,25 0,-25 0,1 0,-1 0,25 0,-25 0,0 0,25 0</inkml:trace>
  <inkml:trace contextRef="#ctx0" brushRef="#br0" timeOffset="12734">2 5871,'0'-25,"0"25,0-25,0 0,0 1,0-1,0 0,0 0,0 25,0-49,0 24,0 25,0-25,0 0,0 25,0-24,0-1,0 0,0 25,0-25,0 1,0 24,0 0,0-25,0 0,0 0,0 25,0-25,0 1,0 24,0-25,0 0,0 0,0 25,0 0,0-24,0-1,0 0,0 25,0 0,0-25,0 0,0 1,0 24,0-25,0 0,0 0,0 25,0-24,0 24,0-25,0 0,0 25,0-25,0 1,0 24,0-25,0 0,0 25,0-25,0 0,0 25,0-24,0-1,0 0,0 25,0-25,0 1,0 24,0-25,0 0,0 0,0 25,0-24,0-1,0 25,0-25,0 0,0 0,0 25,25-24,-25-1,0 0,0 25,0-25,0 1,0 24,0 0,0-25,0 0,0 0,0 25,0-25,0 25,0-24,0-1,0 0,0 25,0-25,0 1,0 24,0-25,0 0,0 0,0 25,0-24,0-1,0 0,25 0,-25 0,0 25,0-24,0-1,0 0,0 25,0-25,0 1,0 24,0 0,0-25,0 0,0 25,0-25,0 0,0 1,0 24,0-25,0 0,0 0,0 25,0-24,0-1,0 0,0 25,0-25,0 1,0 24,0-25,0 0,0 0,0 25,0-25,0 1,0 24,0-25,0 0,0 0,0 1,0-1,0 0,0 25,0-25,0 1,0-1,0 25,0-25,0 0,0 25,0-25,0 1,0-1,0 25,0-25,0 0,0 25,0-24,0-1,0 0,0 25,0-25,0 0,0 25,0-24,0-1,0 0,0 25,0-25,0 1,0 24,0-25,0 0,0 0,0 25,0-24,0-1,0 25,0-25,0 0,0 0,0 25,0-24,0-1,0 25,0-25,0 0,0 1,0 24,0-25,0 0,0 25,0-25,0 0,0 25,0-24,0-1,0 0,0 25,0-25,0 1,0 24,0-25,0 0,0 0,0 25,0-24,0-1,0 0,0 0,0 0,0 25,0-24,0-1,0 0,0 25,0-25,0 1,0 24,0-25,0 0,0 25,0-25,0 1,0-1,0 25,0-25,0 0,0 25,0-25,0 1,0-1,0 25,0-25,0 0,0 25,0-24,0-1,0 0,0 25,0-25,0 0,0 25,0-24,0-1,0 0,0 25,0-25,0 1,0 24,0-25,0 0,0 0,0 25,0-24,0-1,0 25,0-25,0 0,0 0,0 25,0-24,0-1,0 25,0-25,0 0,0 25,0-24,0-1,0 0,0 25,0-25,0 0,0 25,0-24,0-1,0 0,0 25,0-49,0 24,0 25,0-50,0 50,0-24,0-1,0 0,0 25,0-25,0 0,0 25,0-24,0-1,0 0,0 25,0-25,0 1,0 24,0-25,0 0,0 0,0 25,0-24,0-1,0 0,0 25,0-25,0 0,0 25,0-24,0-1,0 0,0 25,0-25,0 1,0 24,0-25,0 0,0 25,0-25,0 0,0 1,0 24</inkml:trace>
  <inkml:trace contextRef="#ctx0" brushRef="#br0" timeOffset="36297">27 5970,'0'0,"0"0,25 0,0 0,-25 0,24 0,1 0,-25 0,25 0,0 0,0 0,-25 0,24 0,1 0,-25 0,25 0,0 0,0 0,-25 0,24 0,1 0,-25 0,25 0,0 0,0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3T14:17:3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1758,'0'-24,"0"-1,0 0,0 25,0-25,0 1,0 24,0-25,0 0,0 0,0 25,0-24,0-1,0 25,0-25,0 25,0-25,0 1,0-1,0 25,0 0,0-25,0 0,0 0,0 25,0-24,0-1,0 25,0-25,0 0,0 25,0-24,0-1,0 0,0 25,0-25,0 1,0 24,0-25,0 0,0 0,0 25,0 0,0-24,0-1,0 25,0-25,0 0,0 25,0-24,0-1,0 25,0-25,0 0,0 0,0 25,0-24,0-1,0 0,0 25,0-25,0 1,0 24,0-25,0 0,0 0,0 25,0-24,0-1,0 25,0-25,0 0,0 1,0 24,0-25,0 0,0 25,0-25,0 1,0-1,0 25,0 0,0-25,0 0,0 0,0 25,0-24,0-1,0 25,0-25,0 25,0-25,0 1,0-1,0 25,0-25,0 0,0 25,0-24,0 24,0-25,0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4:30:21.2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0,'0'25,"0"-25,49 0,-24 24,74 1,-24-2,-1 2,-49-25,0 0,0 0,-25 0,25 0,-1 0,1 0,0 0,24 0,-25 0,1 0,25 0,-50 0,25 0,-1 0,-24 0,50 0,24 0,-74 0,50 0,-25 0,0 0,-1 0,1 0,-25 0,25 0,-50 0,0 0,1 0,-1 0,-25-25,25 25,-24 0,-26 0,51 0,-51-23,26 23,24 0,1-25,-1 25,25 0,-25 0,1 0,-1 0,0 0,0 0,-25 0,1 0,-1 0,50 0,-49 0,49 0,-25 0,0 0,0 0,25 0,-25 0,1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4:30:30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1,'0'0,"25"0,-1 0,-24 0,25 0,0 0,-25 0,25 0,0 0,-1 0,-24 0,25 0,0 0,-25 0,25 0,50 24,0 1,-1 0,0-25,-49 0,-25 0,25 0,0 0,-25 0,0 0,0-25,0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0613D08-8CC4-40CD-BDC4-32F6B81642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70803FD-7F51-474E-BA75-EFAA2F62A2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125EE0-2F18-4DBC-B71D-C7C52FADF9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9E4AC47-BAC3-416D-9E53-46F4898F80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81EF1B5B-15F1-4CA3-9394-29EF977B36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73DBA2D3-A26B-4F8B-B2A1-6138600B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DAD412-ECE4-4F4C-94CE-5D2CDD5AE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8B1D329-611F-4C17-AC58-AD0399A3E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2724D6A-C9CA-48EE-822D-04231AA2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07A2801-2F3E-4B6E-B899-CBD09925A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DF1FD6-C19D-48A4-AD68-4069086B031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AD199BC-EE94-47E8-AC75-44E05D115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3DD0D28-3813-4868-B2DC-F6BD152F3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10FAF6E-C987-40DF-A9FA-6B9C5EE20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0441A-DA35-4459-B4F6-A502D3F8FB4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B3AA8D2-B877-4D79-876D-5C5480301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0ACB82A-A347-43B3-A15B-1324E14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F8B895A-27B0-4258-908B-2526A273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5841EF-CEB3-4FC8-B640-E52B4EA00AE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418C202-2AC9-4E75-9C52-5BD1A23A4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7B51EF3-C62D-4D81-91C5-C91C5957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43C2D7B-FBD9-43B3-921E-50AEB78B1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99B277-E78D-4436-8258-EA792BBE01A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1342883-35D3-48AE-A44E-4BE24C52E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225171F-DF8B-44EE-8B90-81052516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9EE42E6-CDB3-4CDF-8296-DF8B416AB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3C8BD-DC0E-449D-A495-48468333198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5DA9FD7-6375-4467-954C-F989F409C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D4AC640-CD75-4B05-9D3B-08955017F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56CECBA-55C8-4CB7-AE50-7E0930035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6B311-7068-43C8-B632-D28F4CB508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4B2B20ED-E48F-4E6D-A846-E1D00A47D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C773D20-BA35-4259-A88C-87CD54A7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8B5E3E9-0664-4FD2-97C7-4803B122E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A4DD8-3BF5-4A97-8E8D-EDAB9ACA3ED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02C9B24-57D9-4352-B20B-6D017AC27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4BA9009-3283-49C2-AB4B-A3FB3BCF9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1B65A60-29C0-4EE0-A574-EB0865441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242B3A-25D7-487D-AB42-BCE35639DF4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3654289-0031-4470-B359-F6C45C8A5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32E8194-7C6C-4319-9D50-4FD2CA2F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F79A7A9-7975-43B2-B457-0295878A6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DDF38B-558A-437C-BDD4-E1BA5791A5C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DB3A4C6-7399-4BF9-9034-57AC69B5E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2328E42-BC6D-448F-8EF6-FE2A58D84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911FD5D-3D25-4191-BC8F-912B35235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49B465-7D2D-4FCC-B277-5708CBBCA0B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3B2BB3F-9E3A-4E59-B000-48B99EA93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E53C212-8C9F-4665-B258-A96494D5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90A082E-FE70-430B-A63B-4548AC6AF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D34E3-7B4E-4EA4-A414-0FC9EEB5FEE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7996569-9F59-485B-931B-87A819F0E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3F3B5C2-2E6C-46D0-9B5A-99FF7C94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DCEAEC4-94D5-4675-9767-BC91BE89D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568D25-BC31-4C9C-9F4D-A8B750EB28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9D5C466-7261-4B81-9A75-1F85B1264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E2D27E2-EEBF-4CA8-A047-CA94EFA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3FB3BB1-4F44-45B3-BA16-F3F694B66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EAA08C-E16C-4C99-AFC1-F10DC9A0432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568E8FE-94F5-47FC-A980-9C036AD55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BE4CB09-212A-48BE-8131-89B68241E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493F66A-C69B-4F9A-8D3F-2B0B45FB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778836-42CD-44E1-8D3D-E0C1D35AC56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B06CAB0-3EBA-44A9-B8E2-070D5C607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EE1E87F-C054-4A0C-A253-E562ABE7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C0371E4-9FD0-4B2C-8203-CEB31D8DA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DC0229-F95B-49B8-87EE-2F20830E99C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935E94A-9DFB-49C3-AF3B-D8576F3D4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D9E4AC31-3592-4C71-A635-3475BC13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FE8046B-1028-40F9-B07F-3407E4AAC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8EB9AA-0F9B-447A-872D-A57DDBD155D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BD84567-7B26-418E-AFAC-E8DC61711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FAC13FAD-3FF2-4F62-9FAA-A33194C58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1C8E2DF-55D1-406C-912D-F0CEA372E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40AD4-297C-430F-BB82-40779207489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FF8D562-E3D8-4425-8E68-68C93B991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5ACBFFB-FE5C-4127-9544-5454200F6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13BD663-E6CB-4BF9-9FF9-23C72E2D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0E0EC-D450-4C6D-A370-777ADB48A8B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0615C19-7DF0-4A24-A468-97FCF02FC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5954A8B-56C9-4EA2-9364-B8CE8A041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720FC3A2-EDB4-4FDD-8F57-F281288B7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4626C0-AC0C-4DB3-9D7F-337E94E8B38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4B5F2E04-B79C-41AA-B555-52FA69CA7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4A95DA5-0DFD-4A69-AAC0-50F541F1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DF19B46-DBB4-4AB2-81EC-E8C21E6CA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289FE8-3B61-4AB9-81F8-406729E05D7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62CAFC6-5A32-49AB-9F90-10301BA32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E0E4FB48-D9EB-4CDE-ABC7-2F637F9E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91448C8-21D9-468E-B0BE-B368970A7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1B315A-86CE-46B1-AB43-FFFF72F2E8F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D9EB42C-A609-4AD3-A250-B47AD365F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CAB2D3DF-C520-466E-87B4-E6264BFCC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22EBA96B-003E-46D0-B988-463939EE8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2183F-D130-49A8-B42F-38ACB6AE3B1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9CBEC1C-2F97-4CF5-BFB9-47C88BE65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F77746F-6E87-4BFD-9C6B-5B666CDB7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828FBB7-E31C-444A-B9C7-02E9DF696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2A979-EB58-482F-9594-66788AB0D5C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8AAD38FA-C534-481A-A107-3FC2DF12A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320D4C7-AF24-4C82-ABC3-C1DE68C10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9991F921-A63E-43B2-9954-4217FD493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99576D-9011-4C7D-B99B-42643527C86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4657F70-9E90-4E75-B831-07ED2BC55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AA189260-4FFF-4BE8-A73A-AFAA32E8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3AC37DF-C4C1-4F46-90C3-5F16174D5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4A040-161B-438A-8565-C7EB39CF5DC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AB1E0E9-9AE5-4166-BC11-0320AA997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4471B97-6DEA-49B2-8719-57D4A44E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8562B5B-35DB-4DC6-B619-C99D4319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E4B99C-705B-4D8D-91F3-522363FBFE6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220E2B1C-F747-45F1-AC2F-AF77A321B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5430C1F8-DE35-42D1-B29A-CEF4AB73D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CCA7DCF-A39E-426D-B59F-25C8808D9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0EFDA8-9F4A-42D3-9B68-5D467E99C0A2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821CE7ED-19AA-4537-B5A8-9F519562A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4515BD6-4A86-4624-A400-43C76E2D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FF3B7DA1-B2D7-43B1-8860-6ED396AD0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AD7FD3-59C3-4C6D-9872-C463F24D7B8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F626035-7FBB-478E-8A12-9A95EEC9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E1F3D106-2704-4A43-8242-344007177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65F83DEE-C29B-4B13-9D6D-DD59B510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1F3CE-C52D-4D62-99E0-D066D41B19F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F2D19E2B-18CB-4BD0-BD0F-2DB8FE1E4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75CA15A8-B949-43D2-8866-FB959870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5B4C9B18-FEDA-485C-8819-11B1AD04F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1E2A6-42BE-44BF-BEF3-F8A8FC3E9DB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EC81BD5C-5FD5-4CC0-94A4-55FD6970C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8E7995B-1E63-431E-903D-92F0D7EC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AD0C041-1FD9-4544-9F7F-E5A45EC1B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0C9E4-CCAD-4713-ACAC-8DBD26C2658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5F260FC2-C8D3-498C-B8B1-40538385C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FC1EA15F-8B36-4F21-A7B1-E6F03B87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865E3173-C6CC-4A9E-9CDF-98142B4E4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9A71D3-7744-4175-956F-C4C7D32CCCE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CF08CC7-26B1-48EF-AB3D-FDD06DBEC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350EABA-CBFF-464C-B410-481E9B7F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30999199-442D-4AFA-8300-352F7C15D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4A9738-C570-4298-B3FE-EE90BA73A93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78F6E05-0341-4FF6-8AF4-249F9FEEF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0422770-015E-4C66-8D06-323EA5B5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E5EEA1A-81B8-404D-8254-4666DE60A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6DF616-C33C-42AE-ADA0-D5BAE8A034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58A0FFE1-F601-467A-B969-A2C1CB36B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B04716F4-1B71-4736-8F73-3BB8CFF8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C9D17923-5191-48DC-B228-C33F166AF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80537-F414-4433-8FBB-97A96AD2A3ED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936039C7-01FD-4674-A613-BC3A67518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E8641C3-4F37-4335-B66C-10F940AC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DD8138A9-57C4-4FD2-ACAD-2D84923CD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BB30D7-D2A5-4189-95BC-E0AF3E2DFBC6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C194E48F-95DD-4EA7-841A-35AD23853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A84B9427-A85B-4A1C-803D-D139A3A6A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2FD54958-40DC-4E68-9CBB-3C0C83BAB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EF518-6450-4E0F-AD5C-EC3DCB48FFA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9D65E500-6753-4C2F-B62E-D3D844F2B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01C242E4-33A6-4CF2-B242-9520FA20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FA479BF1-1F29-47F9-8A62-D911653BA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94CD56-3B20-4814-A0C5-D7EF1291E1D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2287A414-5651-46E4-8E94-EBFB83A08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C4153835-F6EF-4A47-9DEA-035DA839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E07D4182-FC06-4254-BB53-4A006365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B0F77-59B7-4F70-A948-FF48B766D02D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AB9EEC6B-644C-4461-8248-6FD91915C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83E811A7-73C2-4B94-9FEC-547CB919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E0CBCBFD-2EFE-4D56-AB66-99E7FBDE1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8257C-8F4A-4365-87CE-9F7621410338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B0325833-317B-40E4-9CD0-931AE0036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D98D12A2-4C21-484C-BAC6-AD10A659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1835968C-702A-461C-A53B-BAE475DD8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76FAE-2FD4-4589-8942-35D20699E1A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F998D5E5-7D16-4A2F-BA9B-CF6DDBA5A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42C58DA2-8BF2-42C6-A198-93B23D21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683CF8A5-5C9B-43D6-9489-9A12F6E05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B4BA95-956A-4F09-B013-20439DF72259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3745E500-4166-402B-B11F-265161C83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514194B7-EFF1-46B5-BD9A-0AE5E260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94F81E53-4BEF-4DC5-9A10-933C0134A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2032B-9452-4CCF-8B0C-FDEDCA8251DA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085FF7FC-E87B-4E73-BDB3-9BA29DA6A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656A4B2C-6B57-4A3D-A566-70481FBD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D76F3333-1B67-4942-B0E7-E8DFB3116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1F040-DA6C-4BDC-9FD7-8222E98B0B04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733F168-FCAA-4D9F-929F-5D8C3305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22613AF-1190-4FB3-A106-B3482CBFB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9FB2487-0A3A-4940-A710-E0C367776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8A6882-0C96-47C9-AA45-77E3490240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73EC7307-3B77-45C8-85BD-CF4DB0601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10C97040-99EC-47C7-A894-649A9C174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EC7FBF3A-44AB-41A0-9177-A684AF321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04C27-5419-4ED5-AC31-30969DC20B64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F79A6F7E-2B08-43E9-934B-6EDEA9364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0ABE9282-211E-4ED4-B40A-7391147F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A0E9D9F7-C25B-4570-9880-FD15C6E55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9BB20-A0E9-45B4-962F-AA67251B774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77CEB2B-7150-40BF-AB79-0A2951ED9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2218CE3-AD2A-4F80-8C6D-40A94F954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1D9A975-E4B9-4CB8-89CC-C05DAF73C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F99DF8-4946-4F55-8DD0-788CE4CD06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5BC1862-0B2D-453B-A305-9ED282586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D02FA89-9ACC-40F9-83D7-9AE9F20CD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58A78DA-ACB5-467A-BEAF-D9A867C96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EA158-6095-4CA4-99E0-B16A2F81FBB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101D7BA-8139-4A42-BBBC-8823B95DC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CD1CAB3-44FF-4BDB-96E3-A6DA3979E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29B39BD-BEFB-4DC5-8C74-6359630BA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2B5DB-FE07-4142-830B-82299CE3CDC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EE64AFE-A893-4956-A2BB-50AEB3814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44DB5EB-0832-4D85-9A73-141EEBAC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15E79B7-9DA5-4F3E-ACD3-B6B264075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8C677-A76A-4340-9AC4-22E9E91ED6E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29F8CE-6B1F-4877-9777-3B3C81D5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94A951A-5951-40BD-9CB8-DE57B44BD67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DFA8851-2A61-49F3-965C-7A3D4B79EA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4CFAE9E2-B08E-42DB-B5E5-9501BBB463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4761243F-6636-46E3-8DEF-BDA0D931C7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E8396264-69D8-40C4-8D99-A7330F9A47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0879BAE7-009F-4797-B190-CB523EEA0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4518EB89-EEC1-4E1C-B027-E3D15DCB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7EB491E-40B6-430F-AE95-4AA449CB1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650F13C-D54C-4F11-9EF3-11F079ACC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ADD1E81-09BE-4CAC-B2AC-DCC547AA8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E30919-A042-4C11-956C-9F60D73E0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3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4B7A0-0C12-4B96-8BD4-56807010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FF4751-A70E-4A6F-92F2-9B460FDE6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41B94-3CCB-466F-BACA-9DFD680FD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14CF-C2E5-40F4-9D35-C61AE1BF9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8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8567D-4C70-4B68-A292-64DC426F4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4A35F-F0EF-428C-9C7B-86CFFCD0A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80278-8436-4A7D-BA0D-C06B746E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F3A3-8DFA-494B-AC58-871D0DC54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53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FB82B-A3B0-4AD3-9F7D-69C5E0845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90B06-92D8-432E-81DB-D7303CAF9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8A14E-008E-4EDB-A191-E24C8AE0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076F-7074-404A-BD07-37FDA4BD4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1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2D95E3-D7B5-4953-A880-A3FBA3B0B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236AE3-FCC2-4846-8D9A-81F0C1903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62661F-445D-4440-8ADA-520243EE5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EBBE-4DEE-4D28-9945-DE873B3B6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BE5B12-ADAF-46E4-A5C3-83771A4BD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70785-7793-47BF-AED3-2D19A2E3B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2C803-B7F8-4ADB-8957-8C817D0C2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000F-C83A-4C69-AF39-D91949F91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0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E1E32-4765-4DFF-9887-2FE303E8D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031A1-AB81-4430-A0B7-7C21E3551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6E28A2-506C-48B4-8954-0D8476CDE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AA88-A31D-4FE1-A681-9DB788206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35AF9-1F84-4E5F-B10E-68B25F2D3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DFB59-8F29-444D-BFA8-55BD4D711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A7D98-1D74-48AF-B63B-9D6DC2DC7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7477-6BBF-4692-A49B-FACED8F17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5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FC8BBA-0E66-4B5D-B200-7AD442236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7DE10E-C3B7-415F-85BD-692FBF957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BC488F-07BC-4F93-B797-2F09D8503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9C6E-3B94-4082-B774-06B7FCC21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038708-AB07-4428-90C7-EC5E462AA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685306-ECE4-4CC8-9AB2-DB55D76DE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45829E-4EDF-456D-9375-318F27DD1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D906-60F0-4AC9-ABEF-D2B1DDBFA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9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3A60F9-B6FF-45A6-89F4-A953B34F7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DE153-DB2F-4069-BF16-09164E5C6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632AE4-EE94-4AFF-A8A2-51EF3D1FF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41E1-84FC-4F7E-9547-FEE5A80E3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52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B5C14-F230-467B-830E-1EECA0E5F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D468D-A811-456B-845E-8FC3FB3AE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EBB5F-CE09-4558-AF3E-D775B79B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B7D6-F24A-420F-9922-2725E3CF4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9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AF81C-66C4-4316-B4C4-119C80C21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2C308-ED51-4690-93E9-27A09DAF5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A0566-A860-471A-B5C9-DCA8DD0C8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C9D4-3427-4704-BA51-A8BF1A67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86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E395E0-A002-44F7-B3A6-4BAB28DE7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53E15E-2AD9-4405-8ECF-6EA6C985C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533B6F42-161E-4BFB-A8EC-06B28C648E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AA87E753-BDC1-4227-991D-F3395F1BAC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64E4BC88-B1DB-4CED-965B-AB65C3D4E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9476A43-4DC7-460D-8114-D5F41912D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75284608-4584-4AAC-A06A-6A2502BCCD30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CCD1CB5E-20AD-46D7-8BD3-94D080AEF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6ACAF82B-3FF0-49D4-8D65-3776F6AE7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55D75670-4FAC-4A61-A671-231C6BDC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72BB07EB-4AE8-4FA9-AFB2-F5170F462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2B6AD1D8-2C1D-44B0-8FD9-77647E22C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w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2.emf"/><Relationship Id="rId4" Type="http://schemas.openxmlformats.org/officeDocument/2006/relationships/customXml" Target="../ink/ink2.xml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sunyit.edu/~barans/classes/ctc261/lectur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37.emf"/><Relationship Id="rId4" Type="http://schemas.openxmlformats.org/officeDocument/2006/relationships/customXml" Target="../ink/ink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A7A5ADB-0733-4363-80DA-215B2E237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EB045-1C0E-4FD2-8544-B9B6333984F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7BA741B-912E-40A9-9F35-470B2C450C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49325"/>
            <a:ext cx="3738563" cy="24796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CTC 261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Basics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4" descr="BIN 1094120 outlet">
            <a:extLst>
              <a:ext uri="{FF2B5EF4-FFF2-40B4-BE49-F238E27FC236}">
                <a16:creationId xmlns:a16="http://schemas.microsoft.com/office/drawing/2014/main" id="{3760E32E-8267-4962-AC28-CC911BAD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09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I-88 Culvert Failure 6-29-06 006">
            <a:extLst>
              <a:ext uri="{FF2B5EF4-FFF2-40B4-BE49-F238E27FC236}">
                <a16:creationId xmlns:a16="http://schemas.microsoft.com/office/drawing/2014/main" id="{DA34254F-42E6-488B-B1D5-04350DB0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341233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024_2">
            <a:extLst>
              <a:ext uri="{FF2B5EF4-FFF2-40B4-BE49-F238E27FC236}">
                <a16:creationId xmlns:a16="http://schemas.microsoft.com/office/drawing/2014/main" id="{C71107A2-310A-46CD-8F1F-DC164921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18" y="804862"/>
            <a:ext cx="37385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2187DA2F-1D84-4888-81C1-CC03EA7C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09EEE9-E371-43C3-B05B-AA3B96B71F2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08277A72-0164-4ABF-B1E5-3774F27A4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Types</a:t>
            </a:r>
          </a:p>
        </p:txBody>
      </p:sp>
      <p:pic>
        <p:nvPicPr>
          <p:cNvPr id="23556" name="Picture 7" descr="Inlet types (projecting barrel, cast in place headwall and wingwalls, precast end section and end mitered to the slope">
            <a:extLst>
              <a:ext uri="{FF2B5EF4-FFF2-40B4-BE49-F238E27FC236}">
                <a16:creationId xmlns:a16="http://schemas.microsoft.com/office/drawing/2014/main" id="{D9C32464-E1C5-435E-8370-5F1DEFB8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164138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95C8C9A-015C-426E-9817-24E96C1A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37E35-5F93-42FB-B53D-58DB6CACE5F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083C188-5657-444D-9823-DB3604040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Hydraulics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921F407-9E0F-4D6C-B9F7-A6A715A65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9530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theoretical analysis is difficult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conditions vary from culvert to culvert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conditions vary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flow full or partly full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control-inlet or outlet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HDS approach is to analyze culvert for both types of flow control and design for minimum performance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25605" name="Picture 4" descr="Culvert flowing full (rare)">
            <a:extLst>
              <a:ext uri="{FF2B5EF4-FFF2-40B4-BE49-F238E27FC236}">
                <a16:creationId xmlns:a16="http://schemas.microsoft.com/office/drawing/2014/main" id="{C2F9C326-3C12-4419-A81F-6394155F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58933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54F94F2-A5AA-486D-B9AA-40E8797B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D484F-63A6-4A6F-9820-DBA380F3376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6D53DF4-A13D-4E0D-A3CF-A72EEB9E2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Conditions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3D630C3-1AE2-41EC-94B4-159D0D93E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 Flow (pressure) – rare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Partly Full (free surface) Flow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Evaluate flow regime via Froude #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Fr&lt;1 Subcritical – Smooth flow, tranquil, low velocities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Fr=1 Critical Flow (point of minimum specific energy)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Fr&gt;1 Supercritical – Swift, rapid, high velocities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F793E35A-C96E-455A-A8B9-FE5F91FE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720403-C8C4-41A2-B28F-3464F4290A1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687E35E-B257-4676-8C2F-A846B7625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Headwater (HW)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ABE3E47-843D-4DB1-9248-9BC5266B5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Depth of upstream water surface measured from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invert of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culvert entrance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Should not exceed edge of shoulder elevation (account for freeboard)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Should not be so high as to cause flooding problems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29701" name="Picture 4" descr="culvert showing headwater in red ink">
            <a:extLst>
              <a:ext uri="{FF2B5EF4-FFF2-40B4-BE49-F238E27FC236}">
                <a16:creationId xmlns:a16="http://schemas.microsoft.com/office/drawing/2014/main" id="{7B501A05-0C9D-4B2F-8E49-7BBCE72F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46704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5">
                <a:extLst>
                  <a:ext uri="{FF2B5EF4-FFF2-40B4-BE49-F238E27FC236}">
                    <a16:creationId xmlns:a16="http://schemas.microsoft.com/office/drawing/2014/main" id="{D9F494B3-3E2A-4FF2-8176-1DBBAAC10D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4840288"/>
              <a:ext cx="1588" cy="901700"/>
            </p14:xfrm>
          </p:contentPart>
        </mc:Choice>
        <mc:Fallback xmlns="">
          <p:pic>
            <p:nvPicPr>
              <p:cNvPr id="1026" name="Ink 5">
                <a:extLst>
                  <a:ext uri="{FF2B5EF4-FFF2-40B4-BE49-F238E27FC236}">
                    <a16:creationId xmlns:a16="http://schemas.microsoft.com/office/drawing/2014/main" id="{D9F494B3-3E2A-4FF2-8176-1DBBAAC10D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8238" y="4822650"/>
                <a:ext cx="154036" cy="9362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B33FDE1-88B3-4E5D-B326-87BE75D9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48100-6B00-47DD-959E-0AB16BF20C3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0849263-A09B-4BE7-9FFA-7A182F008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Headwater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HW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DDBE789-34B4-4998-A9E9-659D51812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Depth of upstream water surface measured from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invert of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culvert outlet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31749" name="Picture 4" descr="headwater with respect to invert of culvert outlet">
            <a:extLst>
              <a:ext uri="{FF2B5EF4-FFF2-40B4-BE49-F238E27FC236}">
                <a16:creationId xmlns:a16="http://schemas.microsoft.com/office/drawing/2014/main" id="{32530CF9-8700-4638-B168-BBFDD598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6787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6">
                <a:extLst>
                  <a:ext uri="{FF2B5EF4-FFF2-40B4-BE49-F238E27FC236}">
                    <a16:creationId xmlns:a16="http://schemas.microsoft.com/office/drawing/2014/main" id="{E64F5312-4C98-43D3-8A8B-2690AABB6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5400" y="5697538"/>
              <a:ext cx="80963" cy="1587"/>
            </p14:xfrm>
          </p:contentPart>
        </mc:Choice>
        <mc:Fallback xmlns="">
          <p:pic>
            <p:nvPicPr>
              <p:cNvPr id="2050" name="Ink 6">
                <a:extLst>
                  <a:ext uri="{FF2B5EF4-FFF2-40B4-BE49-F238E27FC236}">
                    <a16:creationId xmlns:a16="http://schemas.microsoft.com/office/drawing/2014/main" id="{E64F5312-4C98-43D3-8A8B-2690AABB6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7768" y="5619775"/>
                <a:ext cx="115507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7">
                <a:extLst>
                  <a:ext uri="{FF2B5EF4-FFF2-40B4-BE49-F238E27FC236}">
                    <a16:creationId xmlns:a16="http://schemas.microsoft.com/office/drawing/2014/main" id="{9FB94D2A-1FBD-4F25-B8D8-609C35902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5741988"/>
              <a:ext cx="214313" cy="1587"/>
            </p14:xfrm>
          </p:contentPart>
        </mc:Choice>
        <mc:Fallback xmlns="">
          <p:pic>
            <p:nvPicPr>
              <p:cNvPr id="2051" name="Ink 7">
                <a:extLst>
                  <a:ext uri="{FF2B5EF4-FFF2-40B4-BE49-F238E27FC236}">
                    <a16:creationId xmlns:a16="http://schemas.microsoft.com/office/drawing/2014/main" id="{9FB94D2A-1FBD-4F25-B8D8-609C35902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6876" y="5664225"/>
                <a:ext cx="248891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2" name="Ink 8">
                <a:extLst>
                  <a:ext uri="{FF2B5EF4-FFF2-40B4-BE49-F238E27FC236}">
                    <a16:creationId xmlns:a16="http://schemas.microsoft.com/office/drawing/2014/main" id="{6912F10F-505F-4036-9B8B-E1B0E6E3A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3625850"/>
              <a:ext cx="2965450" cy="2178050"/>
            </p14:xfrm>
          </p:contentPart>
        </mc:Choice>
        <mc:Fallback xmlns="">
          <p:pic>
            <p:nvPicPr>
              <p:cNvPr id="2052" name="Ink 8">
                <a:extLst>
                  <a:ext uri="{FF2B5EF4-FFF2-40B4-BE49-F238E27FC236}">
                    <a16:creationId xmlns:a16="http://schemas.microsoft.com/office/drawing/2014/main" id="{6912F10F-505F-4036-9B8B-E1B0E6E3A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2609" y="3608210"/>
                <a:ext cx="3000012" cy="2212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D1E9D0D7-B7AA-420C-84AA-8EE0A2E0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9CD536-AFA2-4A00-B1C7-C7FEC2EB306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02F2DBE-FD94-433E-AA0E-DA5B09197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Tailwater (TW)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9F26983-A6BF-413E-86DB-B374325D4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Depth of downstream water surface measured from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invert of culvert outlet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 determined by backwater calc’s.</a:t>
            </a:r>
          </a:p>
          <a:p>
            <a:pPr lvl="1" eaLnBrk="1" hangingPunct="1"/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Sometimes (and for this class) determined by normal depth calculations</a:t>
            </a:r>
          </a:p>
          <a:p>
            <a:pPr marL="471487" lvl="1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33797" name="Picture 4" descr="tailwater depth (in red ink)">
            <a:extLst>
              <a:ext uri="{FF2B5EF4-FFF2-40B4-BE49-F238E27FC236}">
                <a16:creationId xmlns:a16="http://schemas.microsoft.com/office/drawing/2014/main" id="{7CCB8F02-193D-4FC5-A0E2-20DADB22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30712"/>
            <a:ext cx="46704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0D013B12-6E2A-4F7B-813A-1F2421304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5510650"/>
              <a:ext cx="1588" cy="633413"/>
            </p14:xfrm>
          </p:contentPart>
        </mc:Choice>
        <mc:Fallback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0D013B12-6E2A-4F7B-813A-1F2421304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2588" y="5493005"/>
                <a:ext cx="154036" cy="6679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3E2B32BC-FAA1-493B-A8D7-B83FF1A5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31C944-DF56-4E66-8B54-1BAB658F1D8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E91C96D-1B0E-457E-A53E-82ED5CC89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Velocity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708553E-4604-47E8-A375-4265F11A9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029200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velocities are usually higher than in natural channel (constriction)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velocities can cause streambed scour and bank erosion</a:t>
            </a:r>
          </a:p>
        </p:txBody>
      </p:sp>
      <p:pic>
        <p:nvPicPr>
          <p:cNvPr id="35845" name="Picture 4" descr="severe erosion at culvert outlet ">
            <a:extLst>
              <a:ext uri="{FF2B5EF4-FFF2-40B4-BE49-F238E27FC236}">
                <a16:creationId xmlns:a16="http://schemas.microsoft.com/office/drawing/2014/main" id="{B9AE6D02-212B-49FC-BA27-98E36BA2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43998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0F79A29D-24DA-459D-B320-C59F2A0D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8DFC8-50CC-41AF-B3CF-3A60BB04289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2FE27E5-795C-4F61-BC63-A720CAD44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Curves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B146C43-F59C-4FB9-8CB8-9274065BF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800600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Plot of HW depth or elevation versus flow rate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curves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curves</a:t>
            </a:r>
          </a:p>
        </p:txBody>
      </p:sp>
      <p:pic>
        <p:nvPicPr>
          <p:cNvPr id="37893" name="Picture 4" descr="headwater versus flows for inlet and outlet control">
            <a:extLst>
              <a:ext uri="{FF2B5EF4-FFF2-40B4-BE49-F238E27FC236}">
                <a16:creationId xmlns:a16="http://schemas.microsoft.com/office/drawing/2014/main" id="{09A485C4-3D8D-4C78-A908-4D71AEAE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09403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889C26C-1AAC-4C4D-81E5-440116C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0640D-BBC1-459E-934C-07A46089AEA6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DE16723-5B01-4CD5-B1B9-8060ACBAC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CF0EFA7-D6A6-45A5-9821-9A3AA4F80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100638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Decreases w/ larger culvert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Cost: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Increases w/ larger culvert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Usually use a Design Frequency</a:t>
            </a:r>
          </a:p>
        </p:txBody>
      </p:sp>
      <p:pic>
        <p:nvPicPr>
          <p:cNvPr id="39941" name="Picture 4" descr="cost versus culvert area (risk costs go down the larger the area but installation costs go up)  ">
            <a:extLst>
              <a:ext uri="{FF2B5EF4-FFF2-40B4-BE49-F238E27FC236}">
                <a16:creationId xmlns:a16="http://schemas.microsoft.com/office/drawing/2014/main" id="{C35EFD9E-84FA-4567-90C8-09F9C190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762000"/>
            <a:ext cx="3814762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EBF3407B-BFF8-4739-B3E3-60143779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2D278C-5440-4E4B-8A98-2C9AE4DB948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897B4DB-B306-44E1-9F6E-16F61FD5C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68D7698-4B40-48AA-AF09-412C211A6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controls (or limits) the flow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Harder for flow to get through the entrance of the culvert than it is to flow through the remainder of the culvert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2FE247A3-2385-4EFE-85B6-0C5C4B7A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24E09F-ED09-4729-95D6-C058F44A60D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8A3A2FB-D4ED-464B-9C7A-FDF9D6131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0F4EA14-046C-4D77-8334-32FAE157A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should have the ability to: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different materials used for culverts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inlet and outlet control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the headwater depth for inlet control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695D1C86-BCEE-426D-802D-05A27762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21124F-092B-45EA-87FA-35D2C61C7D45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E928663-42A9-4FA8-9C57-297E23A37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–A</a:t>
            </a:r>
          </a:p>
        </p:txBody>
      </p:sp>
      <p:pic>
        <p:nvPicPr>
          <p:cNvPr id="44036" name="Picture 4" descr="picture showing inlet control A">
            <a:extLst>
              <a:ext uri="{FF2B5EF4-FFF2-40B4-BE49-F238E27FC236}">
                <a16:creationId xmlns:a16="http://schemas.microsoft.com/office/drawing/2014/main" id="{E2D1F1DF-D5D6-4A9F-A38A-63D7954E19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962400"/>
            <a:ext cx="7907338" cy="2317750"/>
          </a:xfrm>
          <a:noFill/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79AEC09E-1F45-4EDF-BC9C-99A53E56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Barrel flow is partly full and supercritical (below critical depth)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Critical depth occurs just d/s of culvert entrance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Flow approaches normal depth @ outlet end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C7A97852-FAFB-4788-8FA1-E7F4F4F2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645923-44FA-41FC-A632-58EF92A1D88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6DF741D-BE11-4EBD-8A80-1AE0FCBA6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–B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F8A2DE87-AE1A-4BD4-B1CD-70AC4A5C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Flow d/s of inlet is supercritical (below critical depth)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Hydraulic jump occurs in the barrel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Note that submergence of outlet does not assure outlet control</a:t>
            </a:r>
          </a:p>
        </p:txBody>
      </p:sp>
      <p:pic>
        <p:nvPicPr>
          <p:cNvPr id="46085" name="Picture 6" descr="Inlet control B">
            <a:extLst>
              <a:ext uri="{FF2B5EF4-FFF2-40B4-BE49-F238E27FC236}">
                <a16:creationId xmlns:a16="http://schemas.microsoft.com/office/drawing/2014/main" id="{3ECCFD8D-8B3B-4058-8BBF-2F29690E174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81400"/>
            <a:ext cx="7864475" cy="264318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CFD38E96-7E6F-4ABB-8386-16E20F51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61B5B1-E7F4-446C-A65E-A1AA93AFC54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F4A987B-81CA-433D-8971-450B7E50F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–C</a:t>
            </a: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790E7C5E-BC4B-49B6-9EB6-224F234F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Barrel flow is partly full and supercritical (below critical depth)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Critical depth occurs just d/s of culvert entrance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Flow approaches normal depth @ outlet end</a:t>
            </a:r>
          </a:p>
        </p:txBody>
      </p:sp>
      <p:pic>
        <p:nvPicPr>
          <p:cNvPr id="48133" name="Picture 6" descr="Inlet control C">
            <a:extLst>
              <a:ext uri="{FF2B5EF4-FFF2-40B4-BE49-F238E27FC236}">
                <a16:creationId xmlns:a16="http://schemas.microsoft.com/office/drawing/2014/main" id="{958F7E6B-3DAC-411E-848B-56FD8E2F31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581400"/>
            <a:ext cx="7908925" cy="249713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E58C5B5A-EABC-46BD-A9E4-F29A38B7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AB55E3-98F4-4D0E-93CD-40C7D6C3E29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3C8076C-A7D4-451D-A39B-27E9E88AA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–D (rare)</a:t>
            </a:r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9F9B48E4-54E7-49FF-80F1-58355259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Median drain provides ventilation/stable conditions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Hydraulic jump occurs in the barrel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Note that full-flow doesn’t occur even though inlet/outlet are submerged</a:t>
            </a:r>
          </a:p>
        </p:txBody>
      </p:sp>
      <p:pic>
        <p:nvPicPr>
          <p:cNvPr id="50181" name="Picture 6" descr="Inlet control D">
            <a:extLst>
              <a:ext uri="{FF2B5EF4-FFF2-40B4-BE49-F238E27FC236}">
                <a16:creationId xmlns:a16="http://schemas.microsoft.com/office/drawing/2014/main" id="{5D853FAA-A9B5-436B-8F2D-53B90C7E6CA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657600"/>
            <a:ext cx="7818438" cy="26320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118D3EE7-9657-45FB-97DA-2895A1B4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F21425-8F2E-494E-8119-655D04EACEF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F94051E-FB22-424E-8ECB-D0A6679B1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Increasing inlet performance</a:t>
            </a:r>
            <a:br>
              <a:rPr lang="en-US" altLang="en-US" sz="4000"/>
            </a:br>
            <a:r>
              <a:rPr lang="en-US" altLang="en-US" sz="4000"/>
              <a:t>Beveled edges at entrance</a:t>
            </a:r>
          </a:p>
        </p:txBody>
      </p:sp>
      <p:pic>
        <p:nvPicPr>
          <p:cNvPr id="52228" name="Picture 4" descr="various beveled edges">
            <a:extLst>
              <a:ext uri="{FF2B5EF4-FFF2-40B4-BE49-F238E27FC236}">
                <a16:creationId xmlns:a16="http://schemas.microsoft.com/office/drawing/2014/main" id="{9C6F11F9-46F5-48EB-A6B1-BAF74ABA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8388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5FE50E49-6808-447B-9411-A6BA7837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6A077-E48E-43DF-924E-E206498CAD5B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86CDBEB-B22A-4504-A403-6BF01E3BC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Increasing inlet performance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Square Edges/Curved Edges</a:t>
            </a:r>
          </a:p>
        </p:txBody>
      </p:sp>
      <p:pic>
        <p:nvPicPr>
          <p:cNvPr id="54276" name="Picture 4" descr="square versus curved entrances">
            <a:extLst>
              <a:ext uri="{FF2B5EF4-FFF2-40B4-BE49-F238E27FC236}">
                <a16:creationId xmlns:a16="http://schemas.microsoft.com/office/drawing/2014/main" id="{F960C76B-B62A-4AAB-A1A5-C4BCA9C6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964363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3CA19073-A434-4ADE-846F-CEEA5E90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FADF5-F247-41C1-A01A-3553BFF855F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FA080E83-7C6B-4215-A628-3859FCEB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Fall-Depressing the culvert entrance below the natural stream bed</a:t>
            </a:r>
          </a:p>
        </p:txBody>
      </p:sp>
      <p:pic>
        <p:nvPicPr>
          <p:cNvPr id="56324" name="Picture 5" descr="depressed apron">
            <a:extLst>
              <a:ext uri="{FF2B5EF4-FFF2-40B4-BE49-F238E27FC236}">
                <a16:creationId xmlns:a16="http://schemas.microsoft.com/office/drawing/2014/main" id="{B189524E-2F8E-470E-8FC9-17DF48B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43413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inlet sump">
            <a:extLst>
              <a:ext uri="{FF2B5EF4-FFF2-40B4-BE49-F238E27FC236}">
                <a16:creationId xmlns:a16="http://schemas.microsoft.com/office/drawing/2014/main" id="{33F4C0AF-880A-44F6-B297-6F8619A8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195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146F924A-D71F-47EC-8746-4967DF73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55728E-811A-4680-9441-9BF8C18C9884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2F01DF1-855D-4451-A1B4-7380581F3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Tapered Entrances </a:t>
            </a:r>
          </a:p>
        </p:txBody>
      </p:sp>
      <p:pic>
        <p:nvPicPr>
          <p:cNvPr id="58372" name="Picture 5" descr="side-tapered and slope-tapered inlets">
            <a:extLst>
              <a:ext uri="{FF2B5EF4-FFF2-40B4-BE49-F238E27FC236}">
                <a16:creationId xmlns:a16="http://schemas.microsoft.com/office/drawing/2014/main" id="{275D8EC5-DEA9-4377-AF1D-45C2CAF5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7813"/>
            <a:ext cx="70993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D207B65C-4B22-4200-A429-4AEAD45D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81601-50E3-4F53-B535-B7B20D93BFEF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46C7884-DF6E-4D1D-BE22-CB0F1E89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1C21F5E-F7AF-4609-9F8C-C48C983CA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controls (or limits) the flow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Harder for flow to negotiate length of culvert than it is to get through the inlet (entrance)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26A2C983-93D7-40D9-A5B6-29A5F3E4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2AD8E7-DCF2-4C1E-A792-0D9A8B9163E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904CC26-06B8-4B9B-8BCE-4CA569261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–A (rare)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5ED960EF-F489-4AFB-8DD0-040C4F3C2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Pressure Flow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Full Flow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Most culverts don’t operate this way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Inlet/Outlet Submerged</a:t>
            </a:r>
          </a:p>
        </p:txBody>
      </p:sp>
      <p:pic>
        <p:nvPicPr>
          <p:cNvPr id="62469" name="Picture 7" descr="outlet control A">
            <a:extLst>
              <a:ext uri="{FF2B5EF4-FFF2-40B4-BE49-F238E27FC236}">
                <a16:creationId xmlns:a16="http://schemas.microsoft.com/office/drawing/2014/main" id="{F685CBFA-B407-49D1-AACF-EDACD30E6B1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0"/>
            <a:ext cx="7637463" cy="22828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DC00BBFF-8A6E-43A3-8876-9E99F3F5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96875A-0D40-4662-9C2F-E4CD1EFCBEE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D13F8AB-5257-4497-8000-E84B5C241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Hydraulic Design of Highway Culverts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AA73C81-68B0-4D79-8E13-4A190D6B8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USDOT/FHWA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HDS 5 (highway design series #5)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HDS 5  (2005/2012 versions) available at: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https://people.sunypoly.edu/~barans/classes/ctc261/lectures.html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Most of the images in this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presentation were taken from HDS 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38AD6C9E-1152-46B4-85A3-609C9782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FD1A21-0D68-4DD4-A5C9-DB0D283C514B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0C2736D-A585-4871-9A2B-800CFA402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–B  </a:t>
            </a:r>
          </a:p>
        </p:txBody>
      </p:sp>
      <p:sp>
        <p:nvSpPr>
          <p:cNvPr id="64516" name="Text Box 3">
            <a:extLst>
              <a:ext uri="{FF2B5EF4-FFF2-40B4-BE49-F238E27FC236}">
                <a16:creationId xmlns:a16="http://schemas.microsoft.com/office/drawing/2014/main" id="{376195B1-B304-4DFA-9538-14EF79E7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Full Flow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Inlet not fully submerged</a:t>
            </a:r>
          </a:p>
        </p:txBody>
      </p:sp>
      <p:pic>
        <p:nvPicPr>
          <p:cNvPr id="64517" name="Picture 6" descr="Outlet control B ">
            <a:extLst>
              <a:ext uri="{FF2B5EF4-FFF2-40B4-BE49-F238E27FC236}">
                <a16:creationId xmlns:a16="http://schemas.microsoft.com/office/drawing/2014/main" id="{8997D3C7-886C-4313-81B7-03FA576C9CB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962400"/>
            <a:ext cx="8134350" cy="19462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D7FAF14A-4C4D-41E4-BDEB-844F59AD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014406-4798-48C1-A8BB-C0A4A0449B63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3C59816-2E5A-42D6-86A4-568CC6737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–C </a:t>
            </a:r>
          </a:p>
        </p:txBody>
      </p:sp>
      <p:sp>
        <p:nvSpPr>
          <p:cNvPr id="66564" name="Text Box 3">
            <a:extLst>
              <a:ext uri="{FF2B5EF4-FFF2-40B4-BE49-F238E27FC236}">
                <a16:creationId xmlns:a16="http://schemas.microsoft.com/office/drawing/2014/main" id="{62A76D2A-46AD-43AB-883E-CBE58CDDE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Submerged inlet / unsubmerged outlet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Requires high HW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Outlet velocities usually high</a:t>
            </a:r>
          </a:p>
        </p:txBody>
      </p:sp>
      <p:pic>
        <p:nvPicPr>
          <p:cNvPr id="66565" name="Picture 6" descr="Outlet control C">
            <a:extLst>
              <a:ext uri="{FF2B5EF4-FFF2-40B4-BE49-F238E27FC236}">
                <a16:creationId xmlns:a16="http://schemas.microsoft.com/office/drawing/2014/main" id="{7507C2DC-FCD5-48D0-9ED0-2CCC1795EE1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7953375" cy="1957388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AAD4EEE6-2D3C-4CB5-BF73-4F942627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F0B72D-7F9E-452D-BB1D-138FC08E0649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46E56CC-9708-4E45-93C7-7E1BCB5F0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–D (Typical)</a:t>
            </a:r>
          </a:p>
        </p:txBody>
      </p:sp>
      <p:sp>
        <p:nvSpPr>
          <p:cNvPr id="68612" name="Text Box 3">
            <a:extLst>
              <a:ext uri="{FF2B5EF4-FFF2-40B4-BE49-F238E27FC236}">
                <a16:creationId xmlns:a16="http://schemas.microsoft.com/office/drawing/2014/main" id="{FE85BF93-3426-43D3-BC15-854A6F03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Inlet submerged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Outlet unsubmerged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Critical depth occurs just u/s of outlet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Low TW</a:t>
            </a:r>
          </a:p>
        </p:txBody>
      </p:sp>
      <p:pic>
        <p:nvPicPr>
          <p:cNvPr id="68613" name="Picture 6" descr="outlet control D">
            <a:extLst>
              <a:ext uri="{FF2B5EF4-FFF2-40B4-BE49-F238E27FC236}">
                <a16:creationId xmlns:a16="http://schemas.microsoft.com/office/drawing/2014/main" id="{73644C80-7C6D-4F15-964A-9BBB6815BC8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7908925" cy="213836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DD2BF702-0099-4908-8977-3211955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79B1D3-F783-4C8B-854E-9B0C4B43AEB3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003068D-272D-4259-9287-452522B4F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Control –E (typical)</a:t>
            </a: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1D8A75AC-2FBE-4F08-81CC-D4F4DF48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96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Flow is subcritical (laminar)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Inlet and outlet are unsubmerged</a:t>
            </a:r>
          </a:p>
        </p:txBody>
      </p:sp>
      <p:pic>
        <p:nvPicPr>
          <p:cNvPr id="70661" name="Picture 6" descr="outlet control E">
            <a:extLst>
              <a:ext uri="{FF2B5EF4-FFF2-40B4-BE49-F238E27FC236}">
                <a16:creationId xmlns:a16="http://schemas.microsoft.com/office/drawing/2014/main" id="{3B69398F-1C8A-4DBB-BE09-7570AA5A5FB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86200"/>
            <a:ext cx="7999413" cy="2103438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A2E26A34-9485-4892-AA71-01E7125A8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9DFCBC79-9D60-4B6F-8305-2F97514525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5D067802-F0D4-4001-95AF-A60BB651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52C67-53CF-426A-B990-FE2B9362877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3411-18A8-4B3A-8EA1-0A02EB06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57" y="609599"/>
            <a:ext cx="8229600" cy="795099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Factors that Influence Inlet/Outlet Control</a:t>
            </a:r>
          </a:p>
        </p:txBody>
      </p:sp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0766A24A-A1B8-4D5A-9C95-29CE8A73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A38BDD-10D0-47AD-90C4-AE58D4A5070D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73731" name="Picture 4" descr="Table showing how different culvert factors affect inlet and outlet control">
            <a:extLst>
              <a:ext uri="{FF2B5EF4-FFF2-40B4-BE49-F238E27FC236}">
                <a16:creationId xmlns:a16="http://schemas.microsoft.com/office/drawing/2014/main" id="{5C59F3CA-ECC6-47F9-B223-E700146A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3350"/>
            <a:ext cx="61436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278D1A29-3C1C-496E-9DA2-A96CFBB5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DEFE20-7032-4A64-9887-C0063BAADFFA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7DF44FF0-44AC-4F76-B662-55A547E4A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Requirements-Hydrology</a:t>
            </a:r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03CD3C1C-16CE-49BD-AAD7-413A33AA0A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048000" cy="4073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Peak Flow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Check Flow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Hydrograph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 routing</a:t>
            </a:r>
            <a:r>
              <a:rPr lang="en-US" altLang="en-US" dirty="0"/>
              <a:t>	</a:t>
            </a:r>
          </a:p>
        </p:txBody>
      </p:sp>
      <p:sp>
        <p:nvSpPr>
          <p:cNvPr id="75781" name="Rectangle 8">
            <a:extLst>
              <a:ext uri="{FF2B5EF4-FFF2-40B4-BE49-F238E27FC236}">
                <a16:creationId xmlns:a16="http://schemas.microsoft.com/office/drawing/2014/main" id="{0D1510DD-D4A8-4CEB-8553-50DC3BDF72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828800"/>
            <a:ext cx="5181600" cy="43021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Stream gage/regression/rational method/TR-55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Same as above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Stream gage/ synthetic methods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>
            <a:extLst>
              <a:ext uri="{FF2B5EF4-FFF2-40B4-BE49-F238E27FC236}">
                <a16:creationId xmlns:a16="http://schemas.microsoft.com/office/drawing/2014/main" id="{B82C9BC7-A568-451E-8846-DA9BCFBC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8EA7-95E9-4CCB-A94C-C0B6A66F241A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8FC0DBB-EE5D-43B0-B3F5-A5FC40506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Data Requirements</a:t>
            </a:r>
            <a:br>
              <a:rPr lang="en-US" altLang="en-US" sz="4000"/>
            </a:br>
            <a:r>
              <a:rPr lang="en-US" altLang="en-US" sz="4000"/>
              <a:t>Site Data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8E0D23E-BE68-478E-8069-7685CD6069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1242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Culvert Location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Waterway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Cross Sections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Long.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Resistance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Roadway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Cross Section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Culvert Length	</a:t>
            </a:r>
          </a:p>
        </p:txBody>
      </p:sp>
      <p:sp>
        <p:nvSpPr>
          <p:cNvPr id="77829" name="Rectangle 4">
            <a:extLst>
              <a:ext uri="{FF2B5EF4-FFF2-40B4-BE49-F238E27FC236}">
                <a16:creationId xmlns:a16="http://schemas.microsoft.com/office/drawing/2014/main" id="{3F644CA0-23F4-4792-8E15-D20D4204DF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828800"/>
            <a:ext cx="44958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Maps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Field Surveys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Roadway Plans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>
            <a:extLst>
              <a:ext uri="{FF2B5EF4-FFF2-40B4-BE49-F238E27FC236}">
                <a16:creationId xmlns:a16="http://schemas.microsoft.com/office/drawing/2014/main" id="{8AA244B9-3F57-4191-982F-7B99BBB2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CA85AB-BB22-40A0-B2BB-C891DB9688EA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E70C1BA-5A01-43A1-9758-0ED66162D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Data Requirements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Design Headwater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EC030C8-C3DC-4C75-BA47-B7F40CCE3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733800" cy="4302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Critical pts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Surrounding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bldgs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Regulatory Constraints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Arbitrary Constraints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79877" name="Rectangle 4">
            <a:extLst>
              <a:ext uri="{FF2B5EF4-FFF2-40B4-BE49-F238E27FC236}">
                <a16:creationId xmlns:a16="http://schemas.microsoft.com/office/drawing/2014/main" id="{06C63F6A-6FEC-4D01-9BA4-1AA1B9A071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343400" cy="4302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Roadway plans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Maps/plans/photos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Floodplain/flood insurance regs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State or local regs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6">
            <a:extLst>
              <a:ext uri="{FF2B5EF4-FFF2-40B4-BE49-F238E27FC236}">
                <a16:creationId xmlns:a16="http://schemas.microsoft.com/office/drawing/2014/main" id="{B9EAD6DD-9570-46FE-B47E-EA902C5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7B6BB-2A77-4201-93AE-819B4CA0A44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74171AB4-4915-41FA-9445-985B914CF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Inlet 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D49DF79-FD4F-4764-8B0E-6E9957FFFF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Entrance Unsubmerged (weir)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Entrance Submerged (orifice)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Transition (in between; poorly defined)</a:t>
            </a:r>
          </a:p>
        </p:txBody>
      </p:sp>
      <p:pic>
        <p:nvPicPr>
          <p:cNvPr id="81925" name="Picture 6" descr="headwater elevation under weir and orifice control">
            <a:extLst>
              <a:ext uri="{FF2B5EF4-FFF2-40B4-BE49-F238E27FC236}">
                <a16:creationId xmlns:a16="http://schemas.microsoft.com/office/drawing/2014/main" id="{36916171-D006-4300-9D9E-D329D9C5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967163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95BAD5D-D1EE-44B4-B8C2-482E008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601A4A-5E36-49A7-A08D-3E173E2CE73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1743C5E-9860-4473-BB72-9280E889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A83461C-508E-495C-961D-2EF3D3247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Hydraulically short conduit which conveys stream flow through a roadway embankment or past some other type of flow obstruction</a:t>
            </a:r>
          </a:p>
        </p:txBody>
      </p:sp>
      <p:pic>
        <p:nvPicPr>
          <p:cNvPr id="11269" name="Picture 4" descr="Culvert showing headwater and tailwater">
            <a:extLst>
              <a:ext uri="{FF2B5EF4-FFF2-40B4-BE49-F238E27FC236}">
                <a16:creationId xmlns:a16="http://schemas.microsoft.com/office/drawing/2014/main" id="{9F2CDAFA-C118-41F0-BFA9-C6973F66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3615832"/>
            <a:ext cx="53482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2C7B-4056-487E-AAAC-1541A09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Weir and Orifice Flow Equations</a:t>
            </a:r>
          </a:p>
        </p:txBody>
      </p:sp>
      <p:sp>
        <p:nvSpPr>
          <p:cNvPr id="83970" name="Slide Number Placeholder 3">
            <a:extLst>
              <a:ext uri="{FF2B5EF4-FFF2-40B4-BE49-F238E27FC236}">
                <a16:creationId xmlns:a16="http://schemas.microsoft.com/office/drawing/2014/main" id="{7DACA4C8-6295-4371-9993-F47D5B3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BA77D-CE16-49A9-830D-5FF397ECCE48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83971" name="Picture 5" descr="equations for elevation vs flow for orifice and weir">
            <a:extLst>
              <a:ext uri="{FF2B5EF4-FFF2-40B4-BE49-F238E27FC236}">
                <a16:creationId xmlns:a16="http://schemas.microsoft.com/office/drawing/2014/main" id="{CFACEBE2-0EC7-42AD-86B3-5CE7F2F3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82" y="1600200"/>
            <a:ext cx="600263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E6950730-706C-490A-B80B-0746F658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B7F72D-8D8B-4C43-A6D3-3EA7226EB966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121908-3CC1-4911-9686-3C2C13EDA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Hydraulics-Energy Equation (EGL</a:t>
            </a:r>
            <a:r>
              <a:rPr lang="en-US" altLang="en-US" dirty="0"/>
              <a:t>)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21BAEB0-B197-44FA-B3B9-FC9381817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HW and TW depths and elevations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head (u/s &amp; d/s)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Head losses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Friction loss through the barrel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Entrance/Exit losses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Bend/Junction/Grate losses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276DB-0D8B-43CD-8AC5-D7B84FFA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Energy and Hydraulic Grade Lines</a:t>
            </a:r>
          </a:p>
        </p:txBody>
      </p:sp>
      <p:sp>
        <p:nvSpPr>
          <p:cNvPr id="88066" name="Slide Number Placeholder 4">
            <a:extLst>
              <a:ext uri="{FF2B5EF4-FFF2-40B4-BE49-F238E27FC236}">
                <a16:creationId xmlns:a16="http://schemas.microsoft.com/office/drawing/2014/main" id="{FEC88FF4-35FF-47FD-A48A-AF12B83A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1FEF88-93AE-4CC1-BB84-AA6D1074CAC4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88067" name="Picture 5">
            <a:extLst>
              <a:ext uri="{FF2B5EF4-FFF2-40B4-BE49-F238E27FC236}">
                <a16:creationId xmlns:a16="http://schemas.microsoft.com/office/drawing/2014/main" id="{7C5CE427-6630-4987-85BC-73779308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0"/>
            <a:ext cx="896778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7">
                <a:extLst>
                  <a:ext uri="{FF2B5EF4-FFF2-40B4-BE49-F238E27FC236}">
                    <a16:creationId xmlns:a16="http://schemas.microsoft.com/office/drawing/2014/main" id="{E3669F0D-950F-4246-9895-895D11CDE7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2510666"/>
              <a:ext cx="357187" cy="44450"/>
            </p14:xfrm>
          </p:contentPart>
        </mc:Choice>
        <mc:Fallback xmlns="">
          <p:pic>
            <p:nvPicPr>
              <p:cNvPr id="4098" name="Ink 7">
                <a:extLst>
                  <a:ext uri="{FF2B5EF4-FFF2-40B4-BE49-F238E27FC236}">
                    <a16:creationId xmlns:a16="http://schemas.microsoft.com/office/drawing/2014/main" id="{E3669F0D-950F-4246-9895-895D11CDE7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555" y="2396108"/>
                <a:ext cx="414078" cy="27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8">
                <a:extLst>
                  <a:ext uri="{FF2B5EF4-FFF2-40B4-BE49-F238E27FC236}">
                    <a16:creationId xmlns:a16="http://schemas.microsoft.com/office/drawing/2014/main" id="{BB29E196-EA52-48CB-9EA3-6848C8B137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2555116"/>
              <a:ext cx="223837" cy="26987"/>
            </p14:xfrm>
          </p:contentPart>
        </mc:Choice>
        <mc:Fallback xmlns="">
          <p:pic>
            <p:nvPicPr>
              <p:cNvPr id="4099" name="Ink 8">
                <a:extLst>
                  <a:ext uri="{FF2B5EF4-FFF2-40B4-BE49-F238E27FC236}">
                    <a16:creationId xmlns:a16="http://schemas.microsoft.com/office/drawing/2014/main" id="{BB29E196-EA52-48CB-9EA3-6848C8B137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2034" y="2442552"/>
                <a:ext cx="280696" cy="2521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5E3E3508-4D24-4798-90FC-1C780A3E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DC5001-062C-42FA-B5C2-7EA0E285F612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9B0512D-EFCB-413B-8761-61C7C3084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Definitions: Head (Friction) Losses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E98163B-386C-4A80-959D-2CA6E6A2F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-entrance loss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-friction loss through the barrel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-exit loss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potential losses due to bends, junctions and grates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Summarize the losses to calculate the total energy required to “push” water through the barrel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72F75DF6-7C3F-4182-88E4-8F2C6943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1D01F5-9F72-4D58-8D7A-795639E6718D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2A74C85-9049-4060-8D0A-1969B3D01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Definitions: Velocity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F2BAD4E-7B4B-4DFE-9413-3B7EC0A0F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-channel velocity upstream of the culvert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V-velocity through culvert barrel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-channel velocity downstream of the culvert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are often assumed to be minimal and left out of the equations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0CC89B50-A7F1-47B7-9CEE-5865F390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0EFB6-6B81-4140-BF07-13274CC446D3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B7B19AC-541F-4D72-B9A9-220FBA0D6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Roadway Overtopping</a:t>
            </a:r>
          </a:p>
        </p:txBody>
      </p:sp>
      <p:pic>
        <p:nvPicPr>
          <p:cNvPr id="94212" name="Picture 4" descr="Flows when the roadway overtops.  There is flow through the barrel and flow over the road">
            <a:extLst>
              <a:ext uri="{FF2B5EF4-FFF2-40B4-BE49-F238E27FC236}">
                <a16:creationId xmlns:a16="http://schemas.microsoft.com/office/drawing/2014/main" id="{A7EB0DFC-3B62-45B8-9F0D-3AED4B9AC89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7678738" cy="412115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E03A9B6A-86FF-4377-8CF0-A53DF6A5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E4B88F-0AD3-4E14-9B80-D9C352610E2E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ED1793C-D5CF-4195-B514-775DB6297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Modeling Roadway Topping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0237590A-A19E-4D92-98D8-D40A5971E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flows through the culvert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also flows over the road – model as a broad crested weir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Topping usually occurs on sag curve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Represent sag w/ a single horizontal line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Represent sag w/ a series of lines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BBE5299F-740C-45C2-B935-1005D52E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6925C4-5197-4D52-9189-1CC55064F692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C64D962-46C0-42F1-900A-17378AED3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 Form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420CDF8-D6B1-4726-A661-3F462F8F7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Page 344 of HDS-5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HW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based on inlet/outlet control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0821-F9AA-4B81-B6C2-006C84A6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Culvert Design Form-Use for Class</a:t>
            </a:r>
          </a:p>
        </p:txBody>
      </p:sp>
      <p:sp>
        <p:nvSpPr>
          <p:cNvPr id="100354" name="Slide Number Placeholder 3">
            <a:extLst>
              <a:ext uri="{FF2B5EF4-FFF2-40B4-BE49-F238E27FC236}">
                <a16:creationId xmlns:a16="http://schemas.microsoft.com/office/drawing/2014/main" id="{3ACA3171-2A4C-479A-9B1E-AB502827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9521CD-A91C-44BC-BD4B-0520B6FE0204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100355" name="Picture 4" descr="culvert design form">
            <a:extLst>
              <a:ext uri="{FF2B5EF4-FFF2-40B4-BE49-F238E27FC236}">
                <a16:creationId xmlns:a16="http://schemas.microsoft.com/office/drawing/2014/main" id="{B837E744-E290-476D-8939-A61FB09C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7086600" cy="530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EDB8EAD5-7FA9-40CB-8DE3-9306CF21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21A17-1459-405C-8E78-71AEC2D68EF1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DA29857-8694-4305-82A3-F577A01A2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 Steps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DC01AD0-E6A1-46D7-A562-8FB6A4F1E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Summarize all known data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Select a preliminary culvert material, shape, size and entrance type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 inlet control calculations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 outlet control calculations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HW elevation is too high, then go back to step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AA25A639-E92D-4216-9E1A-7B64BBB3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96BB3D-AC11-4556-A4B5-9B16A95FC33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793FA4F-7B40-4071-9889-D65FD3C7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0363858-454C-4E02-8447-66CBAE45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24200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Conduit placed under a road to carry water from one side to the other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Designed to pass a design flow w/o overtopping the road</a:t>
            </a:r>
          </a:p>
        </p:txBody>
      </p:sp>
      <p:pic>
        <p:nvPicPr>
          <p:cNvPr id="13317" name="Picture 6" descr="Culvert plan (skewed culvert) and longitudinal cross section">
            <a:extLst>
              <a:ext uri="{FF2B5EF4-FFF2-40B4-BE49-F238E27FC236}">
                <a16:creationId xmlns:a16="http://schemas.microsoft.com/office/drawing/2014/main" id="{520D6E73-2CAE-4829-9901-E0EB5E48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51100"/>
            <a:ext cx="5267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F38EC4BB-9025-4F6E-98A4-92EDB578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60BEA-850F-408B-A903-650691F72FB5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C336E07-EE64-48C4-96E3-065D2F5FD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1848046B-D33A-44B0-AED0-28E7FA23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step is to determine HW/D from charts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Chart 1B (Concrete Pipe-English)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Chart 2B (Corrugated Metal Pipe-English)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Chart 3B (Circular Pipe-Beveled Ring)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Chart 8B (Box Culverts) –D is box culvert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Note: Must calculate Q per foot of culvert box width 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Multiply by Diameter or Box Culvert Height  to get HW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69C4-3C47-4038-80F5-40D2928C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533400"/>
            <a:ext cx="3886200" cy="3048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HW versus different ends</a:t>
            </a:r>
          </a:p>
        </p:txBody>
      </p:sp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1BEEB49B-5E57-4E95-91A9-203A435E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0F5F40-5026-4FE6-9DCA-66A218341F88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106499" name="Picture 4" descr="chart showing headwater depth for concrete pipe under inlet control">
            <a:extLst>
              <a:ext uri="{FF2B5EF4-FFF2-40B4-BE49-F238E27FC236}">
                <a16:creationId xmlns:a16="http://schemas.microsoft.com/office/drawing/2014/main" id="{CACF245F-BA45-4A93-AB83-65FAC8AB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68788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5">
            <a:extLst>
              <a:ext uri="{FF2B5EF4-FFF2-40B4-BE49-F238E27FC236}">
                <a16:creationId xmlns:a16="http://schemas.microsoft.com/office/drawing/2014/main" id="{44EEB518-44AE-4E94-9C54-2E26F5E3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38200"/>
            <a:ext cx="2971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Dia</a:t>
            </a:r>
            <a:r>
              <a:rPr lang="en-US" altLang="en-US" dirty="0"/>
              <a:t>=42” (3.5)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Q=120 </a:t>
            </a:r>
            <a:r>
              <a:rPr lang="en-US" altLang="en-US" dirty="0" err="1"/>
              <a:t>cfs</a:t>
            </a: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Square edge with headwall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HW/D=2.5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HW=8.8’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Groove end with headwall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HW/D=2.1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HW=7.4’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Groove end projecting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HW/D=2.2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HW=7.7’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E76751C3-0E6E-4057-96FF-7EE747B13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Homework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EF12767F-058F-4F19-98E2-F54502AE3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>
                <a:highlight>
                  <a:srgbClr val="FFFF00"/>
                </a:highlight>
              </a:rPr>
              <a:t>Show only inlet control calculations.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Read and use HDS-5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Use the culvert form from HDS-5 (2005)-larger-page 344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For CBC calculate Q/width of box</a:t>
            </a: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63F3E7F0-116B-4125-A78D-FB9B32D1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CA26B7-79DE-420C-9D1D-9FD20D074CB9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604ECD5C-E514-4A75-82F9-95413F26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0F1291-813B-43DC-A991-8FFAED0DB6C7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71E936EF-1135-4C61-8299-46E46151D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Next Lecture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5E29545-EE4D-4EBC-8F4A-F5595C3CB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 Form Outlet control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849B4DE1-5CD1-45AA-B847-635C0100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320A50-DA25-456A-9145-C26DD09A1B9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BF057EC-A3DE-4099-A3EB-632521501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Culvert Flow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09BBD5D-F17E-4532-92C0-3F476B580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 flow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channel flow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Diameter, Length and Roughness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Entrance Design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Exit Design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4BD4E4F-E748-4CBD-BEEE-45A03163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B6C57-1BE9-4698-866F-5F4BC1920AB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78AC8B6-1C3D-47EA-A2FB-1E7BC6966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Shapes</a:t>
            </a:r>
          </a:p>
        </p:txBody>
      </p:sp>
      <p:pic>
        <p:nvPicPr>
          <p:cNvPr id="17412" name="Picture 4" descr="culvert shapes (circular, box, elliptical, pipe arch, metal box and arch)">
            <a:extLst>
              <a:ext uri="{FF2B5EF4-FFF2-40B4-BE49-F238E27FC236}">
                <a16:creationId xmlns:a16="http://schemas.microsoft.com/office/drawing/2014/main" id="{1D937129-6113-4FC2-8BE5-775865775C6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828800"/>
            <a:ext cx="7165975" cy="43021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449F9B65-86F4-44A7-BA2E-6986C44E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687EBA-0B8D-411D-80E2-89B4558A20A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BE1E184-2F3C-4D25-BAF1-549884A77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Materials</a:t>
            </a:r>
          </a:p>
        </p:txBody>
      </p:sp>
      <p:pic>
        <p:nvPicPr>
          <p:cNvPr id="19460" name="Picture 4" descr="precast concrete box and corrugated metal arch ">
            <a:extLst>
              <a:ext uri="{FF2B5EF4-FFF2-40B4-BE49-F238E27FC236}">
                <a16:creationId xmlns:a16="http://schemas.microsoft.com/office/drawing/2014/main" id="{F127A548-082C-4429-977E-42B4EAB8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8361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9CF280D3-9A4A-41F9-B44C-A7D1F5A9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CD324A-40E0-4C37-B712-8F938FC8D94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BCA4944-DDB5-4E27-844F-D633ECCC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Materials-other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403A195-0506-4C1B-81A6-F32603D3D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Aluminum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Plastic 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Polyethylene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Polyvinylchloride (PVC)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1686</TotalTime>
  <Words>1339</Words>
  <Application>Microsoft Office PowerPoint</Application>
  <PresentationFormat>On-screen Show (4:3)</PresentationFormat>
  <Paragraphs>365</Paragraphs>
  <Slides>53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Times New Roman</vt:lpstr>
      <vt:lpstr>Wingdings</vt:lpstr>
      <vt:lpstr>Quadrant</vt:lpstr>
      <vt:lpstr>CTC 261  Culvert Basics</vt:lpstr>
      <vt:lpstr>Objectives</vt:lpstr>
      <vt:lpstr>Hydraulic Design of Highway Culverts</vt:lpstr>
      <vt:lpstr>Culvert</vt:lpstr>
      <vt:lpstr>Culvert Design</vt:lpstr>
      <vt:lpstr>Culvert Flow</vt:lpstr>
      <vt:lpstr>Culvert Shapes</vt:lpstr>
      <vt:lpstr>Culvert Materials</vt:lpstr>
      <vt:lpstr>Culvert Materials-other</vt:lpstr>
      <vt:lpstr>Inlet Types</vt:lpstr>
      <vt:lpstr>Culvert Hydraulics</vt:lpstr>
      <vt:lpstr>Flow Conditions</vt:lpstr>
      <vt:lpstr>Headwater (HW)</vt:lpstr>
      <vt:lpstr>Headwater (HWo)</vt:lpstr>
      <vt:lpstr>Tailwater (TW)</vt:lpstr>
      <vt:lpstr>Outlet Velocity</vt:lpstr>
      <vt:lpstr>Performance Curves</vt:lpstr>
      <vt:lpstr>Economics</vt:lpstr>
      <vt:lpstr>Inlet Control</vt:lpstr>
      <vt:lpstr>Inlet Control –A</vt:lpstr>
      <vt:lpstr>Inlet Control –B</vt:lpstr>
      <vt:lpstr>Inlet Control –C</vt:lpstr>
      <vt:lpstr>Inlet Control –D (rare)</vt:lpstr>
      <vt:lpstr>Increasing inlet performance Beveled edges at entrance</vt:lpstr>
      <vt:lpstr>Increasing inlet performance Square Edges/Curved Edges</vt:lpstr>
      <vt:lpstr>Fall-Depressing the culvert entrance below the natural stream bed</vt:lpstr>
      <vt:lpstr>Tapered Entrances </vt:lpstr>
      <vt:lpstr>Outlet Control</vt:lpstr>
      <vt:lpstr>Outlet Control –A (rare)</vt:lpstr>
      <vt:lpstr>Outlet Control –B  </vt:lpstr>
      <vt:lpstr>Outlet Control –C </vt:lpstr>
      <vt:lpstr>Outlet Control –D (Typical)</vt:lpstr>
      <vt:lpstr>Outlet Control –E (typical)</vt:lpstr>
      <vt:lpstr>Break</vt:lpstr>
      <vt:lpstr>Factors that Influence Inlet/Outlet Control</vt:lpstr>
      <vt:lpstr>Data Requirements-Hydrology</vt:lpstr>
      <vt:lpstr>Data Requirements Site Data</vt:lpstr>
      <vt:lpstr>Data Requirements Design Headwater</vt:lpstr>
      <vt:lpstr>Inlet  Hydraulics</vt:lpstr>
      <vt:lpstr>Weir and Orifice Flow Equations</vt:lpstr>
      <vt:lpstr>Hydraulics-Energy Equation (EGL)</vt:lpstr>
      <vt:lpstr>Energy and Hydraulic Grade Lines</vt:lpstr>
      <vt:lpstr>Definitions: Head (Friction) Losses</vt:lpstr>
      <vt:lpstr>Definitions: Velocity</vt:lpstr>
      <vt:lpstr>Roadway Overtopping</vt:lpstr>
      <vt:lpstr>Modeling Roadway Topping</vt:lpstr>
      <vt:lpstr>Culvert Design Form</vt:lpstr>
      <vt:lpstr>Culvert Design Form-Use for Class</vt:lpstr>
      <vt:lpstr>Culvert Design Steps</vt:lpstr>
      <vt:lpstr>Inlet Control</vt:lpstr>
      <vt:lpstr>HW versus different ends</vt:lpstr>
      <vt:lpstr>First Homework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150</cp:revision>
  <dcterms:created xsi:type="dcterms:W3CDTF">2002-10-04T19:39:32Z</dcterms:created>
  <dcterms:modified xsi:type="dcterms:W3CDTF">2026-03-12T17:16:12Z</dcterms:modified>
</cp:coreProperties>
</file>