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99" r:id="rId2"/>
    <p:sldId id="285" r:id="rId3"/>
    <p:sldId id="297" r:id="rId4"/>
    <p:sldId id="307" r:id="rId5"/>
    <p:sldId id="347" r:id="rId6"/>
    <p:sldId id="328" r:id="rId7"/>
    <p:sldId id="313" r:id="rId8"/>
    <p:sldId id="348" r:id="rId9"/>
    <p:sldId id="329" r:id="rId10"/>
    <p:sldId id="318" r:id="rId11"/>
    <p:sldId id="361" r:id="rId12"/>
    <p:sldId id="340" r:id="rId13"/>
    <p:sldId id="341" r:id="rId14"/>
    <p:sldId id="342" r:id="rId15"/>
    <p:sldId id="343" r:id="rId16"/>
    <p:sldId id="345" r:id="rId17"/>
    <p:sldId id="360" r:id="rId18"/>
    <p:sldId id="349" r:id="rId19"/>
    <p:sldId id="35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6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3344" autoAdjust="0"/>
  </p:normalViewPr>
  <p:slideViewPr>
    <p:cSldViewPr>
      <p:cViewPr varScale="1">
        <p:scale>
          <a:sx n="118" d="100"/>
          <a:sy n="118" d="100"/>
        </p:scale>
        <p:origin x="1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9F9D73C-D212-4589-B7AE-02CB2CC68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32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6-03-30T18:55:10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18431 13018,'-16'15,"16"17,0-16,0 0,0 0,0 0,0 15,0-15,0 0,0-16,16 0,-1 0,17 0,-16 0,-16 0,16 0,16 0,-16 0,15 0,-31 0,48 0,-32 0</inkml:trace>
  <inkml:trace contextRef="#ctx0" brushRef="#br0" timeOffset="3356">18637 13018,'16'0,"-16"0,0 31,0-15,0 0,0-16,0 48,0-33,0 1,0 0,0 0,0 0,0 16,0-32,0 32,0-17,0-15,0 32,0-16,0 0,0 0,0 15,0-31</inkml:trace>
  <inkml:trace contextRef="#ctx0" brushRef="#br0" timeOffset="5032">18653 13192,'0'0,"0"0,16 0,0 0,-1 16</inkml:trace>
  <inkml:trace contextRef="#ctx0" brushRef="#br0" timeOffset="69656">18050 12986,'16'32,"-16"-17,15-15,-15 48,0-32,16-16,0 16,32 31,-48-47,0 16,0 32,0-48,0 16,0 16,0-32,16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C127102-F11E-4877-ADA8-599EB7BF8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6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E1FF80-06A8-4699-BD2B-A9EF1C5377D9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C5F2EB-4E47-4B52-AC10-EB25E66784C3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DDEBBB-E842-4580-A2B9-7D29BAD4F758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995F41-1961-41FF-9707-37E5C1161778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D69448-9F42-47BA-86D9-45713699C0A1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81AE68-A1A7-4E5F-B922-2B2784E39D7E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6AB3AE-5D49-4E84-9574-6BE093CCBD99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350E49-12B6-4E0C-90DF-29B64B8745A3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0DB8D6E-1D64-4046-B55D-F2AF4EBE4687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D7815A-AD56-4768-BA75-9DC56B106220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45D3B6-2942-46AD-8E5C-6CBB1DB5D057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372404-B0BE-4386-8D52-9A81BD253C13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5B66EF-14AB-4E61-8F2D-AF89AB81FB78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DE0FF4-5889-4F8D-9338-AEDDC90BB233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31E1FB-C812-40F3-8586-40145F2C4D6B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AB26F4-0867-4946-90D0-661F6EC7414F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30940A-C6D3-49FA-823A-F7071915A094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3FD5C4-10B3-4221-B372-9D4D195269AB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B065E2-F240-4A1C-BD2D-A6ACA7388355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3EEF56-AE16-49A4-B19C-8DA8D2F8EEB6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F2360F-C6BB-458D-A261-647C076AB957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A21F1D-9381-4E60-8EE2-C870610E9814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72342B-D1D0-4DF4-BD9A-6834BF322DDD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EE6529-6807-44A7-A20E-6A71D8CB4FA5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74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1C69D343-C0A0-426C-AF87-ACA48E57B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2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1043A-51B1-4D4C-8983-3F4C6CCF2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9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179E0-D454-491F-99B5-2ADCFCDB6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3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86357-5451-4BD3-B1F8-8D3993EC5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54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FB78F-5065-4D00-98DE-845F621F7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2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5637D-AF4E-4604-B633-F020BD462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11C0C-BA8F-41DD-A081-6B1360242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5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37A25-68B0-4547-B558-A869DF905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F8E89-5AF1-4847-9720-5935DB355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8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FCB8B-124A-44AA-B0F2-71A587A2C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02E6C-3C55-4B05-8053-F46795418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9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00E2A-5DE3-4ADF-B6CA-8450E6F27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3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FE4F1-833C-430D-AF80-C23A0E545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6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09ED755E-DAE0-472B-A633-F1CB8BD85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t.ny.gov/main/business-center/engineering/cadd-info/drawings/standard-sheets-us-repository/203-05_2016-09-0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721724-3EB5-46F5-BEF8-8C922FA1551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CTC 261 Culvert Design</a:t>
            </a:r>
            <a:b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Plan, Profile and Cross-Section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C935FE-2AF2-4546-A711-05C38394016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Cross-Section </a:t>
            </a:r>
          </a:p>
        </p:txBody>
      </p:sp>
      <p:pic>
        <p:nvPicPr>
          <p:cNvPr id="3074" name="Picture 2" descr="shows a cross-section with culv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07" y="2258395"/>
            <a:ext cx="5272087" cy="39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Culvert Design Overall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5637D-AF4E-4604-B633-F020BD462E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0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3BC563-A29D-4AB7-A460-987664CBCCF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Culvert Example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Design Flow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Frequency &amp; Duration: Q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24-hr storm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Method: NRCS (SCS; TR-55)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(DA/Soils/Precipitation Data/Land Use/Cover, etc.)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n-US" baseline="-2500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altLang="en-US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=100 </a:t>
            </a:r>
            <a:r>
              <a:rPr lang="en-US" altLang="en-US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endParaRPr lang="en-US" altLang="en-US" dirty="0">
              <a:solidFill>
                <a:schemeClr val="fol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BF5C55-BD2A-4BCC-B4FC-E667ABDB6F7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Example-2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Determine Allowable Headwater (AHW) and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Tailwater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(TW)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AHW by local </a:t>
            </a:r>
            <a:r>
              <a:rPr lang="en-US" altLang="en-US" sz="2800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regs</a:t>
            </a:r>
            <a:r>
              <a:rPr lang="en-US" altLang="en-US" sz="280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limited to the upstream culvert crown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Manning’s equation (Q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&amp; solve for normal depth via trial and error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TW=3.7 feet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197265-080F-4D50-8512-DCBC890999D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Example-3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Type of culvert:  CBC w/ 45-deg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wingwalls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and a square edge entrance---trial and error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2DEF2D-4B1D-4E89-9A81-7D41D1F3744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Trial &amp; Error (AHW=Inlet Crown</a:t>
            </a:r>
            <a:r>
              <a:rPr lang="en-US" altLang="en-US" dirty="0"/>
              <a:t>)</a:t>
            </a:r>
          </a:p>
        </p:txBody>
      </p:sp>
      <p:graphicFrame>
        <p:nvGraphicFramePr>
          <p:cNvPr id="193608" name="Group 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51637415"/>
              </p:ext>
            </p:extLst>
          </p:nvPr>
        </p:nvGraphicFramePr>
        <p:xfrm>
          <a:off x="228600" y="1752600"/>
          <a:ext cx="8763000" cy="5059364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2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Trial culvert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(Span by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Ht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Calc.HW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Comments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8’ x 4’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11.6’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&gt;4’; not acceptable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16’ x 4’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5’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&gt;4’; not acceptable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Double 12’x4’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4.1’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&gt;4’; not acceptable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Double 13’x4’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4.0’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acceptable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12’x6’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5.82’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acceptable, but HW is higher &amp; more damaging to adjacent property owners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9943C4-689D-4D7D-A04F-FE88BB87BC0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Alternatives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7848600" cy="53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/>
              <a:t>Determine horizontal layout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/>
          </a:p>
          <a:p>
            <a:pPr eaLnBrk="1" hangingPunct="1">
              <a:buFont typeface="Wingdings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196642" name="Group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6312507"/>
              </p:ext>
            </p:extLst>
          </p:nvPr>
        </p:nvGraphicFramePr>
        <p:xfrm>
          <a:off x="304800" y="2526323"/>
          <a:ext cx="5181600" cy="3792643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67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Alt.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Description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Disadvantage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Alt A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 skew; 50’length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Channel Realigned 160’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Significant stream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reloc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Alt B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45-deg skew; 95’length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Channel Realigned 60’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Longer barrel length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Alt C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25-deg skew; 50’ 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Channel Realigned 50’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Not aligned DS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 descr="shows plans of three alternative culvert locations">
            <a:extLst>
              <a:ext uri="{FF2B5EF4-FFF2-40B4-BE49-F238E27FC236}">
                <a16:creationId xmlns:a16="http://schemas.microsoft.com/office/drawing/2014/main" id="{0C1F3818-EA4E-4080-A49E-829B1C9C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858108"/>
            <a:ext cx="3269548" cy="47612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5637D-AF4E-4604-B633-F020BD462E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82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29933E-D886-427E-8454-42B6AC3902B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Culvert Replacement Considerations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Same location/new location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Same size/new size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Same material/different material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Maintenance of traffic during replacement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676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434AC1-B247-4736-A434-C5E8051F3F6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441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Erosion at Inlet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Scour @ inlets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Paved Apron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Cutoff Walls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Headwalls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Wingwalls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oncrete end treatment: cut-off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3094"/>
            <a:ext cx="3143250" cy="193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eadwall and wingwa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38700"/>
            <a:ext cx="315039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hows apron and s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38700"/>
            <a:ext cx="19335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hows a poor culvert entr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509962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57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D50FDD-7618-44A1-AEAA-54310FC2E51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Students will be able to: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Describe three types of horizontal culvert crossings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Evaluate culvert alternatives with respect to a vertical profile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Describe design elements that must be considered when designing a culvert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ABD2CE-7756-4838-A236-F4B336CFD7A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Erosion at Outlet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648200" cy="43021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Scour @ outlets (very common)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Velocity higher than natural channel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Difficult to predict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Local scour (limited d/s distance)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 stream degradation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Riprap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Dissipators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Preformed scour holes</a:t>
            </a:r>
          </a:p>
        </p:txBody>
      </p:sp>
      <p:pic>
        <p:nvPicPr>
          <p:cNvPr id="14341" name="Picture 4" descr="scour hole below a culvert out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25572"/>
            <a:ext cx="3492500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38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8B19C7-7676-48D3-BAA8-37A11FD9748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Sedimentation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culvert aligned w/ natl. channel-not usually a problem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Multiple barrels and culverts w/ depressions are susceptible</a:t>
            </a:r>
          </a:p>
        </p:txBody>
      </p:sp>
      <p:pic>
        <p:nvPicPr>
          <p:cNvPr id="15365" name="Picture 5" descr="sediment deposition in culv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68713"/>
            <a:ext cx="4268788" cy="31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 descr="double-barrel (water tends to end up flowing in only one barrel) The other barrel tends to have sediment depos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775075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53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725E4F-16B5-434A-825A-813EF864C7B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Debris Control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Routine maintenance may be adequate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need to Intercept/Deflect or Pass</a:t>
            </a:r>
          </a:p>
        </p:txBody>
      </p:sp>
      <p:pic>
        <p:nvPicPr>
          <p:cNvPr id="16389" name="Picture 6" descr="debris control picture (but not a common way to control debri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358933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683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E3D361-E754-4E65-B730-E2C38A187D0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Economics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Service Life-Same as roadway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Comparison between bridge/culvert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Culverts less expensive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Culverts may cause more flooding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Bridge maintenance costs usually higher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Bridges usually more aesthetic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Comparison between materials &amp; shapes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Risk Analysis</a:t>
            </a:r>
          </a:p>
        </p:txBody>
      </p:sp>
    </p:spTree>
    <p:extLst>
      <p:ext uri="{BB962C8B-B14F-4D97-AF65-F5344CB8AC3E}">
        <p14:creationId xmlns:p14="http://schemas.microsoft.com/office/powerpoint/2010/main" val="526784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60DC59-DEDA-4A02-8A7F-041234A757C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Structural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Embankments (dead loads)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Traffic load (live loads)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Hydrostatic/hydrodynamic forces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Bedding/Backfill is important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Flotation &amp; Anchorage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Uplifting forces can cause damage (buoyancy)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Endwalls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/Headwalls (retaining walls)</a:t>
            </a:r>
          </a:p>
        </p:txBody>
      </p:sp>
    </p:spTree>
    <p:extLst>
      <p:ext uri="{BB962C8B-B14F-4D97-AF65-F5344CB8AC3E}">
        <p14:creationId xmlns:p14="http://schemas.microsoft.com/office/powerpoint/2010/main" val="2761819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8C0FCD-31C0-4B66-BF56-AA6D0BE7E13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2057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4648200" cy="36163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Grates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Traversable for vehicles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Keep out children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Debris may be a problem</a:t>
            </a:r>
          </a:p>
          <a:p>
            <a:pPr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Inlets/Outlets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Locate outside clear zones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Guide railing may be needed</a:t>
            </a:r>
          </a:p>
        </p:txBody>
      </p:sp>
      <p:pic>
        <p:nvPicPr>
          <p:cNvPr id="19461" name="Picture 4" descr="culvert g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6099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5" descr="guardrail and fencing at a culv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821113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6" descr="safety gate that is flush with culvert entrance (not common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30718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326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7B5788-A90F-44CB-85CA-3EE2B3F7B779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46482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Durability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648200" cy="4302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Abrasion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velocities carry rocks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concrete or lining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Oversize culvert &amp; bury invert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Steel corrodes pH&lt;6 or &gt;10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Metal susceptible in clay or organic mucks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Concrete susceptible to seawater, sulfates, Mg salts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Al in saltwater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linings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Vary concrete mix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20485" name="Picture 6" descr="abrasion and corrosion in culve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"/>
            <a:ext cx="35433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902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9CCB2E-E8DC-44BD-94AA-EEFAE10661C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Environmental Considerations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Prevent sediments/oils, etc. from entering streams/wetlands during construction</a:t>
            </a: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Fish stream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Undisturbed streambed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Oversize structure and reproduce natural streambed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Multiple barrels to handle different flows 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8769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0468-F764-4E80-A5FF-D0D86D84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Erosion Control During Construction</a:t>
            </a: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63B72A-743B-410E-B79D-31788CFB4656}" type="slidenum">
              <a:rPr lang="en-US" altLang="en-US"/>
              <a:pPr/>
              <a:t>28</a:t>
            </a:fld>
            <a:endParaRPr lang="en-US" altLang="en-US"/>
          </a:p>
        </p:txBody>
      </p:sp>
      <p:pic>
        <p:nvPicPr>
          <p:cNvPr id="22531" name="Picture 6" descr="OriginalWork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19400"/>
            <a:ext cx="3810000" cy="261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11" descr="Fabric covering the banks of Meadow Creek to prevent ero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65" y="2608427"/>
            <a:ext cx="4055093" cy="304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035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Installation Details (203-04 and 203-05)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https://www.dot.ny.gov/main/business-center/engineering/cadd-info/drawings/standard-sheets-us-repository/203-04.pdf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https://www.dot.ny.gov/main/business-center/engineering/cadd-info/drawings/standard-sheets-us-repository/203-05_2016-09-01.pdf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5637D-AF4E-4604-B633-F020BD462E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B7E435-B867-4B6F-9CB0-E56C00EA215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Design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Hydraulics/Material Type (covered in lecture last week) 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Cross Section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Method of Construction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DABEF2-DC08-456F-B4D8-B5390C84FC5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Horizontal Alignment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28956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Perpendicular to road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Shorter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Easy to build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require channel relocation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complex to build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Channel relocation may not be needed</a:t>
            </a:r>
          </a:p>
        </p:txBody>
      </p:sp>
      <p:pic>
        <p:nvPicPr>
          <p:cNvPr id="6149" name="Picture 4" descr="Shows horizontal alignment (perpendicular; skewed barrel but entrance not skewed; skewed barrel and skewed entranc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552450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5637D-AF4E-4604-B633-F020BD462E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map showing different possible alternative locations (no skew, 45-deg skew and 25-deg skew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21781"/>
            <a:ext cx="4254500" cy="618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981200"/>
            <a:ext cx="403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dirty="0"/>
              <a:t>No skew (realign channel 160’ ds)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45 </a:t>
            </a:r>
            <a:r>
              <a:rPr lang="en-US" dirty="0" err="1"/>
              <a:t>deg</a:t>
            </a:r>
            <a:r>
              <a:rPr lang="en-US" dirty="0"/>
              <a:t> skew (realign channel 60’ us)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25 </a:t>
            </a:r>
            <a:r>
              <a:rPr lang="en-US" dirty="0" err="1"/>
              <a:t>deg</a:t>
            </a:r>
            <a:r>
              <a:rPr lang="en-US" dirty="0"/>
              <a:t> skew (realign channel 50’ us and long headwall downstream)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12C8AE-56B8-4981-9646-CD8D966896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722293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Horizontal Layout: Alternative Locations</a:t>
            </a:r>
          </a:p>
        </p:txBody>
      </p:sp>
    </p:spTree>
    <p:extLst>
      <p:ext uri="{BB962C8B-B14F-4D97-AF65-F5344CB8AC3E}">
        <p14:creationId xmlns:p14="http://schemas.microsoft.com/office/powerpoint/2010/main" val="201889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DFB642-7803-487E-9066-A8919A96EF0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Draw profile to help determine what size culvert will work</a:t>
            </a: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Show existing/proposed grade of roadway centerline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Show proposed culverts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Scale is typically exaggerated in vertical direction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634C3D-7EFA-4EE5-B59A-AE7315E09E4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Profile Example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See next slide (two options)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Shows twin 13’span x 4’height (Trial 4) 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(104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Shows 12’span x 6’ height (Trial 5)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(72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Note that profile would need to be higher (more fill) for Trial 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0B5379-38BC-4DB8-8D61-D8D5E9D0D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br>
              <a:rPr lang="en-US" dirty="0"/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Vertical Layout: Alternative Sizes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5637D-AF4E-4604-B633-F020BD462E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 descr="shows alternative vertical prof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2251"/>
            <a:ext cx="6858000" cy="506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498000" y="4674960"/>
              <a:ext cx="234360" cy="148680"/>
            </p14:xfrm>
          </p:contentPart>
        </mc:Choice>
        <mc:Fallback>
          <p:pic>
            <p:nvPicPr>
              <p:cNvPr id="2" name="Ink 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8640" y="4665600"/>
                <a:ext cx="253080" cy="16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609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6A11D3-B820-4B0F-8052-3C93DA257D3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Cross-Section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Draw cross-section (perpendicular to road) to help determine structure length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1574</TotalTime>
  <Words>879</Words>
  <Application>Microsoft Office PowerPoint</Application>
  <PresentationFormat>On-screen Show (4:3)</PresentationFormat>
  <Paragraphs>250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Times New Roman</vt:lpstr>
      <vt:lpstr>Wingdings</vt:lpstr>
      <vt:lpstr>Quadrant</vt:lpstr>
      <vt:lpstr>CTC 261 Culvert Design Plan, Profile and Cross-Section</vt:lpstr>
      <vt:lpstr>Objectives</vt:lpstr>
      <vt:lpstr>Culvert Design</vt:lpstr>
      <vt:lpstr>Horizontal Alignment</vt:lpstr>
      <vt:lpstr>Horizontal Layout: Alternative Locations</vt:lpstr>
      <vt:lpstr>Profile</vt:lpstr>
      <vt:lpstr>Profile Example</vt:lpstr>
      <vt:lpstr> Vertical Layout: Alternative Sizes</vt:lpstr>
      <vt:lpstr>Cross-Section</vt:lpstr>
      <vt:lpstr>Cross-Section </vt:lpstr>
      <vt:lpstr>Culvert Design Overall Example</vt:lpstr>
      <vt:lpstr>Culvert Example</vt:lpstr>
      <vt:lpstr>Culvert Example-2</vt:lpstr>
      <vt:lpstr>Culvert Example-3</vt:lpstr>
      <vt:lpstr>Trial &amp; Error (AHW=Inlet Crown)</vt:lpstr>
      <vt:lpstr>Culvert Alternatives</vt:lpstr>
      <vt:lpstr>        Break</vt:lpstr>
      <vt:lpstr>Culvert Replacement Considerations</vt:lpstr>
      <vt:lpstr>Erosion at Inlet</vt:lpstr>
      <vt:lpstr>Erosion at Outlet</vt:lpstr>
      <vt:lpstr>Sedimentation</vt:lpstr>
      <vt:lpstr>Debris Control</vt:lpstr>
      <vt:lpstr>Economics</vt:lpstr>
      <vt:lpstr>Structural </vt:lpstr>
      <vt:lpstr>Safety</vt:lpstr>
      <vt:lpstr>Culvert Durability</vt:lpstr>
      <vt:lpstr>Environmental Considerations</vt:lpstr>
      <vt:lpstr>Erosion Control During Construction</vt:lpstr>
      <vt:lpstr>Installation Details (203-04 and 203-05)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Culvert Design-Location</dc:title>
  <dc:creator>Jayne Baran</dc:creator>
  <cp:lastModifiedBy>Jayne Baran</cp:lastModifiedBy>
  <cp:revision>88</cp:revision>
  <dcterms:created xsi:type="dcterms:W3CDTF">2002-10-04T19:39:32Z</dcterms:created>
  <dcterms:modified xsi:type="dcterms:W3CDTF">2026-03-12T13:44:57Z</dcterms:modified>
</cp:coreProperties>
</file>