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36"/>
  </p:notesMasterIdLst>
  <p:sldIdLst>
    <p:sldId id="285" r:id="rId2"/>
    <p:sldId id="399" r:id="rId3"/>
    <p:sldId id="317" r:id="rId4"/>
    <p:sldId id="332" r:id="rId5"/>
    <p:sldId id="336" r:id="rId6"/>
    <p:sldId id="337" r:id="rId7"/>
    <p:sldId id="338" r:id="rId8"/>
    <p:sldId id="343" r:id="rId9"/>
    <p:sldId id="341" r:id="rId10"/>
    <p:sldId id="342" r:id="rId11"/>
    <p:sldId id="344" r:id="rId12"/>
    <p:sldId id="345" r:id="rId13"/>
    <p:sldId id="348" r:id="rId14"/>
    <p:sldId id="361" r:id="rId15"/>
    <p:sldId id="349" r:id="rId16"/>
    <p:sldId id="363" r:id="rId17"/>
    <p:sldId id="362" r:id="rId18"/>
    <p:sldId id="368" r:id="rId19"/>
    <p:sldId id="369" r:id="rId20"/>
    <p:sldId id="370" r:id="rId21"/>
    <p:sldId id="371" r:id="rId22"/>
    <p:sldId id="372" r:id="rId23"/>
    <p:sldId id="386" r:id="rId24"/>
    <p:sldId id="387" r:id="rId25"/>
    <p:sldId id="398" r:id="rId26"/>
    <p:sldId id="389" r:id="rId27"/>
    <p:sldId id="390" r:id="rId28"/>
    <p:sldId id="391" r:id="rId29"/>
    <p:sldId id="392" r:id="rId30"/>
    <p:sldId id="393" r:id="rId31"/>
    <p:sldId id="394" r:id="rId32"/>
    <p:sldId id="395" r:id="rId33"/>
    <p:sldId id="396" r:id="rId34"/>
    <p:sldId id="397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72F26B-C196-48ED-84D3-46AAA2512E96}">
          <p14:sldIdLst>
            <p14:sldId id="285"/>
            <p14:sldId id="399"/>
            <p14:sldId id="317"/>
            <p14:sldId id="332"/>
          </p14:sldIdLst>
        </p14:section>
        <p14:section name="Untitled Section" id="{D6BA4560-CD8C-40B4-AE14-596DA000CA70}">
          <p14:sldIdLst>
            <p14:sldId id="336"/>
            <p14:sldId id="337"/>
            <p14:sldId id="338"/>
            <p14:sldId id="343"/>
            <p14:sldId id="341"/>
            <p14:sldId id="342"/>
            <p14:sldId id="344"/>
            <p14:sldId id="345"/>
            <p14:sldId id="348"/>
            <p14:sldId id="361"/>
            <p14:sldId id="349"/>
            <p14:sldId id="363"/>
            <p14:sldId id="362"/>
            <p14:sldId id="368"/>
            <p14:sldId id="369"/>
            <p14:sldId id="370"/>
            <p14:sldId id="371"/>
            <p14:sldId id="372"/>
            <p14:sldId id="386"/>
            <p14:sldId id="387"/>
            <p14:sldId id="39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94576" autoAdjust="0"/>
  </p:normalViewPr>
  <p:slideViewPr>
    <p:cSldViewPr>
      <p:cViewPr varScale="1">
        <p:scale>
          <a:sx n="122" d="100"/>
          <a:sy n="122" d="100"/>
        </p:scale>
        <p:origin x="12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9EFD31-CA6E-4228-BD24-F7C8EEE87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96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A20D98-9C2F-4FE8-BF9E-86A67E42DAA0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FD2089-A0B7-4356-A0F3-3E94E9C02515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ADAAAA-086F-4FA0-9C22-409ACC9186F2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FE6F46-F8E4-40B6-92BF-50590DBB4E0B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288E8F-295E-4973-A45B-D5B4775DE084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30FCA8-9579-42C1-AB75-20F91349239D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3CE440-A478-47CD-A812-22243034E462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88795B2-9C51-4F0E-9CB8-06EB6898A324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CC5AEB-17D2-453B-9C3E-44590CE78D96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3E4C65F-5EAC-4DFC-8F86-DDD637F7923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463997B-6114-4699-8DB8-467425AB0341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ECA21D-2970-4879-BF7B-B1B6ABF8E8B3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60DAE75-92BD-4D20-80C6-91D3DA675F72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6635DAE-DBC4-4811-99A7-EF10ADDFD643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2577A82-B9F5-4647-B2D4-F7AB4869645E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4BC6C0E-E466-4A72-9383-671FBE092EFC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0AB6A47-D684-4D35-ADF0-014BFE5634C8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B82EDE-43DA-40DD-A70B-E5877AC7B11D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DBA029-F042-429C-8260-87C21519C48C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66C7AA1-96C1-4674-893D-114546DC7A70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902344-DE63-4FBF-8E87-796765CB6FB4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AE2AC94-779B-4B5F-9883-1686D582CF9E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193EAA-09CE-4AB3-8CF3-05C5749A97B8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6BEEE8-B5BE-46E0-8E73-4E073A12BA4E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2A0710-662A-4B4C-A5C9-1894EF23D639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3014D5-2335-4E75-98E3-37F26C618F77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C2558A-4AA7-4DD6-930B-6F141E022C48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1987EC-261E-4585-94F0-C7C127487DAF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06D884-3878-4437-BE63-543188A6D247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14508D-9E62-4605-A287-CDA0265376A6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9433E-103F-4152-BE37-394C8725A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0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491DB-AA4D-4293-9E94-910C40191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1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49CC8-9CB0-4325-9404-0E32A310D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75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E6E9-91C9-4A3C-B416-E74BB676F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1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12DE0-C589-4667-A004-4BEB4F8F4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8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A8D42-FA6E-472E-8671-8D74C596C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8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BFC-BAE1-4E12-9A80-49E6A145A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4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67AE4-80DD-4935-A3EC-8AFD0677A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2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D682D-F283-454A-830E-76911CAE9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1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5B26E-3BAA-4C2F-A2E9-C6F0149E7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1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63CD8-3E7B-4087-B1D7-ABE2567D6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8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8558-648B-4992-89C9-3C61A0463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7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2369DA-41ED-4387-A742-D7666E173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Final Review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Manning’s Equation (Uniform Flow)</a:t>
            </a:r>
          </a:p>
          <a:p>
            <a:pPr lvl="1" eaLnBrk="1" hangingPunct="1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Normal Depth</a:t>
            </a:r>
          </a:p>
          <a:p>
            <a:pPr marL="0" indent="0" eaLnBrk="1" hangingPunct="1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Varied Flow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Specific Energy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Critical Depth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Froude Number</a:t>
            </a:r>
          </a:p>
          <a:p>
            <a:pPr marL="0" indent="0" eaLnBrk="1" hangingPunct="1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Culvert Design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Inlet and Outlet Control Flow Types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Culvert Design Worksheet (worst case Headwater)</a:t>
            </a:r>
          </a:p>
          <a:p>
            <a:pPr lvl="1" eaLnBrk="1" hangingPunct="1"/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Velocity at Exit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A858C-8ED7-4ED4-95FE-60B9195CA385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5B722-24D0-48C1-88B9-12F41270C51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2867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5073650" cy="595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55521-6516-43FF-88F5-D159C9C301B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29699" name="Object 4"/>
          <p:cNvGraphicFramePr>
            <a:graphicFrameLocks noChangeAspect="1"/>
          </p:cNvGraphicFramePr>
          <p:nvPr/>
        </p:nvGraphicFramePr>
        <p:xfrm>
          <a:off x="1066800" y="914400"/>
          <a:ext cx="7696200" cy="461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Chart" r:id="rId4" imgW="4676851" imgH="2590800" progId="Excel.Chart.8">
                  <p:embed/>
                </p:oleObj>
              </mc:Choice>
              <mc:Fallback>
                <p:oleObj name="Chart" r:id="rId4" imgW="4676851" imgH="25908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914400"/>
                        <a:ext cx="7696200" cy="461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Critical Depth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Depth at which specific energy is at a minimum</a:t>
            </a:r>
          </a:p>
          <a:p>
            <a:pPr marL="0" indent="0" eaLnBrk="1" hangingPunct="1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Other than critical depth, specific energy can occur at 2 different depths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Subcritical (tranquil) flow     d &gt; d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Supercritical (rapid) flow      d &lt; d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BE3B5-A103-42C0-BD0C-9E3779111DD8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Calculating Critical Depth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/T=Q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/g</a:t>
            </a:r>
          </a:p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A=cross-sectional area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m)</a:t>
            </a:r>
          </a:p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T=top width of channel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/m)</a:t>
            </a:r>
          </a:p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Q=flow rate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g=gravitational constant (32.2/9.81)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Rectangular Channel—Solve Directly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Other Channel Shape-Solve via trial &amp; error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E6D5F-5741-4FC0-BE15-98E6CA32B0AC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Critical Depth 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(Rectangular Channel</a:t>
            </a:r>
            <a:r>
              <a:rPr lang="en-US" alt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Width of channel (T) does not vary with depth; therefore, critical depth (d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can be solved for directly:</a:t>
            </a:r>
          </a:p>
          <a:p>
            <a:pPr marL="0" lvl="1" indent="0">
              <a:buClr>
                <a:schemeClr val="folHlink"/>
              </a:buClr>
              <a:buSzPct val="6000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d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=(Q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/(g*T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1/3</a:t>
            </a:r>
          </a:p>
          <a:p>
            <a:pPr marL="0" lvl="1" indent="0">
              <a:buClr>
                <a:schemeClr val="folHlink"/>
              </a:buClr>
              <a:buSzPct val="60000"/>
              <a:buFont typeface="Wingdings" pitchFamily="2" charset="2"/>
              <a:buNone/>
              <a:defRPr/>
            </a:pPr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Clr>
                <a:schemeClr val="folHlink"/>
              </a:buClr>
              <a:buSzPct val="60000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all other channel shapes the top width varies with depth and the critical depth must be solved via trial and error (or via software like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flowmaster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44A41-4111-4660-8936-B3C9626D252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Froude Number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F=Vel/(g*D)</a:t>
            </a:r>
            <a:r>
              <a:rPr lang="en-US" alt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F=Froude #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V=Velocity (fps or m/sec)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D=hydraulic depth=a/T (ft or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g=gravitational constant</a:t>
            </a:r>
            <a:endParaRPr lang="en-US" alt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F=1 (critical flow)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F&lt;1 (subcritical; tranquil flow)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F&gt;1 (supercritical; rapid flow)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7CA3E-6A31-43B7-AB52-3006ED4EA6C9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Culvert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Should understand the following: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Headwater/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Tailwater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Velocity (upstream/through culvert/downstream)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Slope/Size/Material/Inlet types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culvert design form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899465-F923-4EA7-89EF-4B68D98E85F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38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A1C91-077A-455C-88E6-85F1273720D5}" type="slidenum">
              <a:rPr lang="en-US" altLang="en-US"/>
              <a:pPr/>
              <a:t>17</a:t>
            </a:fld>
            <a:endParaRPr lang="en-US" altLang="en-US"/>
          </a:p>
        </p:txBody>
      </p:sp>
      <p:pic>
        <p:nvPicPr>
          <p:cNvPr id="2119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8162925" cy="610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725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Step 1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Summarize all known data and select a preliminary culvert size, shape and entrance type</a:t>
            </a:r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10F23B7-2E66-4F53-AA74-79439457E6D0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046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Choose a culvert type and size</a:t>
            </a:r>
          </a:p>
          <a:p>
            <a:pPr eaLnBrk="1" hangingPunct="1"/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CC6544-DD12-4E27-86BE-29E29C80BEB1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31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9AD5-DF8F-4F03-92E4-25AE66A8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Orifices/Weirs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4BAF0-A74B-415B-B119-092D6E2A0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able to solve orifice and weir problems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6EB96-A163-482A-AD84-1E02AB66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12DE0-C589-4667-A004-4BEB4F8F4D4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37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Step 3-Inlet Control Calculations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Inlet control calculations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HW/D from Design Charts</a:t>
            </a:r>
          </a:p>
          <a:p>
            <a:pPr lvl="1" eaLnBrk="1" hangingPunct="1"/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Calc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HW depth</a:t>
            </a:r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 Fall (don’t use for this class)</a:t>
            </a:r>
          </a:p>
          <a:p>
            <a:pPr lvl="1" eaLnBrk="1" hangingPunct="1"/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Calc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Elev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of the HW for inlet control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0903F3-C63D-4471-ACD0-3C7DC0D451A4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129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Step 4-Outlet Control Calculations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Outlet control calculations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TW depth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critical depth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Find the average of critical depth and diameter 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depth from culvert outlet invert to HGL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all head losses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Calc the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Elev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of the HW for outlet control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9A716C8-B4A1-45AF-ADE1-3AD9D7CA0A54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992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Step 5-Evaluate Results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Higher of the two elevations designates control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Calculate Downstream Velocity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Choose larger culvert if the highest elevation is unacceptable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E2F5BB-CE96-4B48-BE04-33A60458FA1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6569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Outlet Velocity – Inlet Control</a:t>
            </a:r>
            <a:b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Velocity at normal depth (in the culvert barrel) is assumed to be the outlet velocity</a:t>
            </a:r>
          </a:p>
          <a:p>
            <a:pPr lvl="1"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Use Manning’s equation (by hand or using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Flowmaster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and solve for normal depth)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F2E2F0B-0290-4081-873A-D893E2884AE7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622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Outlet Velocity- Outlet Control</a:t>
            </a:r>
            <a:b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dirty="0"/>
              <a:t>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Use critical depth if TW&lt;critical depth</a:t>
            </a:r>
          </a:p>
          <a:p>
            <a:pPr marL="0" indent="0" eaLnBrk="1" hangingPunct="1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Use TW if TW is between critical depth and top of barrel</a:t>
            </a:r>
          </a:p>
          <a:p>
            <a:pPr marL="0" indent="0" eaLnBrk="1" hangingPunct="1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Use full depth of barrel if TW is above top of barrel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D06D019-ABFE-415A-AE72-D8491C434D3B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84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the final use HDS-5 (2005) for inlet control types as shown on the following slides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HDS-5 (2012) has revisions and follows HY-8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12DE0-C589-4667-A004-4BEB4F8F4D4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87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E644174-FD06-4AB5-A31D-63BC71165662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Inlet Control –A</a:t>
            </a:r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962400"/>
            <a:ext cx="7907338" cy="2317750"/>
          </a:xfr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33400" y="2133600"/>
            <a:ext cx="7696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Barrel flow is partly full and supercritical (below critical depth)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Critical depth occurs just d/s of culvert entrance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Flow approaches normal depth @ outlet end</a:t>
            </a:r>
          </a:p>
        </p:txBody>
      </p:sp>
    </p:spTree>
    <p:extLst>
      <p:ext uri="{BB962C8B-B14F-4D97-AF65-F5344CB8AC3E}">
        <p14:creationId xmlns:p14="http://schemas.microsoft.com/office/powerpoint/2010/main" val="17862904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44038B7-8463-46C2-81BD-1D5522FE6884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Inlet Control –B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7696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Flow d/s of inlet is supercritical (below critical depth)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Hydraulic jump occurs in the barrel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Note that submergence of outlet does not assure outlet control</a:t>
            </a:r>
          </a:p>
        </p:txBody>
      </p:sp>
      <p:pic>
        <p:nvPicPr>
          <p:cNvPr id="23557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3581400"/>
            <a:ext cx="7864475" cy="2643188"/>
          </a:xfrm>
          <a:noFill/>
        </p:spPr>
      </p:pic>
    </p:spTree>
    <p:extLst>
      <p:ext uri="{BB962C8B-B14F-4D97-AF65-F5344CB8AC3E}">
        <p14:creationId xmlns:p14="http://schemas.microsoft.com/office/powerpoint/2010/main" val="1227262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F97FCE3-AA86-4744-B628-7FC87805E850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Inlet Control –C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Barrel flow is partly full and supercritical (below critical depth)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Critical depth occurs just d/s of culvert entrance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Flow approaches normal depth @ outlet end</a:t>
            </a:r>
          </a:p>
        </p:txBody>
      </p:sp>
      <p:pic>
        <p:nvPicPr>
          <p:cNvPr id="24581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3581400"/>
            <a:ext cx="7908925" cy="2497138"/>
          </a:xfrm>
          <a:noFill/>
        </p:spPr>
      </p:pic>
    </p:spTree>
    <p:extLst>
      <p:ext uri="{BB962C8B-B14F-4D97-AF65-F5344CB8AC3E}">
        <p14:creationId xmlns:p14="http://schemas.microsoft.com/office/powerpoint/2010/main" val="24246906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9BDFE6-3F80-4A9F-B44F-0C6F76A33E77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Inlet Control –D (rare)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Median drain provides ventilation/stable conditions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Hydraulic jump occurs in the barrel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Note that full-flow doesn’t occur even though inlet/outlet are submerged</a:t>
            </a:r>
          </a:p>
        </p:txBody>
      </p:sp>
      <p:pic>
        <p:nvPicPr>
          <p:cNvPr id="25605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657600"/>
            <a:ext cx="7818438" cy="2632075"/>
          </a:xfrm>
          <a:noFill/>
        </p:spPr>
      </p:pic>
    </p:spTree>
    <p:extLst>
      <p:ext uri="{BB962C8B-B14F-4D97-AF65-F5344CB8AC3E}">
        <p14:creationId xmlns:p14="http://schemas.microsoft.com/office/powerpoint/2010/main" val="334826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Uniform Flow in Open Channels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Water depth, flow area, Q and V distribution at all sections throughout the entire channel reach remains unchanged</a:t>
            </a:r>
          </a:p>
          <a:p>
            <a:pPr marL="0" indent="0" eaLnBrk="1" hangingPunct="1"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EGL, HGL and channel bottom lines are parallel to each other</a:t>
            </a:r>
          </a:p>
          <a:p>
            <a:pPr marL="0" indent="0" eaLnBrk="1" hangingPunct="1"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acceleration or deceleration</a:t>
            </a:r>
          </a:p>
          <a:p>
            <a:pPr eaLnBrk="1" hangingPunct="1"/>
            <a:endParaRPr lang="en-US" alt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327B3-D278-4F5B-B791-572E0C74B7F9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EF2A6A-E6E6-4036-A7A9-C0D92B2833B2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Outlet Control –A (rare)</a:t>
            </a:r>
          </a:p>
        </p:txBody>
      </p:sp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Pressure Flow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Full Flow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Most culverts don’t operate this way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Inlet/Outlet Submerged</a:t>
            </a:r>
          </a:p>
        </p:txBody>
      </p:sp>
      <p:pic>
        <p:nvPicPr>
          <p:cNvPr id="31749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3810000"/>
            <a:ext cx="7637463" cy="2282825"/>
          </a:xfrm>
          <a:noFill/>
        </p:spPr>
      </p:pic>
    </p:spTree>
    <p:extLst>
      <p:ext uri="{BB962C8B-B14F-4D97-AF65-F5344CB8AC3E}">
        <p14:creationId xmlns:p14="http://schemas.microsoft.com/office/powerpoint/2010/main" val="31996987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98A8577-1FE4-40FC-986A-E321E1D8CDEC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Outlet Control –B  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Full Flow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Inlet not fully submerged</a:t>
            </a:r>
          </a:p>
        </p:txBody>
      </p:sp>
      <p:pic>
        <p:nvPicPr>
          <p:cNvPr id="32773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962400"/>
            <a:ext cx="8134350" cy="1946275"/>
          </a:xfrm>
          <a:noFill/>
        </p:spPr>
      </p:pic>
    </p:spTree>
    <p:extLst>
      <p:ext uri="{BB962C8B-B14F-4D97-AF65-F5344CB8AC3E}">
        <p14:creationId xmlns:p14="http://schemas.microsoft.com/office/powerpoint/2010/main" val="3894053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CE6D9B-93BD-4FEC-9876-5F29181713CD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Outlet Control –C 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Submerged inlet / unsubmerged outlet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Requires high HW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Outlet velocities usually high</a:t>
            </a:r>
          </a:p>
        </p:txBody>
      </p:sp>
      <p:pic>
        <p:nvPicPr>
          <p:cNvPr id="33797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886200"/>
            <a:ext cx="7953375" cy="1957388"/>
          </a:xfrm>
          <a:noFill/>
        </p:spPr>
      </p:pic>
    </p:spTree>
    <p:extLst>
      <p:ext uri="{BB962C8B-B14F-4D97-AF65-F5344CB8AC3E}">
        <p14:creationId xmlns:p14="http://schemas.microsoft.com/office/powerpoint/2010/main" val="17500649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FD8BC1-E671-4092-9B2A-47E2D1ABEBC6}" type="slidenum">
              <a:rPr lang="en-US" altLang="en-US" smtClean="0"/>
              <a:pPr/>
              <a:t>33</a:t>
            </a:fld>
            <a:endParaRPr lang="en-US" alt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Outlet Control –D (Typical)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Inlet submerged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Outlet unsubmerged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Critical depth occurs just u/s of outlet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Low TW</a:t>
            </a:r>
          </a:p>
        </p:txBody>
      </p:sp>
      <p:pic>
        <p:nvPicPr>
          <p:cNvPr id="34821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886200"/>
            <a:ext cx="7908925" cy="2138363"/>
          </a:xfrm>
          <a:noFill/>
        </p:spPr>
      </p:pic>
    </p:spTree>
    <p:extLst>
      <p:ext uri="{BB962C8B-B14F-4D97-AF65-F5344CB8AC3E}">
        <p14:creationId xmlns:p14="http://schemas.microsoft.com/office/powerpoint/2010/main" val="3105233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1373BB-74A1-4A82-98E2-F4521CC43534}" type="slidenum">
              <a:rPr lang="en-US" altLang="en-US" smtClean="0"/>
              <a:pPr/>
              <a:t>34</a:t>
            </a:fld>
            <a:endParaRPr lang="en-US" alt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Outlet Control –E (typical)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696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Flow is subcritical (laminar)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Inlet and outlet are unsubmerged</a:t>
            </a:r>
          </a:p>
        </p:txBody>
      </p:sp>
      <p:pic>
        <p:nvPicPr>
          <p:cNvPr id="35845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3886200"/>
            <a:ext cx="7999413" cy="2103438"/>
          </a:xfrm>
          <a:noFill/>
        </p:spPr>
      </p:pic>
    </p:spTree>
    <p:extLst>
      <p:ext uri="{BB962C8B-B14F-4D97-AF65-F5344CB8AC3E}">
        <p14:creationId xmlns:p14="http://schemas.microsoft.com/office/powerpoint/2010/main" val="39789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Manning’s Equation-English</a:t>
            </a:r>
            <a:br>
              <a:rPr lang="en-US" altLang="en-US"/>
            </a:br>
            <a:r>
              <a:rPr lang="en-US" altLang="en-US"/>
              <a:t>Solve for Flow</a:t>
            </a:r>
            <a:endParaRPr lang="en-US" altLang="en-US" sz="2400"/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286000"/>
            <a:ext cx="777240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Q=AV=(</a:t>
            </a:r>
            <a:r>
              <a:rPr lang="en-US" altLang="en-US" sz="2800">
                <a:solidFill>
                  <a:srgbClr val="FF0000"/>
                </a:solidFill>
              </a:rPr>
              <a:t>1.486</a:t>
            </a:r>
            <a:r>
              <a:rPr lang="en-US" altLang="en-US" sz="2800"/>
              <a:t>/n)(A)(R</a:t>
            </a:r>
            <a:r>
              <a:rPr lang="en-US" altLang="en-US" sz="2800" baseline="-25000"/>
              <a:t>h</a:t>
            </a:r>
            <a:r>
              <a:rPr lang="en-US" altLang="en-US" sz="2800"/>
              <a:t>)</a:t>
            </a:r>
            <a:r>
              <a:rPr lang="en-US" altLang="en-US" sz="2800" baseline="30000"/>
              <a:t>2/3</a:t>
            </a:r>
            <a:r>
              <a:rPr lang="en-US" altLang="en-US" sz="2800"/>
              <a:t>S</a:t>
            </a:r>
            <a:r>
              <a:rPr lang="en-US" altLang="en-US" sz="2800" baseline="30000"/>
              <a:t>1/2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Where: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Q=flow rate (cfs)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A=wetted cross-sectional area (ft</a:t>
            </a:r>
            <a:r>
              <a:rPr lang="en-US" altLang="en-US" sz="2800" baseline="30000"/>
              <a:t>2</a:t>
            </a:r>
            <a:r>
              <a:rPr lang="en-US" altLang="en-US" sz="280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h</a:t>
            </a:r>
            <a:r>
              <a:rPr lang="en-US" altLang="en-US" sz="2800"/>
              <a:t>=hydraulic radius=A/WP 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WP=wetted perimeter (ft)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S=slope (ft/ft)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n=friction coefficient (dimensionless)</a:t>
            </a:r>
            <a:endParaRPr lang="en-US" altLang="en-US" sz="2800" baseline="-25000"/>
          </a:p>
          <a:p>
            <a:pPr eaLnBrk="1" hangingPunct="1">
              <a:buFont typeface="Wingdings" pitchFamily="2" charset="2"/>
              <a:buNone/>
            </a:pPr>
            <a:endParaRPr lang="en-US" altLang="en-US" sz="2800" baseline="300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>
              <a:buFont typeface="Wingdings" pitchFamily="2" charset="2"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BE0439-E012-48C0-8E90-E0B804B2A017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Normal Depth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Given Q, the depth at which the water flows uniformly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Use Manning’s equation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Must solve by trial/error (depth is in area term and in hydraulic radius term)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BEED3-F9AC-40F2-93E6-35D196B27349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Normal Depth Example 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Find normal depth in a 10.0-ft wide concrete rectangular channel having a slope of 0.015 ft/ft and carrying a flow of 400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Assume:</a:t>
            </a:r>
          </a:p>
          <a:p>
            <a:pPr marL="457200" lvl="1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n=0.013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63C6AE-73B2-43DD-B0B9-296FD03D226C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Normal Depth Example-Table</a:t>
            </a:r>
          </a:p>
        </p:txBody>
      </p:sp>
      <p:graphicFrame>
        <p:nvGraphicFramePr>
          <p:cNvPr id="213046" name="Group 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97423561"/>
              </p:ext>
            </p:extLst>
          </p:nvPr>
        </p:nvGraphicFramePr>
        <p:xfrm>
          <a:off x="762000" y="1981200"/>
          <a:ext cx="8153400" cy="41148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Assumed D (ft)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Area (sqft)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Peri. (ft)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Rh (ft)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Rh^.66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Q (cfs)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2.15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396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5B02D-F7CE-469B-B642-E9655A5DC72C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Specific Energy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Energy above channel bottom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Depth of stream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Velocity head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2418FD-DAB6-4B2B-A48D-AA66CD03D3F3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Depth as a function of Specific Energy</a:t>
            </a:r>
          </a:p>
        </p:txBody>
      </p:sp>
      <p:sp>
        <p:nvSpPr>
          <p:cNvPr id="27652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Rectangular channel</a:t>
            </a:r>
          </a:p>
          <a:p>
            <a:pPr lvl="1" eaLnBrk="1" hangingPunct="1"/>
            <a:r>
              <a:rPr lang="en-US" altLang="en-US"/>
              <a:t>Width is 6’</a:t>
            </a:r>
          </a:p>
          <a:p>
            <a:pPr lvl="1" eaLnBrk="1" hangingPunct="1"/>
            <a:r>
              <a:rPr lang="en-US" altLang="en-US"/>
              <a:t>Constant flow of 20 cfs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D1C03-960A-46FD-95BE-7621A1D6F08B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</TotalTime>
  <Words>1082</Words>
  <Application>Microsoft Office PowerPoint</Application>
  <PresentationFormat>On-screen Show (4:3)</PresentationFormat>
  <Paragraphs>248</Paragraphs>
  <Slides>34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Tahoma</vt:lpstr>
      <vt:lpstr>Wingdings</vt:lpstr>
      <vt:lpstr>Office Theme</vt:lpstr>
      <vt:lpstr>Chart</vt:lpstr>
      <vt:lpstr>Final Review</vt:lpstr>
      <vt:lpstr>Orifices/Weirs</vt:lpstr>
      <vt:lpstr>Uniform Flow in Open Channels</vt:lpstr>
      <vt:lpstr>Manning’s Equation-English Solve for Flow</vt:lpstr>
      <vt:lpstr>Normal Depth</vt:lpstr>
      <vt:lpstr>Normal Depth Example  </vt:lpstr>
      <vt:lpstr>Normal Depth Example-Table</vt:lpstr>
      <vt:lpstr>Specific Energy</vt:lpstr>
      <vt:lpstr>Depth as a function of Specific Energy</vt:lpstr>
      <vt:lpstr>PowerPoint Presentation</vt:lpstr>
      <vt:lpstr>PowerPoint Presentation</vt:lpstr>
      <vt:lpstr>Critical Depth</vt:lpstr>
      <vt:lpstr>Calculating Critical Depth</vt:lpstr>
      <vt:lpstr>Critical Depth  (Rectangular Channel)</vt:lpstr>
      <vt:lpstr>Froude Number</vt:lpstr>
      <vt:lpstr>Culvert Design</vt:lpstr>
      <vt:lpstr>PowerPoint Presentation</vt:lpstr>
      <vt:lpstr>Step 1</vt:lpstr>
      <vt:lpstr>Step 2</vt:lpstr>
      <vt:lpstr>Step 3-Inlet Control Calculations</vt:lpstr>
      <vt:lpstr>Step 4-Outlet Control Calculations</vt:lpstr>
      <vt:lpstr>Step 5-Evaluate Results</vt:lpstr>
      <vt:lpstr>Outlet Velocity – Inlet Control </vt:lpstr>
      <vt:lpstr>Outlet Velocity- Outlet Control  </vt:lpstr>
      <vt:lpstr>Final Review</vt:lpstr>
      <vt:lpstr>Inlet Control –A</vt:lpstr>
      <vt:lpstr>Inlet Control –B</vt:lpstr>
      <vt:lpstr>Inlet Control –C</vt:lpstr>
      <vt:lpstr>Inlet Control –D (rare)</vt:lpstr>
      <vt:lpstr>Outlet Control –A (rare)</vt:lpstr>
      <vt:lpstr>Outlet Control –B  </vt:lpstr>
      <vt:lpstr>Outlet Control –C </vt:lpstr>
      <vt:lpstr>Outlet Control –D (Typical)</vt:lpstr>
      <vt:lpstr>Outlet Control –E (typical)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154</cp:revision>
  <dcterms:created xsi:type="dcterms:W3CDTF">2002-10-04T19:39:32Z</dcterms:created>
  <dcterms:modified xsi:type="dcterms:W3CDTF">2026-03-12T18:19:54Z</dcterms:modified>
</cp:coreProperties>
</file>