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4" r:id="rId2"/>
  </p:sldMasterIdLst>
  <p:notesMasterIdLst>
    <p:notesMasterId r:id="rId30"/>
  </p:notesMasterIdLst>
  <p:handoutMasterIdLst>
    <p:handoutMasterId r:id="rId31"/>
  </p:handoutMasterIdLst>
  <p:sldIdLst>
    <p:sldId id="299" r:id="rId3"/>
    <p:sldId id="285" r:id="rId4"/>
    <p:sldId id="326" r:id="rId5"/>
    <p:sldId id="325" r:id="rId6"/>
    <p:sldId id="297" r:id="rId7"/>
    <p:sldId id="334" r:id="rId8"/>
    <p:sldId id="330" r:id="rId9"/>
    <p:sldId id="338" r:id="rId10"/>
    <p:sldId id="339" r:id="rId11"/>
    <p:sldId id="331" r:id="rId12"/>
    <p:sldId id="328" r:id="rId13"/>
    <p:sldId id="329" r:id="rId14"/>
    <p:sldId id="346" r:id="rId15"/>
    <p:sldId id="318" r:id="rId16"/>
    <p:sldId id="349" r:id="rId17"/>
    <p:sldId id="335" r:id="rId18"/>
    <p:sldId id="333" r:id="rId19"/>
    <p:sldId id="342" r:id="rId20"/>
    <p:sldId id="343" r:id="rId21"/>
    <p:sldId id="348" r:id="rId22"/>
    <p:sldId id="344" r:id="rId23"/>
    <p:sldId id="345" r:id="rId24"/>
    <p:sldId id="352" r:id="rId25"/>
    <p:sldId id="347" r:id="rId26"/>
    <p:sldId id="350" r:id="rId27"/>
    <p:sldId id="351" r:id="rId28"/>
    <p:sldId id="308"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3344" autoAdjust="0"/>
  </p:normalViewPr>
  <p:slideViewPr>
    <p:cSldViewPr>
      <p:cViewPr varScale="1">
        <p:scale>
          <a:sx n="118" d="100"/>
          <a:sy n="118" d="100"/>
        </p:scale>
        <p:origin x="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9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9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168D32-F019-43A5-83CE-080D24EF8D2E}" type="slidenum">
              <a:rPr lang="en-US"/>
              <a:pPr>
                <a:defRPr/>
              </a:pPr>
              <a:t>‹#›</a:t>
            </a:fld>
            <a:endParaRPr lang="en-US"/>
          </a:p>
        </p:txBody>
      </p:sp>
    </p:spTree>
    <p:extLst>
      <p:ext uri="{BB962C8B-B14F-4D97-AF65-F5344CB8AC3E}">
        <p14:creationId xmlns:p14="http://schemas.microsoft.com/office/powerpoint/2010/main" val="280373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74E695-B2F4-4716-97BD-E9F2A0DC6EB7}" type="slidenum">
              <a:rPr lang="en-US"/>
              <a:pPr>
                <a:defRPr/>
              </a:pPr>
              <a:t>‹#›</a:t>
            </a:fld>
            <a:endParaRPr lang="en-US"/>
          </a:p>
        </p:txBody>
      </p:sp>
    </p:spTree>
    <p:extLst>
      <p:ext uri="{BB962C8B-B14F-4D97-AF65-F5344CB8AC3E}">
        <p14:creationId xmlns:p14="http://schemas.microsoft.com/office/powerpoint/2010/main" val="3921529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C3515D-B38E-45C5-B0FA-53F3A98ED1C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A94A32-1D64-4692-BA02-9ECBF237191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6D5B13-0192-4F29-91A2-580B68A0632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BFD785-A86D-4F9F-A269-E3409AB1C0B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E318E40-6245-4C33-AE0A-CE252CE06F66}" type="slidenum">
              <a:rPr lang="en-US" altLang="en-US" sz="1200"/>
              <a:pPr algn="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906713-99F3-424B-A291-8FAEB4FBC56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5D954B-35EF-4E5D-9898-24E74BDAC2BA}" type="slidenum">
              <a:rPr lang="en-US" altLang="en-US" smtClean="0"/>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7A1EF1-0BA9-47B8-8F74-BA7FA6B93907}" type="slidenum">
              <a:rPr lang="en-US" altLang="en-US" smtClean="0"/>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52F110-9BE8-41AE-86FA-B5E01CDC0F8D}" type="slidenum">
              <a:rPr lang="en-US" altLang="en-US" sz="1200"/>
              <a:pPr algn="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0674A9-FAE0-42C8-B332-ED8928CA6252}" type="slidenum">
              <a:rPr lang="en-US" altLang="en-US" sz="1200"/>
              <a:pPr algn="r" eaLnBrk="1" hangingPunct="1"/>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FDC44E-39C0-4FDA-8835-E81619FD831C}"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330FA6-E90B-4768-A9D7-F5E02F81509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CCDEF9C-BCBF-4CDF-B3C0-26689CA3E4E3}" type="slidenum">
              <a:rPr lang="en-US" altLang="en-US" sz="1200"/>
              <a:pPr algn="r" eaLnBrk="1" hangingPunct="1"/>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2E6EF08-2799-43B1-A9AB-F7AA23A6CEDF}" type="slidenum">
              <a:rPr lang="en-US" altLang="en-US" sz="1200"/>
              <a:pPr algn="r" eaLnBrk="1" hangingPunct="1"/>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D419BF-A24C-44CE-935A-F587C6203472}"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37948B-83BA-4B46-85DF-E5A7F905F5D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8C1510-83FF-4B9E-859A-A910DF1F809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E012B6-0A51-455D-8C47-14B7A01A6ED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FB8C42-C986-4B33-B5D2-76AE5DAABCA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4CD3FE-6627-4290-8C06-BEC6D58DC6BB}"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E070782-5C63-4BC7-BBFE-763DEDDA0408}" type="slidenum">
              <a:rPr lang="en-US" altLang="en-US" sz="1200"/>
              <a:pPr algn="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B25565A-AFA0-4334-989E-E2A67D95A346}" type="slidenum">
              <a:rPr lang="en-US" altLang="en-US" sz="1200"/>
              <a:pPr algn="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A6509-DA7C-4155-8078-3C08EDD46EA1}" type="slidenum">
              <a:rPr lang="en-US"/>
              <a:pPr>
                <a:defRPr/>
              </a:pPr>
              <a:t>‹#›</a:t>
            </a:fld>
            <a:endParaRPr lang="en-US"/>
          </a:p>
        </p:txBody>
      </p:sp>
    </p:spTree>
    <p:extLst>
      <p:ext uri="{BB962C8B-B14F-4D97-AF65-F5344CB8AC3E}">
        <p14:creationId xmlns:p14="http://schemas.microsoft.com/office/powerpoint/2010/main" val="422890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8571C-3430-403D-8138-EFC70C864D58}" type="slidenum">
              <a:rPr lang="en-US"/>
              <a:pPr>
                <a:defRPr/>
              </a:pPr>
              <a:t>‹#›</a:t>
            </a:fld>
            <a:endParaRPr lang="en-US"/>
          </a:p>
        </p:txBody>
      </p:sp>
    </p:spTree>
    <p:extLst>
      <p:ext uri="{BB962C8B-B14F-4D97-AF65-F5344CB8AC3E}">
        <p14:creationId xmlns:p14="http://schemas.microsoft.com/office/powerpoint/2010/main" val="192189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429B0-1C02-4402-96CE-8606CF77995C}" type="slidenum">
              <a:rPr lang="en-US"/>
              <a:pPr>
                <a:defRPr/>
              </a:pPr>
              <a:t>‹#›</a:t>
            </a:fld>
            <a:endParaRPr lang="en-US"/>
          </a:p>
        </p:txBody>
      </p:sp>
    </p:spTree>
    <p:extLst>
      <p:ext uri="{BB962C8B-B14F-4D97-AF65-F5344CB8AC3E}">
        <p14:creationId xmlns:p14="http://schemas.microsoft.com/office/powerpoint/2010/main" val="98204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grpSp>
      <p:sp>
        <p:nvSpPr>
          <p:cNvPr id="174083"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17408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941C97D8-1236-4E68-A280-765CB623B9B3}" type="slidenum">
              <a:rPr lang="en-US"/>
              <a:pPr>
                <a:defRPr/>
              </a:pPr>
              <a:t>‹#›</a:t>
            </a:fld>
            <a:endParaRPr lang="en-US"/>
          </a:p>
        </p:txBody>
      </p:sp>
    </p:spTree>
    <p:extLst>
      <p:ext uri="{BB962C8B-B14F-4D97-AF65-F5344CB8AC3E}">
        <p14:creationId xmlns:p14="http://schemas.microsoft.com/office/powerpoint/2010/main" val="163302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138AF-4D44-462D-9235-519B27D9FD69}" type="slidenum">
              <a:rPr lang="en-US"/>
              <a:pPr>
                <a:defRPr/>
              </a:pPr>
              <a:t>‹#›</a:t>
            </a:fld>
            <a:endParaRPr lang="en-US"/>
          </a:p>
        </p:txBody>
      </p:sp>
    </p:spTree>
    <p:extLst>
      <p:ext uri="{BB962C8B-B14F-4D97-AF65-F5344CB8AC3E}">
        <p14:creationId xmlns:p14="http://schemas.microsoft.com/office/powerpoint/2010/main" val="189433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F19F0-2D7C-4BA4-B405-D0C413A2A89A}" type="slidenum">
              <a:rPr lang="en-US"/>
              <a:pPr>
                <a:defRPr/>
              </a:pPr>
              <a:t>‹#›</a:t>
            </a:fld>
            <a:endParaRPr lang="en-US"/>
          </a:p>
        </p:txBody>
      </p:sp>
    </p:spTree>
    <p:extLst>
      <p:ext uri="{BB962C8B-B14F-4D97-AF65-F5344CB8AC3E}">
        <p14:creationId xmlns:p14="http://schemas.microsoft.com/office/powerpoint/2010/main" val="312304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CE746-B032-4ECF-A29D-AB91605672E8}" type="slidenum">
              <a:rPr lang="en-US"/>
              <a:pPr>
                <a:defRPr/>
              </a:pPr>
              <a:t>‹#›</a:t>
            </a:fld>
            <a:endParaRPr lang="en-US"/>
          </a:p>
        </p:txBody>
      </p:sp>
    </p:spTree>
    <p:extLst>
      <p:ext uri="{BB962C8B-B14F-4D97-AF65-F5344CB8AC3E}">
        <p14:creationId xmlns:p14="http://schemas.microsoft.com/office/powerpoint/2010/main" val="59884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E58E2F-3660-4305-9096-95DAD5C6A8C8}" type="slidenum">
              <a:rPr lang="en-US"/>
              <a:pPr>
                <a:defRPr/>
              </a:pPr>
              <a:t>‹#›</a:t>
            </a:fld>
            <a:endParaRPr lang="en-US"/>
          </a:p>
        </p:txBody>
      </p:sp>
    </p:spTree>
    <p:extLst>
      <p:ext uri="{BB962C8B-B14F-4D97-AF65-F5344CB8AC3E}">
        <p14:creationId xmlns:p14="http://schemas.microsoft.com/office/powerpoint/2010/main" val="6352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35D8EE-DE9A-492E-9567-446A140FFC0A}" type="slidenum">
              <a:rPr lang="en-US"/>
              <a:pPr>
                <a:defRPr/>
              </a:pPr>
              <a:t>‹#›</a:t>
            </a:fld>
            <a:endParaRPr lang="en-US"/>
          </a:p>
        </p:txBody>
      </p:sp>
    </p:spTree>
    <p:extLst>
      <p:ext uri="{BB962C8B-B14F-4D97-AF65-F5344CB8AC3E}">
        <p14:creationId xmlns:p14="http://schemas.microsoft.com/office/powerpoint/2010/main" val="3861704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34E3EC-42C3-4245-897D-65251C8DBFA1}" type="slidenum">
              <a:rPr lang="en-US"/>
              <a:pPr>
                <a:defRPr/>
              </a:pPr>
              <a:t>‹#›</a:t>
            </a:fld>
            <a:endParaRPr lang="en-US"/>
          </a:p>
        </p:txBody>
      </p:sp>
    </p:spTree>
    <p:extLst>
      <p:ext uri="{BB962C8B-B14F-4D97-AF65-F5344CB8AC3E}">
        <p14:creationId xmlns:p14="http://schemas.microsoft.com/office/powerpoint/2010/main" val="247899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2F276-DBD2-41C7-A829-774596B5C745}" type="slidenum">
              <a:rPr lang="en-US"/>
              <a:pPr>
                <a:defRPr/>
              </a:pPr>
              <a:t>‹#›</a:t>
            </a:fld>
            <a:endParaRPr lang="en-US"/>
          </a:p>
        </p:txBody>
      </p:sp>
    </p:spTree>
    <p:extLst>
      <p:ext uri="{BB962C8B-B14F-4D97-AF65-F5344CB8AC3E}">
        <p14:creationId xmlns:p14="http://schemas.microsoft.com/office/powerpoint/2010/main" val="1266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4BCD3-56CA-42E7-9361-A00E4FE59B55}" type="slidenum">
              <a:rPr lang="en-US"/>
              <a:pPr>
                <a:defRPr/>
              </a:pPr>
              <a:t>‹#›</a:t>
            </a:fld>
            <a:endParaRPr lang="en-US"/>
          </a:p>
        </p:txBody>
      </p:sp>
    </p:spTree>
    <p:extLst>
      <p:ext uri="{BB962C8B-B14F-4D97-AF65-F5344CB8AC3E}">
        <p14:creationId xmlns:p14="http://schemas.microsoft.com/office/powerpoint/2010/main" val="1451959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2FCDC-C592-4889-AD2E-536015F10FA7}" type="slidenum">
              <a:rPr lang="en-US"/>
              <a:pPr>
                <a:defRPr/>
              </a:pPr>
              <a:t>‹#›</a:t>
            </a:fld>
            <a:endParaRPr lang="en-US"/>
          </a:p>
        </p:txBody>
      </p:sp>
    </p:spTree>
    <p:extLst>
      <p:ext uri="{BB962C8B-B14F-4D97-AF65-F5344CB8AC3E}">
        <p14:creationId xmlns:p14="http://schemas.microsoft.com/office/powerpoint/2010/main" val="3127220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B6553-4282-4A50-82AD-57D25E73D215}" type="slidenum">
              <a:rPr lang="en-US"/>
              <a:pPr>
                <a:defRPr/>
              </a:pPr>
              <a:t>‹#›</a:t>
            </a:fld>
            <a:endParaRPr lang="en-US"/>
          </a:p>
        </p:txBody>
      </p:sp>
    </p:spTree>
    <p:extLst>
      <p:ext uri="{BB962C8B-B14F-4D97-AF65-F5344CB8AC3E}">
        <p14:creationId xmlns:p14="http://schemas.microsoft.com/office/powerpoint/2010/main" val="2481408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8D33B-5534-4C76-AC9E-D76C7905560A}" type="slidenum">
              <a:rPr lang="en-US"/>
              <a:pPr>
                <a:defRPr/>
              </a:pPr>
              <a:t>‹#›</a:t>
            </a:fld>
            <a:endParaRPr lang="en-US"/>
          </a:p>
        </p:txBody>
      </p:sp>
    </p:spTree>
    <p:extLst>
      <p:ext uri="{BB962C8B-B14F-4D97-AF65-F5344CB8AC3E}">
        <p14:creationId xmlns:p14="http://schemas.microsoft.com/office/powerpoint/2010/main" val="88617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60DA9-28F4-4B6E-86E4-E03E9A274455}" type="slidenum">
              <a:rPr lang="en-US"/>
              <a:pPr>
                <a:defRPr/>
              </a:pPr>
              <a:t>‹#›</a:t>
            </a:fld>
            <a:endParaRPr lang="en-US"/>
          </a:p>
        </p:txBody>
      </p:sp>
    </p:spTree>
    <p:extLst>
      <p:ext uri="{BB962C8B-B14F-4D97-AF65-F5344CB8AC3E}">
        <p14:creationId xmlns:p14="http://schemas.microsoft.com/office/powerpoint/2010/main" val="396304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58E48D-3213-47FF-A39C-418A6589FE37}" type="slidenum">
              <a:rPr lang="en-US"/>
              <a:pPr>
                <a:defRPr/>
              </a:pPr>
              <a:t>‹#›</a:t>
            </a:fld>
            <a:endParaRPr lang="en-US"/>
          </a:p>
        </p:txBody>
      </p:sp>
    </p:spTree>
    <p:extLst>
      <p:ext uri="{BB962C8B-B14F-4D97-AF65-F5344CB8AC3E}">
        <p14:creationId xmlns:p14="http://schemas.microsoft.com/office/powerpoint/2010/main" val="316282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9F5077-A55A-43A0-B061-80BB8E913836}" type="slidenum">
              <a:rPr lang="en-US"/>
              <a:pPr>
                <a:defRPr/>
              </a:pPr>
              <a:t>‹#›</a:t>
            </a:fld>
            <a:endParaRPr lang="en-US"/>
          </a:p>
        </p:txBody>
      </p:sp>
    </p:spTree>
    <p:extLst>
      <p:ext uri="{BB962C8B-B14F-4D97-AF65-F5344CB8AC3E}">
        <p14:creationId xmlns:p14="http://schemas.microsoft.com/office/powerpoint/2010/main" val="177976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13B3F7-A43D-421B-B477-FF394AE1C553}" type="slidenum">
              <a:rPr lang="en-US"/>
              <a:pPr>
                <a:defRPr/>
              </a:pPr>
              <a:t>‹#›</a:t>
            </a:fld>
            <a:endParaRPr lang="en-US"/>
          </a:p>
        </p:txBody>
      </p:sp>
    </p:spTree>
    <p:extLst>
      <p:ext uri="{BB962C8B-B14F-4D97-AF65-F5344CB8AC3E}">
        <p14:creationId xmlns:p14="http://schemas.microsoft.com/office/powerpoint/2010/main" val="152700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F0276D-A29E-4593-858C-5FBC21C1CED0}" type="slidenum">
              <a:rPr lang="en-US"/>
              <a:pPr>
                <a:defRPr/>
              </a:pPr>
              <a:t>‹#›</a:t>
            </a:fld>
            <a:endParaRPr lang="en-US"/>
          </a:p>
        </p:txBody>
      </p:sp>
    </p:spTree>
    <p:extLst>
      <p:ext uri="{BB962C8B-B14F-4D97-AF65-F5344CB8AC3E}">
        <p14:creationId xmlns:p14="http://schemas.microsoft.com/office/powerpoint/2010/main" val="28214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10C7E-5A96-446B-87DF-8AC1BFE7506D}" type="slidenum">
              <a:rPr lang="en-US"/>
              <a:pPr>
                <a:defRPr/>
              </a:pPr>
              <a:t>‹#›</a:t>
            </a:fld>
            <a:endParaRPr lang="en-US"/>
          </a:p>
        </p:txBody>
      </p:sp>
    </p:spTree>
    <p:extLst>
      <p:ext uri="{BB962C8B-B14F-4D97-AF65-F5344CB8AC3E}">
        <p14:creationId xmlns:p14="http://schemas.microsoft.com/office/powerpoint/2010/main" val="331949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CC3FA5-54E5-4C64-9DF9-3FD9ADAB09F4}" type="slidenum">
              <a:rPr lang="en-US"/>
              <a:pPr>
                <a:defRPr/>
              </a:pPr>
              <a:t>‹#›</a:t>
            </a:fld>
            <a:endParaRPr lang="en-US"/>
          </a:p>
        </p:txBody>
      </p:sp>
    </p:spTree>
    <p:extLst>
      <p:ext uri="{BB962C8B-B14F-4D97-AF65-F5344CB8AC3E}">
        <p14:creationId xmlns:p14="http://schemas.microsoft.com/office/powerpoint/2010/main" val="405445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7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67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F7148D3-A818-494B-B2B2-F39FC1BCFF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306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73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7306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FDC94839-A407-4107-950B-CB95EF1CDEC5}" type="slidenum">
              <a:rPr lang="en-US"/>
              <a:pPr>
                <a:defRPr/>
              </a:pPr>
              <a:t>‹#›</a:t>
            </a:fld>
            <a:endParaRPr lang="en-US"/>
          </a:p>
        </p:txBody>
      </p:sp>
      <p:grpSp>
        <p:nvGrpSpPr>
          <p:cNvPr id="2055" name="Group 7"/>
          <p:cNvGrpSpPr>
            <a:grpSpLocks/>
          </p:cNvGrpSpPr>
          <p:nvPr/>
        </p:nvGrpSpPr>
        <p:grpSpPr bwMode="auto">
          <a:xfrm>
            <a:off x="279400" y="152400"/>
            <a:ext cx="8686800" cy="1600200"/>
            <a:chOff x="176" y="96"/>
            <a:chExt cx="5472" cy="1008"/>
          </a:xfrm>
        </p:grpSpPr>
        <p:sp>
          <p:nvSpPr>
            <p:cNvPr id="2056"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205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205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206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9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gmafAiLHUXI"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www.youtube.com/watch?v=LEY3fN4N3D8&amp;NR=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65154B-6923-4671-BCD6-5DCC6092DEA4}" type="slidenum">
              <a:rPr lang="en-US" altLang="en-US" smtClean="0"/>
              <a:pPr/>
              <a:t>1</a:t>
            </a:fld>
            <a:endParaRPr lang="en-US" altLang="en-US"/>
          </a:p>
        </p:txBody>
      </p:sp>
      <p:sp>
        <p:nvSpPr>
          <p:cNvPr id="4099" name="Rectangle 2"/>
          <p:cNvSpPr>
            <a:spLocks noGrp="1" noChangeArrowheads="1"/>
          </p:cNvSpPr>
          <p:nvPr>
            <p:ph type="ctrTitle"/>
          </p:nvPr>
        </p:nvSpPr>
        <p:spPr/>
        <p:txBody>
          <a:bodyPr/>
          <a:lstStyle/>
          <a:p>
            <a:pPr eaLnBrk="1" hangingPunct="1"/>
            <a:r>
              <a:rPr lang="en-US" altLang="en-US" dirty="0">
                <a:latin typeface="Arial" panose="020B0604020202020204" pitchFamily="34" charset="0"/>
                <a:cs typeface="Arial" panose="020B0604020202020204" pitchFamily="34" charset="0"/>
              </a:rPr>
              <a:t>CTC 261 Hydraulics</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Fluid Statics</a:t>
            </a:r>
            <a:endParaRPr lang="en-US" altLang="en-US" sz="3200" dirty="0">
              <a:latin typeface="Arial" panose="020B0604020202020204" pitchFamily="34" charset="0"/>
              <a:cs typeface="Arial" panose="020B0604020202020204" pitchFamily="34" charset="0"/>
            </a:endParaRPr>
          </a:p>
        </p:txBody>
      </p:sp>
      <p:sp>
        <p:nvSpPr>
          <p:cNvPr id="4100" name="Rectangle 3"/>
          <p:cNvSpPr>
            <a:spLocks noGrp="1" noChangeArrowheads="1"/>
          </p:cNvSpPr>
          <p:nvPr>
            <p:ph type="subTitle" idx="1"/>
          </p:nvPr>
        </p:nvSpPr>
        <p:spPr/>
        <p:txBody>
          <a:bodyPr/>
          <a:lstStyle/>
          <a:p>
            <a:pPr eaLnBrk="1" hangingPunct="1"/>
            <a:r>
              <a:rPr lang="en-US" altLang="en-US"/>
              <a:t> </a:t>
            </a:r>
          </a:p>
        </p:txBody>
      </p:sp>
      <p:pic>
        <p:nvPicPr>
          <p:cNvPr id="4101" name="Picture 5" descr="Container with 3 holes at different heights with water coming out.  The lower the hole the farther the water ext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56038"/>
            <a:ext cx="2692400" cy="18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Water flowing from a larger pipe to a smaller pipe with a gage showing that pressure changes.  (Bernoulli Ef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44913"/>
            <a:ext cx="2133600"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07CB0B-468A-4BE0-802E-5BDED4E9F72E}" type="slidenum">
              <a:rPr lang="en-US" altLang="en-US" smtClean="0"/>
              <a:pPr/>
              <a:t>10</a:t>
            </a:fld>
            <a:endParaRPr lang="en-US" altLang="en-US"/>
          </a:p>
        </p:txBody>
      </p:sp>
      <p:sp>
        <p:nvSpPr>
          <p:cNvPr id="13315"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Calculating Resultant Force</a:t>
            </a:r>
          </a:p>
        </p:txBody>
      </p:sp>
      <p:sp>
        <p:nvSpPr>
          <p:cNvPr id="13316" name="Rectangle 3"/>
          <p:cNvSpPr>
            <a:spLocks noGrp="1" noChangeArrowheads="1"/>
          </p:cNvSpPr>
          <p:nvPr>
            <p:ph type="body"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Magnitude of the force = pressure * area</a:t>
            </a:r>
          </a:p>
          <a:p>
            <a:pPr eaLnBrk="1" hangingPunct="1"/>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Location of the force is at the centroid of the horizontal plane surface</a:t>
            </a:r>
          </a:p>
          <a:p>
            <a:pPr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Centroids of some simple shapes can be found on Brightspace (see content)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461A7-3708-4FD1-8DEA-E50430A8B99D}" type="slidenum">
              <a:rPr lang="en-US" altLang="en-US" smtClean="0"/>
              <a:pPr/>
              <a:t>11</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z="4000" dirty="0">
                <a:latin typeface="Arial" panose="020B0604020202020204" pitchFamily="34" charset="0"/>
                <a:cs typeface="Arial" panose="020B0604020202020204" pitchFamily="34" charset="0"/>
              </a:rPr>
              <a:t>Pressure and Pressure Head</a:t>
            </a:r>
          </a:p>
        </p:txBody>
      </p:sp>
      <p:sp>
        <p:nvSpPr>
          <p:cNvPr id="14340" name="Rectangle 3"/>
          <p:cNvSpPr>
            <a:spLocks noGrp="1" noChangeArrowheads="1"/>
          </p:cNvSpPr>
          <p:nvPr>
            <p:ph type="body" idx="1"/>
          </p:nvPr>
        </p:nvSpPr>
        <p:spPr/>
        <p:txBody>
          <a:bodyPr/>
          <a:lstStyle/>
          <a:p>
            <a:pPr marL="609600" indent="-609600" eaLnBrk="1" hangingPunct="1"/>
            <a:endParaRPr lang="en-US" altLang="en-US" dirty="0"/>
          </a:p>
          <a:p>
            <a:pPr marL="0" indent="0" eaLnBrk="1" hangingPunct="1">
              <a:buNone/>
            </a:pPr>
            <a:r>
              <a:rPr lang="en-US" altLang="en-US" dirty="0">
                <a:latin typeface="Arial" panose="020B0604020202020204" pitchFamily="34" charset="0"/>
                <a:cs typeface="Arial" panose="020B0604020202020204" pitchFamily="34" charset="0"/>
              </a:rPr>
              <a:t>In civil engineering water pressure (psi) is often expressed in terms of water head (</a:t>
            </a:r>
            <a:r>
              <a:rPr lang="en-US" altLang="en-US" dirty="0" err="1">
                <a:latin typeface="Arial" panose="020B0604020202020204" pitchFamily="34" charset="0"/>
                <a:cs typeface="Arial" panose="020B0604020202020204" pitchFamily="34" charset="0"/>
              </a:rPr>
              <a:t>ft</a:t>
            </a:r>
            <a:r>
              <a:rPr lang="en-US" altLang="en-US" dirty="0">
                <a:latin typeface="Arial" panose="020B0604020202020204" pitchFamily="34" charset="0"/>
                <a:cs typeface="Arial" panose="020B0604020202020204" pitchFamily="34" charset="0"/>
              </a:rPr>
              <a:t>)</a:t>
            </a:r>
          </a:p>
          <a:p>
            <a:pPr marL="609600" indent="-609600" eaLnBrk="1" hangingPunct="1">
              <a:buFont typeface="Wingdings" pitchFamily="2" charset="2"/>
              <a:buNone/>
            </a:pPr>
            <a:endParaRPr lang="en-US" altLang="en-US" dirty="0"/>
          </a:p>
          <a:p>
            <a:pPr marL="609600" indent="-609600" eaLnBrk="1" hangingPunct="1">
              <a:buFont typeface="Wingdings" pitchFamily="2" charset="2"/>
              <a:buNone/>
            </a:pPr>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FF5C1E-9CC5-4C8E-9857-BB858FBF4DC4}" type="slidenum">
              <a:rPr lang="en-US" altLang="en-US" smtClean="0"/>
              <a:pPr/>
              <a:t>12</a:t>
            </a:fld>
            <a:endParaRPr lang="en-US" altLang="en-US"/>
          </a:p>
        </p:txBody>
      </p:sp>
      <p:sp>
        <p:nvSpPr>
          <p:cNvPr id="15363" name="Rectangle 2"/>
          <p:cNvSpPr>
            <a:spLocks noGrp="1" noChangeArrowheads="1"/>
          </p:cNvSpPr>
          <p:nvPr>
            <p:ph type="title"/>
          </p:nvPr>
        </p:nvSpPr>
        <p:spPr/>
        <p:txBody>
          <a:bodyPr/>
          <a:lstStyle/>
          <a:p>
            <a:pPr eaLnBrk="1" hangingPunct="1"/>
            <a:r>
              <a:rPr lang="en-US" altLang="en-US" sz="3600" dirty="0">
                <a:latin typeface="Arial" panose="020B0604020202020204" pitchFamily="34" charset="0"/>
                <a:cs typeface="Arial" panose="020B0604020202020204" pitchFamily="34" charset="0"/>
              </a:rPr>
              <a:t>Converting Pressure to Pressure Head</a:t>
            </a:r>
          </a:p>
        </p:txBody>
      </p:sp>
      <p:sp>
        <p:nvSpPr>
          <p:cNvPr id="15364" name="Rectangle 3"/>
          <p:cNvSpPr>
            <a:spLocks noGrp="1" noChangeArrowheads="1"/>
          </p:cNvSpPr>
          <p:nvPr>
            <p:ph type="body" idx="1"/>
          </p:nvPr>
        </p:nvSpPr>
        <p:spPr/>
        <p:txBody>
          <a:bodyPr/>
          <a:lstStyle/>
          <a:p>
            <a:pPr marL="0" indent="0" eaLnBrk="1" hangingPunct="1">
              <a:buNone/>
            </a:pPr>
            <a:r>
              <a:rPr lang="en-US" altLang="en-US" dirty="0">
                <a:solidFill>
                  <a:schemeClr val="bg2">
                    <a:lumMod val="60000"/>
                    <a:lumOff val="40000"/>
                  </a:schemeClr>
                </a:solidFill>
                <a:latin typeface="Arial" panose="020B0604020202020204" pitchFamily="34" charset="0"/>
                <a:cs typeface="Arial" panose="020B0604020202020204" pitchFamily="34" charset="0"/>
              </a:rPr>
              <a:t>Pressure Head </a:t>
            </a:r>
            <a:r>
              <a:rPr lang="en-US" altLang="en-US" dirty="0">
                <a:latin typeface="Arial" panose="020B0604020202020204" pitchFamily="34" charset="0"/>
                <a:cs typeface="Arial" panose="020B0604020202020204" pitchFamily="34" charset="0"/>
              </a:rPr>
              <a:t>= </a:t>
            </a:r>
            <a:r>
              <a:rPr lang="en-US" altLang="en-US" dirty="0">
                <a:solidFill>
                  <a:schemeClr val="bg2">
                    <a:lumMod val="60000"/>
                    <a:lumOff val="40000"/>
                  </a:schemeClr>
                </a:solidFill>
                <a:latin typeface="Arial" panose="020B0604020202020204" pitchFamily="34" charset="0"/>
                <a:cs typeface="Arial" panose="020B0604020202020204" pitchFamily="34" charset="0"/>
              </a:rPr>
              <a:t>Pressure</a:t>
            </a:r>
            <a:r>
              <a:rPr lang="en-US" altLang="en-US" dirty="0">
                <a:latin typeface="Arial" panose="020B0604020202020204" pitchFamily="34" charset="0"/>
                <a:cs typeface="Arial" panose="020B0604020202020204" pitchFamily="34" charset="0"/>
              </a:rPr>
              <a:t>/Specific Weight</a:t>
            </a:r>
          </a:p>
          <a:p>
            <a:pPr marL="0" indent="0" eaLnBrk="1" hangingPunct="1">
              <a:buNone/>
            </a:pPr>
            <a:r>
              <a:rPr lang="en-US" altLang="en-US" sz="2800" dirty="0">
                <a:latin typeface="Arial" panose="020B0604020202020204" pitchFamily="34" charset="0"/>
                <a:cs typeface="Arial" panose="020B0604020202020204" pitchFamily="34" charset="0"/>
              </a:rPr>
              <a:t>Example:</a:t>
            </a:r>
          </a:p>
          <a:p>
            <a:pPr marL="0" indent="0" eaLnBrk="1" hangingPunct="1">
              <a:buNone/>
            </a:pPr>
            <a:r>
              <a:rPr lang="en-US" altLang="en-US" sz="2800" dirty="0">
                <a:latin typeface="Arial" panose="020B0604020202020204" pitchFamily="34" charset="0"/>
                <a:cs typeface="Arial" panose="020B0604020202020204" pitchFamily="34" charset="0"/>
              </a:rPr>
              <a:t>Atmospheric pressure = 14.7 </a:t>
            </a:r>
            <a:r>
              <a:rPr lang="en-US" altLang="en-US" sz="2800" dirty="0" err="1">
                <a:latin typeface="Arial" panose="020B0604020202020204" pitchFamily="34" charset="0"/>
                <a:cs typeface="Arial" panose="020B0604020202020204" pitchFamily="34" charset="0"/>
              </a:rPr>
              <a:t>psia</a:t>
            </a:r>
            <a:endParaRPr lang="en-US" altLang="en-US" sz="2800" dirty="0">
              <a:latin typeface="Arial" panose="020B0604020202020204" pitchFamily="34" charset="0"/>
              <a:cs typeface="Arial" panose="020B0604020202020204" pitchFamily="34" charset="0"/>
            </a:endParaRPr>
          </a:p>
          <a:p>
            <a:pPr marL="0" indent="0" eaLnBrk="1" hangingPunct="1">
              <a:buNone/>
            </a:pPr>
            <a:r>
              <a:rPr lang="en-US" altLang="en-US" sz="2800" dirty="0">
                <a:latin typeface="Arial" panose="020B0604020202020204" pitchFamily="34" charset="0"/>
                <a:cs typeface="Arial" panose="020B0604020202020204" pitchFamily="34" charset="0"/>
              </a:rPr>
              <a:t>(14.7 </a:t>
            </a:r>
            <a:r>
              <a:rPr lang="en-US" altLang="en-US" sz="2800" dirty="0" err="1">
                <a:latin typeface="Arial" panose="020B0604020202020204" pitchFamily="34" charset="0"/>
                <a:cs typeface="Arial" panose="020B0604020202020204" pitchFamily="34" charset="0"/>
              </a:rPr>
              <a:t>psia</a:t>
            </a:r>
            <a:r>
              <a:rPr lang="en-US" altLang="en-US" sz="2800" dirty="0">
                <a:latin typeface="Arial" panose="020B0604020202020204" pitchFamily="34" charset="0"/>
                <a:cs typeface="Arial" panose="020B0604020202020204" pitchFamily="34" charset="0"/>
              </a:rPr>
              <a:t>)(144 in</a:t>
            </a:r>
            <a:r>
              <a:rPr lang="en-US" altLang="en-US" sz="2800" baseline="30000" dirty="0">
                <a:latin typeface="Arial" panose="020B0604020202020204" pitchFamily="34" charset="0"/>
                <a:cs typeface="Arial" panose="020B0604020202020204" pitchFamily="34" charset="0"/>
              </a:rPr>
              <a:t>2</a:t>
            </a:r>
            <a:r>
              <a:rPr lang="en-US" altLang="en-US" sz="2800" dirty="0">
                <a:latin typeface="Arial" panose="020B0604020202020204" pitchFamily="34" charset="0"/>
                <a:cs typeface="Arial" panose="020B0604020202020204" pitchFamily="34" charset="0"/>
              </a:rPr>
              <a:t>/ft</a:t>
            </a:r>
            <a:r>
              <a:rPr lang="en-US" altLang="en-US" sz="2800" baseline="30000" dirty="0">
                <a:latin typeface="Arial" panose="020B0604020202020204" pitchFamily="34" charset="0"/>
                <a:cs typeface="Arial" panose="020B0604020202020204" pitchFamily="34" charset="0"/>
              </a:rPr>
              <a:t>2</a:t>
            </a:r>
            <a:r>
              <a:rPr lang="en-US" altLang="en-US" sz="2800" dirty="0">
                <a:latin typeface="Arial" panose="020B0604020202020204" pitchFamily="34" charset="0"/>
                <a:cs typeface="Arial" panose="020B0604020202020204" pitchFamily="34" charset="0"/>
              </a:rPr>
              <a:t>)/(62.4#/ft</a:t>
            </a:r>
            <a:r>
              <a:rPr lang="en-US" altLang="en-US" sz="2800"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)=33.9 </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 H</a:t>
            </a:r>
            <a:r>
              <a:rPr lang="en-US" altLang="en-US" sz="2800" baseline="-25000" dirty="0">
                <a:latin typeface="Arial" panose="020B0604020202020204" pitchFamily="34" charset="0"/>
                <a:cs typeface="Arial" panose="020B0604020202020204" pitchFamily="34" charset="0"/>
              </a:rPr>
              <a:t>2</a:t>
            </a:r>
            <a:r>
              <a:rPr lang="en-US" altLang="en-US" sz="2800" dirty="0">
                <a:latin typeface="Arial" panose="020B0604020202020204" pitchFamily="34" charset="0"/>
                <a:cs typeface="Arial" panose="020B0604020202020204" pitchFamily="34" charset="0"/>
              </a:rPr>
              <a:t>O</a:t>
            </a:r>
          </a:p>
          <a:p>
            <a:pPr lvl="1" algn="ctr"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eaLnBrk="1" hangingPunct="1">
              <a:buNone/>
            </a:pPr>
            <a:r>
              <a:rPr lang="en-US" altLang="en-US" sz="2400" dirty="0">
                <a:latin typeface="Arial" panose="020B0604020202020204" pitchFamily="34" charset="0"/>
                <a:cs typeface="Arial" panose="020B0604020202020204" pitchFamily="34" charset="0"/>
              </a:rPr>
              <a:t>The specific weight of Hg is 13.6 therefore the pressure head in terms of Hg would be 2.49 </a:t>
            </a:r>
            <a:r>
              <a:rPr lang="en-US" altLang="en-US" sz="2400" dirty="0" err="1">
                <a:latin typeface="Arial" panose="020B0604020202020204" pitchFamily="34" charset="0"/>
                <a:cs typeface="Arial" panose="020B0604020202020204" pitchFamily="34" charset="0"/>
              </a:rPr>
              <a:t>ft</a:t>
            </a:r>
            <a:endParaRPr lang="en-US" altLang="en-US" sz="2400" dirty="0">
              <a:latin typeface="Arial" panose="020B0604020202020204" pitchFamily="34" charset="0"/>
              <a:cs typeface="Arial" panose="020B0604020202020204" pitchFamily="34" charset="0"/>
            </a:endParaRPr>
          </a:p>
          <a:p>
            <a:pPr eaLnBrk="1" hangingPunct="1">
              <a:buFont typeface="Wingdings" pitchFamily="2" charset="2"/>
              <a:buNone/>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nchor="t"/>
          <a:lstStyle/>
          <a:p>
            <a:pPr eaLnBrk="1" hangingPunct="1"/>
            <a:r>
              <a:rPr lang="en-US" altLang="en-US" dirty="0">
                <a:latin typeface="Arial" panose="020B0604020202020204" pitchFamily="34" charset="0"/>
                <a:cs typeface="Arial" panose="020B0604020202020204" pitchFamily="34" charset="0"/>
              </a:rPr>
              <a:t>Water is Heavy!!!</a:t>
            </a:r>
          </a:p>
        </p:txBody>
      </p:sp>
      <p:sp>
        <p:nvSpPr>
          <p:cNvPr id="16387" name="Content Placeholder 2"/>
          <p:cNvSpPr>
            <a:spLocks noGrp="1"/>
          </p:cNvSpPr>
          <p:nvPr>
            <p:ph idx="4294967295"/>
          </p:nvPr>
        </p:nvSpPr>
        <p:spPr/>
        <p:txBody>
          <a:bodyPr/>
          <a:lstStyle/>
          <a:p>
            <a:pPr marL="342900" indent="-342900" algn="ctr" eaLnBrk="1" hangingPunct="1">
              <a:buFont typeface="Wingdings" pitchFamily="2" charset="2"/>
              <a:buNone/>
            </a:pPr>
            <a:r>
              <a:rPr lang="en-US" altLang="en-US" sz="3000" dirty="0">
                <a:latin typeface="Arial" panose="020B0604020202020204" pitchFamily="34" charset="0"/>
                <a:cs typeface="Arial" panose="020B0604020202020204" pitchFamily="34" charset="0"/>
              </a:rPr>
              <a:t>Meat Man </a:t>
            </a:r>
          </a:p>
          <a:p>
            <a:pPr marL="342900" indent="-342900" algn="ctr" eaLnBrk="1" hangingPunct="1">
              <a:buFont typeface="Wingdings" pitchFamily="2" charset="2"/>
              <a:buNone/>
            </a:pPr>
            <a:endParaRPr lang="en-US" altLang="en-US" sz="2200" dirty="0">
              <a:latin typeface="Arial" panose="020B0604020202020204" pitchFamily="34" charset="0"/>
              <a:cs typeface="Arial" panose="020B0604020202020204" pitchFamily="34" charset="0"/>
            </a:endParaRPr>
          </a:p>
          <a:p>
            <a:pPr marL="342900" indent="-342900" algn="ctr" eaLnBrk="1" hangingPunct="1">
              <a:buFont typeface="Wingdings" pitchFamily="2" charset="2"/>
              <a:buNone/>
            </a:pPr>
            <a:r>
              <a:rPr lang="en-US" altLang="en-US" sz="2200" dirty="0">
                <a:latin typeface="Arial" panose="020B0604020202020204" pitchFamily="34" charset="0"/>
                <a:cs typeface="Arial" panose="020B0604020202020204" pitchFamily="34" charset="0"/>
                <a:hlinkClick r:id="rId3"/>
              </a:rPr>
              <a:t>http://www.youtube.com/watch?v=gmafAiLHUXI</a:t>
            </a:r>
            <a:endParaRPr lang="en-US" altLang="en-US" sz="2200" dirty="0">
              <a:latin typeface="Arial" panose="020B0604020202020204" pitchFamily="34" charset="0"/>
              <a:cs typeface="Arial" panose="020B0604020202020204" pitchFamily="34" charset="0"/>
            </a:endParaRPr>
          </a:p>
          <a:p>
            <a:pPr marL="342900" indent="-342900" algn="ctr" eaLnBrk="1" hangingPunct="1">
              <a:buFont typeface="Wingdings" pitchFamily="2" charset="2"/>
              <a:buNone/>
            </a:pPr>
            <a:endParaRPr lang="en-US" altLang="en-US" sz="2200" dirty="0">
              <a:latin typeface="Arial" panose="020B0604020202020204" pitchFamily="34" charset="0"/>
              <a:cs typeface="Arial" panose="020B0604020202020204" pitchFamily="34" charset="0"/>
            </a:endParaRPr>
          </a:p>
          <a:p>
            <a:pPr marL="342900" indent="-342900" algn="ctr" eaLnBrk="1" hangingPunct="1">
              <a:buFont typeface="Wingdings" pitchFamily="2" charset="2"/>
              <a:buNone/>
            </a:pPr>
            <a:endParaRPr lang="en-US" altLang="en-US" sz="2200" dirty="0">
              <a:latin typeface="Arial" panose="020B0604020202020204" pitchFamily="34" charset="0"/>
              <a:cs typeface="Arial" panose="020B0604020202020204" pitchFamily="34" charset="0"/>
            </a:endParaRPr>
          </a:p>
          <a:p>
            <a:pPr marL="342900" indent="-342900" algn="ctr" eaLnBrk="1" hangingPunct="1">
              <a:buFont typeface="Wingdings" pitchFamily="2" charset="2"/>
              <a:buNone/>
            </a:pPr>
            <a:r>
              <a:rPr lang="en-US" altLang="en-US" sz="2600" dirty="0">
                <a:latin typeface="Arial" panose="020B0604020202020204" pitchFamily="34" charset="0"/>
                <a:cs typeface="Arial" panose="020B0604020202020204" pitchFamily="34" charset="0"/>
              </a:rPr>
              <a:t>Meat Man @ 300’ of water depth (approx.135 psi)</a:t>
            </a:r>
          </a:p>
          <a:p>
            <a:pPr marL="342900" indent="-342900" algn="ctr" eaLnBrk="1" hangingPunct="1">
              <a:buFont typeface="Wingdings" pitchFamily="2" charset="2"/>
              <a:buNone/>
            </a:pPr>
            <a:r>
              <a:rPr lang="en-US" altLang="en-US" sz="2200" dirty="0">
                <a:latin typeface="Arial" panose="020B0604020202020204" pitchFamily="34" charset="0"/>
                <a:cs typeface="Arial" panose="020B0604020202020204" pitchFamily="34" charset="0"/>
              </a:rPr>
              <a:t>P=64.1 #/ft</a:t>
            </a:r>
            <a:r>
              <a:rPr lang="en-US" altLang="en-US" sz="2200" baseline="30000" dirty="0">
                <a:latin typeface="Arial" panose="020B0604020202020204" pitchFamily="34" charset="0"/>
                <a:cs typeface="Arial" panose="020B0604020202020204" pitchFamily="34" charset="0"/>
              </a:rPr>
              <a:t>3 </a:t>
            </a:r>
            <a:r>
              <a:rPr lang="en-US" altLang="en-US" sz="2200" dirty="0">
                <a:latin typeface="Arial" panose="020B0604020202020204" pitchFamily="34" charset="0"/>
                <a:cs typeface="Arial" panose="020B0604020202020204" pitchFamily="34" charset="0"/>
              </a:rPr>
              <a:t>* 300 ft*/144 in</a:t>
            </a:r>
            <a:r>
              <a:rPr lang="en-US" altLang="en-US" sz="2200" baseline="30000" dirty="0">
                <a:latin typeface="Arial" panose="020B0604020202020204" pitchFamily="34" charset="0"/>
                <a:cs typeface="Arial" panose="020B0604020202020204" pitchFamily="34" charset="0"/>
              </a:rPr>
              <a:t>2</a:t>
            </a:r>
            <a:r>
              <a:rPr lang="en-US" altLang="en-US" sz="2200" dirty="0">
                <a:latin typeface="Arial" panose="020B0604020202020204" pitchFamily="34" charset="0"/>
                <a:cs typeface="Arial" panose="020B0604020202020204" pitchFamily="34" charset="0"/>
              </a:rPr>
              <a:t> per ft</a:t>
            </a:r>
            <a:r>
              <a:rPr lang="en-US" altLang="en-US" sz="2200" baseline="30000" dirty="0">
                <a:latin typeface="Arial" panose="020B0604020202020204" pitchFamily="34" charset="0"/>
                <a:cs typeface="Arial" panose="020B0604020202020204" pitchFamily="34" charset="0"/>
              </a:rPr>
              <a:t>2 </a:t>
            </a:r>
            <a:r>
              <a:rPr lang="en-US" altLang="en-US" sz="2200" dirty="0">
                <a:latin typeface="Arial" panose="020B0604020202020204" pitchFamily="34" charset="0"/>
                <a:cs typeface="Arial" panose="020B0604020202020204" pitchFamily="34" charset="0"/>
              </a:rPr>
              <a:t>= 133.5 psi</a:t>
            </a:r>
          </a:p>
          <a:p>
            <a:pPr marL="342900" indent="-342900" algn="ctr" eaLnBrk="1" hangingPunct="1">
              <a:buFont typeface="Wingdings" pitchFamily="2" charset="2"/>
              <a:buNone/>
            </a:pPr>
            <a:r>
              <a:rPr lang="en-US" altLang="en-US"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hlinkClick r:id="rId4"/>
              </a:rPr>
              <a:t>http://www.youtube.com/watch?v=LEY3fN4N3D8&amp;NR=1</a:t>
            </a:r>
            <a:endParaRPr lang="en-US" altLang="en-US" sz="1700" dirty="0">
              <a:latin typeface="Arial" panose="020B0604020202020204" pitchFamily="34" charset="0"/>
              <a:cs typeface="Arial" panose="020B0604020202020204" pitchFamily="34" charset="0"/>
            </a:endParaRPr>
          </a:p>
          <a:p>
            <a:pPr marL="342900" indent="-342900" algn="ctr" eaLnBrk="1" hangingPunct="1">
              <a:buFont typeface="Wingdings" pitchFamily="2" charset="2"/>
              <a:buNone/>
            </a:pPr>
            <a:endParaRPr lang="en-US" altLang="en-US" sz="1700" dirty="0"/>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878A1594-5285-4AB5-B10D-B2B7ED58C574}" type="slidenum">
              <a:rPr lang="en-US" altLang="en-US" sz="1200">
                <a:latin typeface="+mj-lt"/>
              </a:rPr>
              <a:pPr algn="r" eaLnBrk="1" hangingPunct="1">
                <a:defRPr/>
              </a:pPr>
              <a:t>13</a:t>
            </a:fld>
            <a:endParaRPr lang="en-US" altLang="en-US" sz="120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F30D4D-3A07-47E2-A830-77C429F5642E}" type="slidenum">
              <a:rPr lang="en-US" altLang="en-US" smtClean="0"/>
              <a:pPr/>
              <a:t>14</a:t>
            </a:fld>
            <a:endParaRPr lang="en-US" altLang="en-US"/>
          </a:p>
        </p:txBody>
      </p:sp>
      <p:sp>
        <p:nvSpPr>
          <p:cNvPr id="17411" name="Rectangle 4"/>
          <p:cNvSpPr>
            <a:spLocks noGrp="1" noChangeArrowheads="1"/>
          </p:cNvSpPr>
          <p:nvPr>
            <p:ph type="title"/>
          </p:nvPr>
        </p:nvSpPr>
        <p:spPr/>
        <p:txBody>
          <a:bodyPr/>
          <a:lstStyle/>
          <a:p>
            <a:pPr eaLnBrk="1" hangingPunct="1"/>
            <a:r>
              <a:rPr lang="en-US" altLang="en-US"/>
              <a:t>Manometer Principles</a:t>
            </a:r>
          </a:p>
        </p:txBody>
      </p:sp>
      <p:pic>
        <p:nvPicPr>
          <p:cNvPr id="17412" name="Picture 7" descr="Manometer showing points 1, 2, 3 an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613" y="1905000"/>
            <a:ext cx="37909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Box 3"/>
          <p:cNvSpPr txBox="1">
            <a:spLocks noChangeArrowheads="1"/>
          </p:cNvSpPr>
          <p:nvPr/>
        </p:nvSpPr>
        <p:spPr bwMode="auto">
          <a:xfrm>
            <a:off x="369888" y="2065338"/>
            <a:ext cx="5105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Point 1:  Pressure=0 (gage)</a:t>
            </a:r>
          </a:p>
          <a:p>
            <a:r>
              <a:rPr lang="en-US" altLang="en-US" dirty="0"/>
              <a:t>Point 2: Pressure=h*specific weight of liquid</a:t>
            </a:r>
          </a:p>
          <a:p>
            <a:r>
              <a:rPr lang="en-US" altLang="en-US" dirty="0"/>
              <a:t>Point 3: Pressure=Pressure @ 2</a:t>
            </a:r>
          </a:p>
          <a:p>
            <a:r>
              <a:rPr lang="en-US" altLang="en-US" dirty="0"/>
              <a:t>Point 4: Pressure=Pressure @ 3 –d*specific weight of liquid in vessel 4</a:t>
            </a:r>
          </a:p>
        </p:txBody>
      </p:sp>
      <p:cxnSp>
        <p:nvCxnSpPr>
          <p:cNvPr id="17415" name="Straight Arrow Connector 11">
            <a:extLst>
              <a:ext uri="{C183D7F6-B498-43B3-948B-1728B52AA6E4}">
                <adec:decorative xmlns:adec="http://schemas.microsoft.com/office/drawing/2017/decorative" val="1"/>
              </a:ext>
            </a:extLst>
          </p:cNvPr>
          <p:cNvCxnSpPr>
            <a:cxnSpLocks noChangeShapeType="1"/>
          </p:cNvCxnSpPr>
          <p:nvPr/>
        </p:nvCxnSpPr>
        <p:spPr bwMode="auto">
          <a:xfrm flipV="1">
            <a:off x="7277100" y="2806700"/>
            <a:ext cx="0" cy="85248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7416" name="TextBox 12"/>
          <p:cNvSpPr txBox="1">
            <a:spLocks noChangeArrowheads="1"/>
          </p:cNvSpPr>
          <p:nvPr/>
        </p:nvSpPr>
        <p:spPr bwMode="auto">
          <a:xfrm>
            <a:off x="7050088" y="3048000"/>
            <a:ext cx="112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d</a:t>
            </a:r>
          </a:p>
        </p:txBody>
      </p:sp>
      <p:sp>
        <p:nvSpPr>
          <p:cNvPr id="17417" name="TextBox 13"/>
          <p:cNvSpPr txBox="1">
            <a:spLocks noChangeArrowheads="1"/>
          </p:cNvSpPr>
          <p:nvPr/>
        </p:nvSpPr>
        <p:spPr bwMode="auto">
          <a:xfrm>
            <a:off x="533400" y="4114800"/>
            <a:ext cx="480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dirty="0"/>
              <a:t>As you go down pressure increases.</a:t>
            </a:r>
          </a:p>
          <a:p>
            <a:pPr>
              <a:buFont typeface="Arial" charset="0"/>
              <a:buChar char="•"/>
            </a:pPr>
            <a:r>
              <a:rPr lang="en-US" altLang="en-US" dirty="0"/>
              <a:t>As you go up pressure decreases.</a:t>
            </a:r>
          </a:p>
          <a:p>
            <a:pPr>
              <a:buFont typeface="Arial" charset="0"/>
              <a:buChar char="•"/>
            </a:pPr>
            <a:r>
              <a:rPr lang="en-US" altLang="en-US" dirty="0"/>
              <a:t>As long as you know pressure at some point, fluid properties and key depths you can determine pressures at all other points.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Conundrum-----</a:t>
            </a:r>
          </a:p>
        </p:txBody>
      </p:sp>
      <p:sp>
        <p:nvSpPr>
          <p:cNvPr id="18435" name="Content Placeholder 2"/>
          <p:cNvSpPr>
            <a:spLocks noGrp="1"/>
          </p:cNvSpPr>
          <p:nvPr>
            <p:ph idx="1"/>
          </p:nvPr>
        </p:nvSpPr>
        <p:spPr/>
        <p:txBody>
          <a:bodyPr/>
          <a:lstStyle/>
          <a:p>
            <a:pPr marL="0" indent="0">
              <a:buNone/>
            </a:pPr>
            <a:r>
              <a:rPr lang="en-US" altLang="en-US" dirty="0">
                <a:latin typeface="Arial" panose="020B0604020202020204" pitchFamily="34" charset="0"/>
                <a:cs typeface="Arial" panose="020B0604020202020204" pitchFamily="34" charset="0"/>
              </a:rPr>
              <a:t>On board</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E57B9D-8F50-4919-9B05-DE767E2A962C}"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Break </a:t>
            </a:r>
          </a:p>
        </p:txBody>
      </p:sp>
      <p:sp>
        <p:nvSpPr>
          <p:cNvPr id="19459" name="Content Placeholder 2"/>
          <p:cNvSpPr>
            <a:spLocks noGrp="1"/>
          </p:cNvSpPr>
          <p:nvPr>
            <p:ph idx="1"/>
          </p:nvPr>
        </p:nvSpPr>
        <p:spPr/>
        <p:txBody>
          <a:bodyPr/>
          <a:lstStyle/>
          <a:p>
            <a:pPr eaLnBrk="1" hangingPunct="1"/>
            <a:endParaRPr lang="en-US" altLang="en-US" dirty="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642C4E-279B-4ED6-B420-B009C455F8BC}"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CDE516-1F3F-4AFB-978E-CDBC186AF3C5}" type="slidenum">
              <a:rPr lang="en-US" altLang="en-US" smtClean="0"/>
              <a:pPr/>
              <a:t>17</a:t>
            </a:fld>
            <a:endParaRPr lang="en-US" altLang="en-US"/>
          </a:p>
        </p:txBody>
      </p:sp>
      <p:sp>
        <p:nvSpPr>
          <p:cNvPr id="20483" name="Rectangle 2"/>
          <p:cNvSpPr>
            <a:spLocks noGrp="1" noChangeArrowheads="1"/>
          </p:cNvSpPr>
          <p:nvPr>
            <p:ph type="title"/>
          </p:nvPr>
        </p:nvSpPr>
        <p:spPr>
          <a:xfrm>
            <a:off x="457200" y="533400"/>
            <a:ext cx="8229600" cy="1219200"/>
          </a:xfrm>
        </p:spPr>
        <p:txBody>
          <a:bodyPr/>
          <a:lstStyle/>
          <a:p>
            <a:pPr eaLnBrk="1" hangingPunct="1"/>
            <a:r>
              <a:rPr lang="en-US" altLang="en-US" sz="4000" dirty="0">
                <a:latin typeface="Arial" panose="020B0604020202020204" pitchFamily="34" charset="0"/>
                <a:cs typeface="Arial" panose="020B0604020202020204" pitchFamily="34" charset="0"/>
              </a:rPr>
              <a:t>Hydrostatic Pressure on a Vertical, Rectangular Plane Surface</a:t>
            </a:r>
          </a:p>
        </p:txBody>
      </p:sp>
      <p:sp>
        <p:nvSpPr>
          <p:cNvPr id="20484" name="Rectangle 3"/>
          <p:cNvSpPr>
            <a:spLocks noGrp="1" noChangeArrowheads="1"/>
          </p:cNvSpPr>
          <p:nvPr>
            <p:ph type="body" idx="1"/>
          </p:nvPr>
        </p:nvSpPr>
        <p:spPr>
          <a:xfrm>
            <a:off x="457200" y="1828800"/>
            <a:ext cx="8229600" cy="4787392"/>
          </a:xfrm>
        </p:spPr>
        <p:txBody>
          <a:bodyPr/>
          <a:lstStyle/>
          <a:p>
            <a:pPr marL="0" indent="0" eaLnBrk="1" hangingPunct="1">
              <a:buNone/>
            </a:pPr>
            <a:r>
              <a:rPr lang="en-US" altLang="en-US" dirty="0">
                <a:latin typeface="Arial" panose="020B0604020202020204" pitchFamily="34" charset="0"/>
                <a:cs typeface="Arial" panose="020B0604020202020204" pitchFamily="34" charset="0"/>
              </a:rPr>
              <a:t>Pressure varies since height of fluid varies</a:t>
            </a:r>
          </a:p>
          <a:p>
            <a:pPr marL="0" indent="0" eaLnBrk="1" hangingPunct="1">
              <a:buNone/>
            </a:pPr>
            <a:r>
              <a:rPr lang="en-US" altLang="en-US" dirty="0">
                <a:latin typeface="Arial" panose="020B0604020202020204" pitchFamily="34" charset="0"/>
                <a:cs typeface="Arial" panose="020B0604020202020204" pitchFamily="34" charset="0"/>
              </a:rPr>
              <a:t>Pressure distribution is linear</a:t>
            </a:r>
          </a:p>
          <a:p>
            <a:pPr marL="0" indent="0" eaLnBrk="1" hangingPunct="1">
              <a:buNone/>
            </a:pPr>
            <a:r>
              <a:rPr lang="en-US" altLang="en-US" dirty="0">
                <a:latin typeface="Arial" panose="020B0604020202020204" pitchFamily="34" charset="0"/>
                <a:cs typeface="Arial" panose="020B0604020202020204" pitchFamily="34" charset="0"/>
              </a:rPr>
              <a:t>Resultant force = average pressure * surface area</a:t>
            </a:r>
          </a:p>
        </p:txBody>
      </p:sp>
      <p:pic>
        <p:nvPicPr>
          <p:cNvPr id="20485" name="Picture 5" descr="Picture showing the pressure distribution on a rectangular vertical planar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600"/>
            <a:ext cx="2971800" cy="295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D3C11551-0ADA-4B7D-81C7-209DBAC50BAA}" type="slidenum">
              <a:rPr lang="en-US" altLang="en-US" sz="1200">
                <a:latin typeface="+mj-lt"/>
              </a:rPr>
              <a:pPr algn="r" eaLnBrk="1" hangingPunct="1">
                <a:defRPr/>
              </a:pPr>
              <a:t>18</a:t>
            </a:fld>
            <a:endParaRPr lang="en-US" altLang="en-US" sz="1200">
              <a:latin typeface="+mj-lt"/>
            </a:endParaRPr>
          </a:p>
        </p:txBody>
      </p:sp>
      <p:sp>
        <p:nvSpPr>
          <p:cNvPr id="21507" name="Rectangle 2"/>
          <p:cNvSpPr>
            <a:spLocks noGrp="1" noChangeArrowheads="1"/>
          </p:cNvSpPr>
          <p:nvPr>
            <p:ph type="title" idx="4294967295"/>
          </p:nvPr>
        </p:nvSpPr>
        <p:spPr/>
        <p:txBody>
          <a:bodyPr anchor="t"/>
          <a:lstStyle/>
          <a:p>
            <a:pPr eaLnBrk="1" hangingPunct="1"/>
            <a:r>
              <a:rPr lang="en-US" altLang="en-US" sz="4000" dirty="0">
                <a:latin typeface="Arial" panose="020B0604020202020204" pitchFamily="34" charset="0"/>
                <a:cs typeface="Arial" panose="020B0604020202020204" pitchFamily="34" charset="0"/>
              </a:rPr>
              <a:t>Vertical, rectangular plane surface</a:t>
            </a:r>
          </a:p>
        </p:txBody>
      </p:sp>
      <p:sp>
        <p:nvSpPr>
          <p:cNvPr id="73732" name="Rectangle 3"/>
          <p:cNvSpPr>
            <a:spLocks noGrp="1" noChangeArrowheads="1"/>
          </p:cNvSpPr>
          <p:nvPr>
            <p:ph type="body" idx="4294967295"/>
          </p:nvPr>
        </p:nvSpPr>
        <p:spPr/>
        <p:txBody>
          <a:bodyPr/>
          <a:lstStyle/>
          <a:p>
            <a:pPr marL="0" indent="0" eaLnBrk="1" hangingPunct="1">
              <a:buNone/>
              <a:defRPr/>
            </a:pPr>
            <a:r>
              <a:rPr lang="en-US" sz="2800" dirty="0">
                <a:latin typeface="Arial" panose="020B0604020202020204" pitchFamily="34" charset="0"/>
                <a:cs typeface="Arial" panose="020B0604020202020204" pitchFamily="34" charset="0"/>
              </a:rPr>
              <a:t>Consider a dam section 1’ wide and 10’ deep</a:t>
            </a:r>
          </a:p>
          <a:p>
            <a:pPr marL="0" indent="0" eaLnBrk="1" hangingPunct="1">
              <a:buNone/>
              <a:defRPr/>
            </a:pPr>
            <a:endParaRPr lang="en-US" sz="2800" dirty="0">
              <a:latin typeface="Arial" panose="020B0604020202020204" pitchFamily="34" charset="0"/>
              <a:cs typeface="Arial" panose="020B0604020202020204" pitchFamily="34" charset="0"/>
            </a:endParaRPr>
          </a:p>
          <a:p>
            <a:pPr marL="0" indent="0" eaLnBrk="1" hangingPunct="1">
              <a:buNone/>
              <a:defRPr/>
            </a:pPr>
            <a:r>
              <a:rPr lang="en-US" sz="2800" dirty="0">
                <a:latin typeface="Arial" panose="020B0604020202020204" pitchFamily="34" charset="0"/>
                <a:cs typeface="Arial" panose="020B0604020202020204" pitchFamily="34" charset="0"/>
              </a:rPr>
              <a:t>What is the pressure distribution and resultant force of the water pressure?</a:t>
            </a:r>
          </a:p>
          <a:p>
            <a:pPr marL="342900" indent="-342900" eaLnBrk="1" hangingPunct="1">
              <a:defRPr/>
            </a:pPr>
            <a:r>
              <a:rPr lang="en-US" sz="2800" dirty="0">
                <a:latin typeface="Arial" panose="020B0604020202020204" pitchFamily="34" charset="0"/>
                <a:cs typeface="Arial" panose="020B0604020202020204" pitchFamily="34" charset="0"/>
              </a:rPr>
              <a:t>Pressure @ top = 0</a:t>
            </a:r>
          </a:p>
          <a:p>
            <a:pPr marL="342900" indent="-342900" eaLnBrk="1" hangingPunct="1">
              <a:defRPr/>
            </a:pPr>
            <a:r>
              <a:rPr lang="en-US" sz="2800" dirty="0">
                <a:latin typeface="Arial" panose="020B0604020202020204" pitchFamily="34" charset="0"/>
                <a:cs typeface="Arial" panose="020B0604020202020204" pitchFamily="34" charset="0"/>
              </a:rPr>
              <a:t>Pressure @ bottom = 624 #/ft</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p>
          <a:p>
            <a:pPr marL="342900" indent="-342900" eaLnBrk="1" hangingPunct="1">
              <a:defRPr/>
            </a:pPr>
            <a:r>
              <a:rPr lang="en-US" sz="2800" dirty="0">
                <a:latin typeface="Arial" panose="020B0604020202020204" pitchFamily="34" charset="0"/>
                <a:cs typeface="Arial" panose="020B0604020202020204" pitchFamily="34" charset="0"/>
              </a:rPr>
              <a:t>Average Pressure = 312 #/ ft</a:t>
            </a:r>
            <a:r>
              <a:rPr lang="en-US" sz="2800" baseline="30000" dirty="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a:p>
            <a:pPr marL="342900" indent="-342900" eaLnBrk="1" hangingPunct="1">
              <a:defRPr/>
            </a:pPr>
            <a:endParaRPr lang="en-US" baseline="30000" dirty="0"/>
          </a:p>
          <a:p>
            <a:pPr marL="0" indent="0" eaLnBrk="1" hangingPunct="1">
              <a:buFont typeface="Wingdings" pitchFamily="2" charset="2"/>
              <a:buNone/>
              <a:defRPr/>
            </a:pPr>
            <a:endParaRPr lang="en-US" baseline="30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A64E48C5-1999-46CC-90E0-229AA1A90D3C}" type="slidenum">
              <a:rPr lang="en-US" altLang="en-US" sz="1200">
                <a:latin typeface="+mj-lt"/>
              </a:rPr>
              <a:pPr algn="r" eaLnBrk="1" hangingPunct="1">
                <a:defRPr/>
              </a:pPr>
              <a:t>19</a:t>
            </a:fld>
            <a:endParaRPr lang="en-US" altLang="en-US" sz="1200">
              <a:latin typeface="+mj-lt"/>
            </a:endParaRPr>
          </a:p>
        </p:txBody>
      </p:sp>
      <p:sp>
        <p:nvSpPr>
          <p:cNvPr id="22531" name="Rectangle 2"/>
          <p:cNvSpPr>
            <a:spLocks noGrp="1" noChangeArrowheads="1"/>
          </p:cNvSpPr>
          <p:nvPr>
            <p:ph type="title" idx="4294967295"/>
          </p:nvPr>
        </p:nvSpPr>
        <p:spPr/>
        <p:txBody>
          <a:bodyPr anchor="t"/>
          <a:lstStyle/>
          <a:p>
            <a:pPr eaLnBrk="1" hangingPunct="1"/>
            <a:r>
              <a:rPr lang="en-US" altLang="en-US" sz="4000" dirty="0">
                <a:latin typeface="Arial" panose="020B0604020202020204" pitchFamily="34" charset="0"/>
                <a:cs typeface="Arial" panose="020B0604020202020204" pitchFamily="34" charset="0"/>
              </a:rPr>
              <a:t>Vertical Rectangular Plane Surface</a:t>
            </a:r>
          </a:p>
        </p:txBody>
      </p:sp>
      <p:sp>
        <p:nvSpPr>
          <p:cNvPr id="22532" name="Rectangle 3"/>
          <p:cNvSpPr>
            <a:spLocks noGrp="1" noChangeArrowheads="1"/>
          </p:cNvSpPr>
          <p:nvPr>
            <p:ph type="body" idx="4294967295"/>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Magnitude of force = Avg Pressure * Area</a:t>
            </a:r>
          </a:p>
          <a:p>
            <a:pPr marL="0" indent="0" eaLnBrk="1" hangingPunct="1">
              <a:buNone/>
            </a:pPr>
            <a:r>
              <a:rPr lang="en-US" altLang="en-US" dirty="0">
                <a:latin typeface="Arial" panose="020B0604020202020204" pitchFamily="34" charset="0"/>
                <a:cs typeface="Arial" panose="020B0604020202020204" pitchFamily="34" charset="0"/>
              </a:rPr>
              <a:t>F= 312 #/ 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 (10’x1’) =3,120#</a:t>
            </a:r>
          </a:p>
          <a:p>
            <a:pPr marL="342900" indent="-342900" eaLnBrk="1" hangingPunct="1"/>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Where is the resultant force located?</a:t>
            </a:r>
          </a:p>
          <a:p>
            <a:pPr marL="669925" lvl="1" indent="-325438" eaLnBrk="1" hangingPunct="1"/>
            <a:r>
              <a:rPr lang="en-US" altLang="en-US" dirty="0">
                <a:latin typeface="Arial" panose="020B0604020202020204" pitchFamily="34" charset="0"/>
                <a:cs typeface="Arial" panose="020B0604020202020204" pitchFamily="34" charset="0"/>
              </a:rPr>
              <a:t>Centroid of the dam (10’by 1’ rectangle) or</a:t>
            </a:r>
          </a:p>
          <a:p>
            <a:pPr marL="669925" lvl="1" indent="-325438" eaLnBrk="1" hangingPunct="1"/>
            <a:r>
              <a:rPr lang="en-US" altLang="en-US" dirty="0">
                <a:latin typeface="Arial" panose="020B0604020202020204" pitchFamily="34" charset="0"/>
                <a:cs typeface="Arial" panose="020B0604020202020204" pitchFamily="34" charset="0"/>
              </a:rPr>
              <a:t>Centroid of the pressure distribution (triangle w/ 0 #/ 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at the top and 624 #/ 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at the bottom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864BB9-B5D6-45DD-8F56-E679D281F67D}" type="slidenum">
              <a:rPr lang="en-US" altLang="en-US" smtClean="0"/>
              <a:pPr/>
              <a:t>2</a:t>
            </a:fld>
            <a:endParaRPr lang="en-US" altLang="en-US"/>
          </a:p>
        </p:txBody>
      </p:sp>
      <p:sp>
        <p:nvSpPr>
          <p:cNvPr id="5123"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Objectives</a:t>
            </a:r>
          </a:p>
        </p:txBody>
      </p:sp>
      <p:sp>
        <p:nvSpPr>
          <p:cNvPr id="5124" name="Rectangle 3"/>
          <p:cNvSpPr>
            <a:spLocks noGrp="1" noChangeArrowheads="1"/>
          </p:cNvSpPr>
          <p:nvPr>
            <p:ph type="body" idx="1"/>
          </p:nvPr>
        </p:nvSpPr>
        <p:spPr/>
        <p:txBody>
          <a:bodyPr/>
          <a:lstStyle/>
          <a:p>
            <a:pPr eaLnBrk="1" hangingPunct="1">
              <a:defRPr/>
            </a:pPr>
            <a:r>
              <a:rPr lang="en-US" altLang="en-US" sz="2800" dirty="0">
                <a:latin typeface="Arial" panose="020B0604020202020204" pitchFamily="34" charset="0"/>
                <a:cs typeface="Arial" panose="020B0604020202020204" pitchFamily="34" charset="0"/>
              </a:rPr>
              <a:t>Define the difference between absolute and gage pressure</a:t>
            </a:r>
          </a:p>
          <a:p>
            <a:pPr eaLnBrk="1" hangingPunct="1">
              <a:defRPr/>
            </a:pPr>
            <a:r>
              <a:rPr lang="en-US" altLang="en-US" sz="2800" dirty="0">
                <a:latin typeface="Arial" panose="020B0604020202020204" pitchFamily="34" charset="0"/>
                <a:cs typeface="Arial" panose="020B0604020202020204" pitchFamily="34" charset="0"/>
              </a:rPr>
              <a:t>Calculate hydrostatic pressures and resultant force on a horizontal plane surface</a:t>
            </a:r>
          </a:p>
          <a:p>
            <a:pPr eaLnBrk="1" hangingPunct="1">
              <a:defRPr/>
            </a:pPr>
            <a:r>
              <a:rPr lang="en-US" altLang="en-US" sz="2800" dirty="0">
                <a:latin typeface="Arial" panose="020B0604020202020204" pitchFamily="34" charset="0"/>
                <a:cs typeface="Arial" panose="020B0604020202020204" pitchFamily="34" charset="0"/>
              </a:rPr>
              <a:t>Convert between pressure and pressure head</a:t>
            </a:r>
          </a:p>
          <a:p>
            <a:pPr eaLnBrk="1" hangingPunct="1">
              <a:defRPr/>
            </a:pPr>
            <a:r>
              <a:rPr lang="en-US" altLang="en-US" sz="2800" dirty="0">
                <a:latin typeface="Arial" panose="020B0604020202020204" pitchFamily="34" charset="0"/>
                <a:cs typeface="Arial" panose="020B0604020202020204" pitchFamily="34" charset="0"/>
              </a:rPr>
              <a:t>Solve manometer problems</a:t>
            </a:r>
          </a:p>
          <a:p>
            <a:pPr eaLnBrk="1" hangingPunct="1">
              <a:defRPr/>
            </a:pPr>
            <a:r>
              <a:rPr lang="en-US" altLang="en-US" sz="2800" dirty="0">
                <a:latin typeface="Arial" panose="020B0604020202020204" pitchFamily="34" charset="0"/>
                <a:cs typeface="Arial" panose="020B0604020202020204" pitchFamily="34" charset="0"/>
              </a:rPr>
              <a:t>Calculate resultant force and location on a vertical plane surface due to hydrostatic pressures</a:t>
            </a:r>
          </a:p>
          <a:p>
            <a:pPr eaLnBrk="1" hangingPunct="1">
              <a:buFont typeface="Wingdings" pitchFamily="2" charset="2"/>
              <a:buNone/>
              <a:defRPr/>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992C-3B5A-483C-95AE-DCF61F624923}"/>
              </a:ext>
            </a:extLst>
          </p:cNvPr>
          <p:cNvSpPr>
            <a:spLocks noGrp="1"/>
          </p:cNvSpPr>
          <p:nvPr>
            <p:ph type="title"/>
          </p:nvPr>
        </p:nvSpPr>
        <p:spPr/>
        <p:txBody>
          <a:bodyPr/>
          <a:lstStyle/>
          <a:p>
            <a:r>
              <a:rPr lang="en-US" dirty="0"/>
              <a:t>ANSWER</a:t>
            </a:r>
          </a:p>
        </p:txBody>
      </p:sp>
      <p:sp>
        <p:nvSpPr>
          <p:cNvPr id="23554"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9A5ED7-0D1B-4278-8011-D190149F20E3}" type="slidenum">
              <a:rPr lang="en-US" altLang="en-US" smtClean="0"/>
              <a:pPr/>
              <a:t>20</a:t>
            </a:fld>
            <a:endParaRPr lang="en-US" altLang="en-US"/>
          </a:p>
        </p:txBody>
      </p:sp>
      <p:sp>
        <p:nvSpPr>
          <p:cNvPr id="23555" name="Rectangle 2"/>
          <p:cNvSpPr>
            <a:spLocks noChangeArrowheads="1"/>
          </p:cNvSpPr>
          <p:nvPr/>
        </p:nvSpPr>
        <p:spPr bwMode="auto">
          <a:xfrm>
            <a:off x="2286000" y="2828925"/>
            <a:ext cx="518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Because the pressure varies with depth the resultant force does not act at the centroid of the surface (rectangle), but acts at the centroid of the pressure distribution (triangle)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ADA12E1F-807B-417A-A299-EA2769013669}" type="slidenum">
              <a:rPr lang="en-US" altLang="en-US" sz="1200">
                <a:latin typeface="+mj-lt"/>
              </a:rPr>
              <a:pPr algn="r" eaLnBrk="1" hangingPunct="1">
                <a:defRPr/>
              </a:pPr>
              <a:t>21</a:t>
            </a:fld>
            <a:endParaRPr lang="en-US" altLang="en-US" sz="1200">
              <a:latin typeface="+mj-lt"/>
            </a:endParaRPr>
          </a:p>
        </p:txBody>
      </p:sp>
      <p:sp>
        <p:nvSpPr>
          <p:cNvPr id="24579" name="Rectangle 2"/>
          <p:cNvSpPr>
            <a:spLocks noGrp="1" noChangeArrowheads="1"/>
          </p:cNvSpPr>
          <p:nvPr>
            <p:ph type="title" idx="4294967295"/>
          </p:nvPr>
        </p:nvSpPr>
        <p:spPr/>
        <p:txBody>
          <a:bodyPr anchor="t"/>
          <a:lstStyle/>
          <a:p>
            <a:pPr eaLnBrk="1" hangingPunct="1"/>
            <a:r>
              <a:rPr lang="en-US" altLang="en-US" dirty="0">
                <a:latin typeface="Arial" panose="020B0604020202020204" pitchFamily="34" charset="0"/>
                <a:cs typeface="Arial" panose="020B0604020202020204" pitchFamily="34" charset="0"/>
              </a:rPr>
              <a:t>Example (1/2)</a:t>
            </a:r>
          </a:p>
        </p:txBody>
      </p:sp>
      <p:sp>
        <p:nvSpPr>
          <p:cNvPr id="24580" name="Rectangle 3"/>
          <p:cNvSpPr>
            <a:spLocks noGrp="1" noChangeArrowheads="1"/>
          </p:cNvSpPr>
          <p:nvPr>
            <p:ph type="body" idx="4294967295"/>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Assume that freshly poured concrete exerts a hydrostatic force similar to that exerted by a liquid of equal specific weight</a:t>
            </a:r>
          </a:p>
          <a:p>
            <a:pPr marL="342900" indent="-342900" eaLnBrk="1" hangingPunct="1"/>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What is the force acting on one side of a form that is 8’V by 4’H used for pouring a basement wall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EFBB82D-158E-4D70-B329-25D57F54E095}" type="slidenum">
              <a:rPr lang="en-US" altLang="en-US" sz="1200">
                <a:latin typeface="+mj-lt"/>
              </a:rPr>
              <a:pPr algn="r" eaLnBrk="1" hangingPunct="1">
                <a:defRPr/>
              </a:pPr>
              <a:t>22</a:t>
            </a:fld>
            <a:endParaRPr lang="en-US" altLang="en-US" sz="1200">
              <a:latin typeface="+mj-lt"/>
            </a:endParaRPr>
          </a:p>
        </p:txBody>
      </p:sp>
      <p:sp>
        <p:nvSpPr>
          <p:cNvPr id="25603" name="Rectangle 2"/>
          <p:cNvSpPr>
            <a:spLocks noGrp="1" noChangeArrowheads="1"/>
          </p:cNvSpPr>
          <p:nvPr>
            <p:ph type="title" idx="4294967295"/>
          </p:nvPr>
        </p:nvSpPr>
        <p:spPr>
          <a:xfrm>
            <a:off x="914400" y="533400"/>
            <a:ext cx="7315200" cy="1143000"/>
          </a:xfrm>
        </p:spPr>
        <p:txBody>
          <a:bodyPr anchor="t"/>
          <a:lstStyle/>
          <a:p>
            <a:pPr eaLnBrk="1" hangingPunct="1"/>
            <a:r>
              <a:rPr lang="en-US" altLang="en-US" dirty="0">
                <a:latin typeface="Arial" panose="020B0604020202020204" pitchFamily="34" charset="0"/>
                <a:cs typeface="Arial" panose="020B0604020202020204" pitchFamily="34" charset="0"/>
              </a:rPr>
              <a:t>Example (2/2)</a:t>
            </a:r>
          </a:p>
        </p:txBody>
      </p:sp>
      <p:sp>
        <p:nvSpPr>
          <p:cNvPr id="25604" name="Rectangle 3"/>
          <p:cNvSpPr>
            <a:spLocks noGrp="1" noChangeArrowheads="1"/>
          </p:cNvSpPr>
          <p:nvPr>
            <p:ph type="body" idx="4294967295"/>
          </p:nvPr>
        </p:nvSpPr>
        <p:spPr>
          <a:xfrm>
            <a:off x="457200" y="1828800"/>
            <a:ext cx="7924800" cy="4724400"/>
          </a:xfrm>
        </p:spPr>
        <p:txBody>
          <a:bodyPr/>
          <a:lstStyle/>
          <a:p>
            <a:pPr marL="342900" indent="-342900" eaLnBrk="1" hangingPunct="1"/>
            <a:r>
              <a:rPr lang="en-US" altLang="en-US" dirty="0">
                <a:latin typeface="Arial" panose="020B0604020202020204" pitchFamily="34" charset="0"/>
                <a:cs typeface="Arial" panose="020B0604020202020204" pitchFamily="34" charset="0"/>
              </a:rPr>
              <a:t>Assume concrete specific </a:t>
            </a:r>
            <a:r>
              <a:rPr lang="en-US" altLang="en-US" dirty="0" err="1">
                <a:latin typeface="Arial" panose="020B0604020202020204" pitchFamily="34" charset="0"/>
                <a:cs typeface="Arial" panose="020B0604020202020204" pitchFamily="34" charset="0"/>
              </a:rPr>
              <a:t>wt</a:t>
            </a:r>
            <a:r>
              <a:rPr lang="en-US" altLang="en-US" dirty="0">
                <a:latin typeface="Arial" panose="020B0604020202020204" pitchFamily="34" charset="0"/>
                <a:cs typeface="Arial" panose="020B0604020202020204" pitchFamily="34" charset="0"/>
              </a:rPr>
              <a:t> = 150#/ft</a:t>
            </a:r>
            <a:r>
              <a:rPr lang="en-US" altLang="en-US" baseline="30000" dirty="0">
                <a:latin typeface="Arial" panose="020B0604020202020204" pitchFamily="34" charset="0"/>
                <a:cs typeface="Arial" panose="020B0604020202020204" pitchFamily="34" charset="0"/>
              </a:rPr>
              <a:t>3 </a:t>
            </a:r>
            <a:endParaRPr lang="en-US" altLang="en-US" dirty="0">
              <a:latin typeface="Arial" panose="020B0604020202020204" pitchFamily="34" charset="0"/>
              <a:cs typeface="Arial" panose="020B0604020202020204" pitchFamily="34" charset="0"/>
            </a:endParaRPr>
          </a:p>
          <a:p>
            <a:pPr marL="342900" indent="-342900" eaLnBrk="1" hangingPunct="1"/>
            <a:r>
              <a:rPr lang="en-US" altLang="en-US" dirty="0">
                <a:latin typeface="Arial" panose="020B0604020202020204" pitchFamily="34" charset="0"/>
                <a:cs typeface="Arial" panose="020B0604020202020204" pitchFamily="34" charset="0"/>
              </a:rPr>
              <a:t>Area = 8’x4’=32 ft</a:t>
            </a:r>
            <a:r>
              <a:rPr lang="en-US" altLang="en-US" baseline="30000" dirty="0">
                <a:latin typeface="Arial" panose="020B0604020202020204" pitchFamily="34" charset="0"/>
                <a:cs typeface="Arial" panose="020B0604020202020204" pitchFamily="34" charset="0"/>
              </a:rPr>
              <a:t>2</a:t>
            </a:r>
          </a:p>
          <a:p>
            <a:pPr marL="342900" indent="-342900" eaLnBrk="1" hangingPunct="1"/>
            <a:r>
              <a:rPr lang="en-US" altLang="en-US" dirty="0">
                <a:latin typeface="Arial" panose="020B0604020202020204" pitchFamily="34" charset="0"/>
                <a:cs typeface="Arial" panose="020B0604020202020204" pitchFamily="34" charset="0"/>
              </a:rPr>
              <a:t>Avg Pressure =(0*150+8*150)/2=600#/ft</a:t>
            </a:r>
            <a:r>
              <a:rPr lang="en-US" altLang="en-US" baseline="30000"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a:p>
            <a:pPr marL="342900" indent="-342900" eaLnBrk="1" hangingPunct="1"/>
            <a:r>
              <a:rPr lang="en-US" altLang="en-US" dirty="0">
                <a:latin typeface="Arial" panose="020B0604020202020204" pitchFamily="34" charset="0"/>
                <a:cs typeface="Arial" panose="020B0604020202020204" pitchFamily="34" charset="0"/>
              </a:rPr>
              <a:t>F=Avg Pressure*Area=600*32</a:t>
            </a:r>
          </a:p>
          <a:p>
            <a:pPr marL="342900" indent="-342900" eaLnBrk="1" hangingPunct="1"/>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    F=19,200# = 9.6 tons </a:t>
            </a:r>
          </a:p>
          <a:p>
            <a:pPr marL="0" indent="0" eaLnBrk="1" hangingPunct="1">
              <a:buNone/>
            </a:pPr>
            <a:r>
              <a:rPr lang="en-US" altLang="en-US" dirty="0">
                <a:latin typeface="Arial" panose="020B0604020202020204" pitchFamily="34" charset="0"/>
                <a:cs typeface="Arial" panose="020B0604020202020204" pitchFamily="34" charset="0"/>
              </a:rPr>
              <a:t>    Acting 2/3*8’=5.33’ from top </a:t>
            </a:r>
            <a:endParaRPr lang="en-US" altLang="en-US" baseline="30000" dirty="0">
              <a:latin typeface="Arial" panose="020B0604020202020204" pitchFamily="34" charset="0"/>
              <a:cs typeface="Arial" panose="020B0604020202020204" pitchFamily="34" charset="0"/>
            </a:endParaRPr>
          </a:p>
          <a:p>
            <a:pPr marL="342900" indent="-342900" eaLnBrk="1" hangingPunct="1">
              <a:buFont typeface="Wingdings" pitchFamily="2" charset="2"/>
              <a:buNone/>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BAA15-5327-4642-B3B3-0C873C22ED32}"/>
              </a:ext>
            </a:extLst>
          </p:cNvPr>
          <p:cNvSpPr>
            <a:spLocks noGrp="1"/>
          </p:cNvSpPr>
          <p:nvPr>
            <p:ph type="title"/>
          </p:nvPr>
        </p:nvSpPr>
        <p:spPr/>
        <p:txBody>
          <a:bodyPr/>
          <a:lstStyle/>
          <a:p>
            <a:pPr algn="ctr"/>
            <a:r>
              <a:rPr lang="en-US" dirty="0"/>
              <a:t>Form Failures</a:t>
            </a:r>
          </a:p>
        </p:txBody>
      </p:sp>
      <p:sp>
        <p:nvSpPr>
          <p:cNvPr id="2" name="Slide Number Placeholder 1"/>
          <p:cNvSpPr>
            <a:spLocks noGrp="1"/>
          </p:cNvSpPr>
          <p:nvPr>
            <p:ph type="sldNum" sz="quarter" idx="12"/>
          </p:nvPr>
        </p:nvSpPr>
        <p:spPr/>
        <p:txBody>
          <a:bodyPr/>
          <a:lstStyle/>
          <a:p>
            <a:pPr>
              <a:defRPr/>
            </a:pPr>
            <a:fld id="{0234E3EC-42C3-4245-897D-65251C8DBFA1}" type="slidenum">
              <a:rPr lang="en-US" smtClean="0"/>
              <a:pPr>
                <a:defRPr/>
              </a:pPr>
              <a:t>23</a:t>
            </a:fld>
            <a:endParaRPr lang="en-US"/>
          </a:p>
        </p:txBody>
      </p:sp>
      <p:pic>
        <p:nvPicPr>
          <p:cNvPr id="5" name="Picture 4" descr="Picture of form failures"/>
          <p:cNvPicPr>
            <a:picLocks noChangeAspect="1"/>
          </p:cNvPicPr>
          <p:nvPr/>
        </p:nvPicPr>
        <p:blipFill>
          <a:blip r:embed="rId2"/>
          <a:stretch>
            <a:fillRect/>
          </a:stretch>
        </p:blipFill>
        <p:spPr>
          <a:xfrm>
            <a:off x="4614333" y="3505200"/>
            <a:ext cx="4334933" cy="2438400"/>
          </a:xfrm>
          <a:prstGeom prst="rect">
            <a:avLst/>
          </a:prstGeom>
        </p:spPr>
      </p:pic>
      <p:pic>
        <p:nvPicPr>
          <p:cNvPr id="6" name="Picture 5" descr="Picture of form failure"/>
          <p:cNvPicPr>
            <a:picLocks noChangeAspect="1"/>
          </p:cNvPicPr>
          <p:nvPr/>
        </p:nvPicPr>
        <p:blipFill>
          <a:blip r:embed="rId3"/>
          <a:stretch>
            <a:fillRect/>
          </a:stretch>
        </p:blipFill>
        <p:spPr>
          <a:xfrm>
            <a:off x="685800" y="2286000"/>
            <a:ext cx="3774259" cy="2514600"/>
          </a:xfrm>
          <a:prstGeom prst="rect">
            <a:avLst/>
          </a:prstGeom>
        </p:spPr>
      </p:pic>
    </p:spTree>
    <p:extLst>
      <p:ext uri="{BB962C8B-B14F-4D97-AF65-F5344CB8AC3E}">
        <p14:creationId xmlns:p14="http://schemas.microsoft.com/office/powerpoint/2010/main" val="350515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219200"/>
          </a:xfrm>
        </p:spPr>
        <p:txBody>
          <a:bodyPr/>
          <a:lstStyle/>
          <a:p>
            <a:r>
              <a:rPr lang="en-US" altLang="en-US" sz="4000" u="sng" dirty="0">
                <a:latin typeface="Arial" panose="020B0604020202020204" pitchFamily="34" charset="0"/>
                <a:cs typeface="Arial" panose="020B0604020202020204" pitchFamily="34" charset="0"/>
              </a:rPr>
              <a:t>Submerged</a:t>
            </a:r>
            <a:r>
              <a:rPr lang="en-US" altLang="en-US" sz="4000" dirty="0">
                <a:latin typeface="Arial" panose="020B0604020202020204" pitchFamily="34" charset="0"/>
                <a:cs typeface="Arial" panose="020B0604020202020204" pitchFamily="34" charset="0"/>
              </a:rPr>
              <a:t> Vertical Rectangular Plane Surface</a:t>
            </a:r>
          </a:p>
        </p:txBody>
      </p:sp>
      <p:sp>
        <p:nvSpPr>
          <p:cNvPr id="26627" name="Rectangle 3"/>
          <p:cNvSpPr>
            <a:spLocks noGrp="1" noChangeArrowheads="1"/>
          </p:cNvSpPr>
          <p:nvPr>
            <p:ph type="body" idx="1"/>
          </p:nvPr>
        </p:nvSpPr>
        <p:spPr/>
        <p:txBody>
          <a:bodyPr/>
          <a:lstStyle/>
          <a:p>
            <a:pPr marL="0" indent="0">
              <a:buNone/>
            </a:pPr>
            <a:r>
              <a:rPr lang="en-US" altLang="en-US" dirty="0">
                <a:latin typeface="Arial" panose="020B0604020202020204" pitchFamily="34" charset="0"/>
                <a:cs typeface="Arial" panose="020B0604020202020204" pitchFamily="34" charset="0"/>
              </a:rPr>
              <a:t>Is the pressure distribution still a triangle?</a:t>
            </a:r>
          </a:p>
        </p:txBody>
      </p:sp>
      <p:pic>
        <p:nvPicPr>
          <p:cNvPr id="26628" name="Picture 4" descr="Picture showing fluid forces on a submerged vertical rectangular surface.  The pressure distribution is not triangular but trapezoi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52644"/>
            <a:ext cx="3276600" cy="377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Answer to Previous Example</a:t>
            </a:r>
          </a:p>
        </p:txBody>
      </p:sp>
      <p:sp>
        <p:nvSpPr>
          <p:cNvPr id="27651" name="Content Placeholder 2"/>
          <p:cNvSpPr>
            <a:spLocks noGrp="1"/>
          </p:cNvSpPr>
          <p:nvPr>
            <p:ph idx="1"/>
          </p:nvPr>
        </p:nvSpPr>
        <p:spPr/>
        <p:txBody>
          <a:bodyPr/>
          <a:lstStyle/>
          <a:p>
            <a:pPr marL="0" indent="0">
              <a:buNone/>
            </a:pPr>
            <a:r>
              <a:rPr lang="en-US" altLang="en-US" dirty="0">
                <a:latin typeface="Arial" panose="020B0604020202020204" pitchFamily="34" charset="0"/>
                <a:cs typeface="Arial" panose="020B0604020202020204" pitchFamily="34" charset="0"/>
              </a:rPr>
              <a:t>For a submerged vertical rectangular plane surface the pressure distribution is a trapezoid (since the height is not zero at the top of the surface)</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6436BD-C31E-4789-8B2E-F7E02A1E983B}"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Submerged Planar Surface </a:t>
            </a:r>
          </a:p>
        </p:txBody>
      </p:sp>
      <p:sp>
        <p:nvSpPr>
          <p:cNvPr id="4" name="Slide Number Placeholder 3"/>
          <p:cNvSpPr>
            <a:spLocks noGrp="1"/>
          </p:cNvSpPr>
          <p:nvPr>
            <p:ph type="sldNum" sz="quarter" idx="12"/>
          </p:nvPr>
        </p:nvSpPr>
        <p:spPr/>
        <p:txBody>
          <a:bodyPr/>
          <a:lstStyle/>
          <a:p>
            <a:pPr>
              <a:defRPr/>
            </a:pPr>
            <a:fld id="{EFB138AF-4D44-462D-9235-519B27D9FD69}" type="slidenum">
              <a:rPr lang="en-US" smtClean="0"/>
              <a:pPr>
                <a:defRPr/>
              </a:pPr>
              <a:t>26</a:t>
            </a:fld>
            <a:endParaRPr lang="en-US"/>
          </a:p>
        </p:txBody>
      </p:sp>
      <p:pic>
        <p:nvPicPr>
          <p:cNvPr id="77827" name="Picture 3" descr="picture showing a lab apparatus similar to what we will be using in the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56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8FD0AC-5841-4E88-8A8E-A523DB40A02D}" type="slidenum">
              <a:rPr lang="en-US" altLang="en-US" smtClean="0"/>
              <a:pPr/>
              <a:t>27</a:t>
            </a:fld>
            <a:endParaRPr lang="en-US" altLang="en-US"/>
          </a:p>
        </p:txBody>
      </p:sp>
      <p:sp>
        <p:nvSpPr>
          <p:cNvPr id="28675"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Next Lecture</a:t>
            </a:r>
          </a:p>
        </p:txBody>
      </p:sp>
      <p:sp>
        <p:nvSpPr>
          <p:cNvPr id="28676" name="Rectangle 3"/>
          <p:cNvSpPr>
            <a:spLocks noGrp="1" noChangeArrowheads="1"/>
          </p:cNvSpPr>
          <p:nvPr>
            <p:ph type="body" idx="1"/>
          </p:nvPr>
        </p:nvSpPr>
        <p:spPr/>
        <p:txBody>
          <a:bodyPr/>
          <a:lstStyle/>
          <a:p>
            <a:pPr marL="0" indent="0" eaLnBrk="1" hangingPunct="1">
              <a:buNone/>
            </a:pPr>
            <a:endParaRPr lang="en-US" altLang="en-US" dirty="0"/>
          </a:p>
          <a:p>
            <a:pPr marL="0" indent="0" eaLnBrk="1" hangingPunct="1">
              <a:buNone/>
            </a:pPr>
            <a:r>
              <a:rPr lang="en-US" altLang="en-US" dirty="0">
                <a:latin typeface="Arial" panose="020B0604020202020204" pitchFamily="34" charset="0"/>
                <a:cs typeface="Arial" panose="020B0604020202020204" pitchFamily="34" charset="0"/>
              </a:rPr>
              <a:t>Fluid Statics on an inclined, submerged surface</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Buoyancy </a:t>
            </a:r>
          </a:p>
          <a:p>
            <a:pPr eaLnBrk="1" hangingPunct="1">
              <a:buFont typeface="Wingdings" pitchFamily="2" charset="2"/>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E282CBA-B7A6-4E6F-878A-E2ECDD0C8BC8}" type="slidenum">
              <a:rPr lang="en-US" altLang="en-US" sz="1400" smtClean="0"/>
              <a:pPr>
                <a:spcBef>
                  <a:spcPct val="0"/>
                </a:spcBef>
                <a:buFontTx/>
                <a:buNone/>
              </a:pPr>
              <a:t>3</a:t>
            </a:fld>
            <a:endParaRPr lang="en-US" altLang="en-US" sz="1400"/>
          </a:p>
        </p:txBody>
      </p:sp>
      <p:pic>
        <p:nvPicPr>
          <p:cNvPr id="6147" name="Picture 2" descr="Differences between absolute pressure and gage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35433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4267200" y="1122363"/>
            <a:ext cx="4343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dirty="0"/>
              <a:t>Absolute pressure is measured in reference to a vacuum or zero pressure. Pressure at sea level is 1 atmosphere, 101.3 kPa, or 14.70 psi. </a:t>
            </a:r>
          </a:p>
          <a:p>
            <a:pPr eaLnBrk="1" hangingPunct="1">
              <a:spcBef>
                <a:spcPct val="0"/>
              </a:spcBef>
              <a:buFontTx/>
              <a:buNone/>
            </a:pPr>
            <a:endParaRPr lang="en-US" altLang="en-US" sz="2000" b="1" dirty="0"/>
          </a:p>
          <a:p>
            <a:pPr eaLnBrk="1" hangingPunct="1">
              <a:spcBef>
                <a:spcPct val="0"/>
              </a:spcBef>
              <a:buFontTx/>
              <a:buNone/>
            </a:pPr>
            <a:r>
              <a:rPr lang="en-US" altLang="en-US" sz="2000" b="1" dirty="0"/>
              <a:t>Pressures measured by an absolute pressure transducer are always positive because these devices are referenced to a perfect vacuum in which absolute pressure is zero. Zero referencing is accomplished by completely evacuating and sealing the interior or reference side of the transducer.</a:t>
            </a:r>
          </a:p>
        </p:txBody>
      </p:sp>
      <p:sp>
        <p:nvSpPr>
          <p:cNvPr id="6150" name="Rectangle 5"/>
          <p:cNvSpPr>
            <a:spLocks noGrp="1" noChangeArrowheads="1"/>
          </p:cNvSpPr>
          <p:nvPr>
            <p:ph type="title"/>
          </p:nvPr>
        </p:nvSpPr>
        <p:spPr>
          <a:xfrm>
            <a:off x="457200" y="0"/>
            <a:ext cx="8229600" cy="1143000"/>
          </a:xfrm>
        </p:spPr>
        <p:txBody>
          <a:bodyPr/>
          <a:lstStyle/>
          <a:p>
            <a:pPr eaLnBrk="1" hangingPunct="1"/>
            <a:r>
              <a:rPr lang="en-US" altLang="en-US" dirty="0">
                <a:solidFill>
                  <a:schemeClr val="accent2"/>
                </a:solidFill>
              </a:rPr>
              <a:t>Absolute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BC83420-A218-4A5D-BB89-F78DA62D01BC}" type="slidenum">
              <a:rPr lang="en-US" altLang="en-US" sz="1400" smtClean="0"/>
              <a:pPr>
                <a:spcBef>
                  <a:spcPct val="0"/>
                </a:spcBef>
                <a:buFontTx/>
                <a:buNone/>
              </a:pPr>
              <a:t>4</a:t>
            </a:fld>
            <a:endParaRPr lang="en-US" altLang="en-US" sz="1400"/>
          </a:p>
        </p:txBody>
      </p:sp>
      <p:pic>
        <p:nvPicPr>
          <p:cNvPr id="7171" name="Picture 7" descr="Differences between absolute pressure and gage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944101"/>
            <a:ext cx="3238500" cy="50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4"/>
          <p:cNvSpPr>
            <a:spLocks noChangeArrowheads="1"/>
          </p:cNvSpPr>
          <p:nvPr/>
        </p:nvSpPr>
        <p:spPr bwMode="auto">
          <a:xfrm>
            <a:off x="3810000" y="823913"/>
            <a:ext cx="480060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Gage pressure is measured in reference to atmospheric pressure at mean sea level. Pressures measured by a gage-pressure transducer are positive for pressures greater than sea-level pressure and negative for pressure less than sea-level pressure. Thus, atmospheric pressure measurements above sea-level datum are negative because atmospheric pressure decreases with altitude. </a:t>
            </a:r>
          </a:p>
          <a:p>
            <a:pPr eaLnBrk="1" hangingPunct="1">
              <a:spcBef>
                <a:spcPct val="0"/>
              </a:spcBef>
              <a:buFontTx/>
              <a:buNone/>
            </a:pPr>
            <a:endParaRPr lang="en-US" altLang="en-US" sz="1800" b="1"/>
          </a:p>
          <a:p>
            <a:pPr eaLnBrk="1" hangingPunct="1">
              <a:spcBef>
                <a:spcPct val="0"/>
              </a:spcBef>
              <a:buFontTx/>
              <a:buNone/>
            </a:pPr>
            <a:r>
              <a:rPr lang="en-US" altLang="en-US" sz="1800" b="1"/>
              <a:t>Sea-level referencing is accomplished by sealing the interior or reference side of the transducer to atmospheric pressure at sea level. The term "gage pressure" is sometimes used to describe pressure measurements referenced to ambient atmospheric pressure other than to sea level. </a:t>
            </a:r>
          </a:p>
        </p:txBody>
      </p:sp>
      <p:sp>
        <p:nvSpPr>
          <p:cNvPr id="7175" name="Rectangle 18"/>
          <p:cNvSpPr>
            <a:spLocks noGrp="1" noChangeArrowheads="1"/>
          </p:cNvSpPr>
          <p:nvPr>
            <p:ph type="title"/>
          </p:nvPr>
        </p:nvSpPr>
        <p:spPr>
          <a:xfrm>
            <a:off x="533400" y="228600"/>
            <a:ext cx="8229600" cy="609600"/>
          </a:xfrm>
        </p:spPr>
        <p:txBody>
          <a:bodyPr/>
          <a:lstStyle/>
          <a:p>
            <a:pPr eaLnBrk="1" hangingPunct="1"/>
            <a:r>
              <a:rPr lang="en-US" altLang="en-US" sz="4000">
                <a:solidFill>
                  <a:schemeClr val="accent2"/>
                </a:solidFill>
              </a:rPr>
              <a:t>Gage Pressure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4A337C-04AE-48ED-8323-920D265AF130}" type="slidenum">
              <a:rPr lang="en-US" altLang="en-US" smtClean="0"/>
              <a:pPr/>
              <a:t>5</a:t>
            </a:fld>
            <a:endParaRPr lang="en-US" altLang="en-US"/>
          </a:p>
        </p:txBody>
      </p:sp>
      <p:sp>
        <p:nvSpPr>
          <p:cNvPr id="8195" name="Rectangle 2"/>
          <p:cNvSpPr>
            <a:spLocks noGrp="1" noChangeArrowheads="1"/>
          </p:cNvSpPr>
          <p:nvPr>
            <p:ph type="title"/>
          </p:nvPr>
        </p:nvSpPr>
        <p:spPr/>
        <p:txBody>
          <a:bodyPr/>
          <a:lstStyle/>
          <a:p>
            <a:pPr eaLnBrk="1" hangingPunct="1"/>
            <a:r>
              <a:rPr lang="en-US" altLang="en-US"/>
              <a:t>Pressure</a:t>
            </a:r>
          </a:p>
        </p:txBody>
      </p:sp>
      <p:sp>
        <p:nvSpPr>
          <p:cNvPr id="8196" name="Rectangle 3"/>
          <p:cNvSpPr>
            <a:spLocks noGrp="1" noChangeArrowheads="1"/>
          </p:cNvSpPr>
          <p:nvPr>
            <p:ph type="body" idx="1"/>
          </p:nvPr>
        </p:nvSpPr>
        <p:spPr/>
        <p:txBody>
          <a:bodyPr/>
          <a:lstStyle/>
          <a:p>
            <a:pPr eaLnBrk="1" hangingPunct="1"/>
            <a:r>
              <a:rPr lang="en-US" altLang="en-US"/>
              <a:t>Vacuum pressure is the difference between atmospheric pressure and absolute pressure (vacuum pressure is always below atmospheric pressure)</a:t>
            </a:r>
          </a:p>
          <a:p>
            <a:pPr eaLnBrk="1" hangingPunct="1"/>
            <a:r>
              <a:rPr lang="en-US" altLang="en-US"/>
              <a:t>Absolute pressure = Gage Pressure + Atmospheric Pressure</a:t>
            </a:r>
          </a:p>
          <a:p>
            <a:pPr eaLnBrk="1" hangingPunct="1"/>
            <a:r>
              <a:rPr lang="en-US" altLang="en-US"/>
              <a:t>In civil engineering, gage pressure is what’s normally used </a:t>
            </a:r>
            <a:r>
              <a:rPr lang="en-US" altLang="en-US" sz="2000"/>
              <a:t>(but best to specify your units as  psi</a:t>
            </a:r>
            <a:r>
              <a:rPr lang="en-US" altLang="en-US" sz="2000">
                <a:solidFill>
                  <a:srgbClr val="FF0000"/>
                </a:solidFill>
              </a:rPr>
              <a:t>g</a:t>
            </a:r>
            <a:r>
              <a:rPr lang="en-US" altLang="en-US" sz="2000"/>
              <a:t> or psi</a:t>
            </a:r>
            <a:r>
              <a:rPr lang="en-US" altLang="en-US" sz="2000">
                <a:solidFill>
                  <a:srgbClr val="FF0000"/>
                </a:solidFill>
              </a:rPr>
              <a:t>a</a:t>
            </a:r>
            <a:r>
              <a:rPr lang="en-US" altLang="en-US" sz="2000"/>
              <a:t>)</a:t>
            </a:r>
            <a:endParaRPr lang="en-US" altLang="en-US"/>
          </a:p>
          <a:p>
            <a:pPr eaLnBrk="1" hangingPunct="1">
              <a:buFont typeface="Wingdings" pitchFamily="2" charset="2"/>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95B527-2C5B-4829-AF25-6599819B945A}" type="slidenum">
              <a:rPr lang="en-US" altLang="en-US" smtClean="0"/>
              <a:pPr/>
              <a:t>6</a:t>
            </a:fld>
            <a:endParaRPr lang="en-US" altLang="en-US"/>
          </a:p>
        </p:txBody>
      </p:sp>
      <p:sp>
        <p:nvSpPr>
          <p:cNvPr id="9219" name="Rectangle 2"/>
          <p:cNvSpPr>
            <a:spLocks noGrp="1" noChangeArrowheads="1"/>
          </p:cNvSpPr>
          <p:nvPr>
            <p:ph type="title"/>
          </p:nvPr>
        </p:nvSpPr>
        <p:spPr/>
        <p:txBody>
          <a:bodyPr/>
          <a:lstStyle/>
          <a:p>
            <a:pPr eaLnBrk="1" hangingPunct="1"/>
            <a:r>
              <a:rPr lang="en-US" altLang="en-US"/>
              <a:t>Hydrostatic Pressure</a:t>
            </a:r>
          </a:p>
        </p:txBody>
      </p:sp>
      <p:sp>
        <p:nvSpPr>
          <p:cNvPr id="9220" name="Rectangle 3"/>
          <p:cNvSpPr>
            <a:spLocks noGrp="1" noChangeArrowheads="1"/>
          </p:cNvSpPr>
          <p:nvPr>
            <p:ph type="body" idx="1"/>
          </p:nvPr>
        </p:nvSpPr>
        <p:spPr/>
        <p:txBody>
          <a:bodyPr/>
          <a:lstStyle/>
          <a:p>
            <a:pPr eaLnBrk="1" hangingPunct="1"/>
            <a:r>
              <a:rPr lang="en-US" altLang="en-US"/>
              <a:t>Pressure which a fluid exerts on an object or container wall</a:t>
            </a:r>
          </a:p>
          <a:p>
            <a:pPr eaLnBrk="1" hangingPunct="1"/>
            <a:r>
              <a:rPr lang="en-US" altLang="en-US"/>
              <a:t>Always acts through the </a:t>
            </a:r>
            <a:r>
              <a:rPr lang="en-US" altLang="en-US" u="sng"/>
              <a:t>center of pressure</a:t>
            </a:r>
            <a:r>
              <a:rPr lang="en-US" altLang="en-US"/>
              <a:t> and is normal to the exposed surface</a:t>
            </a:r>
          </a:p>
          <a:p>
            <a:pPr eaLnBrk="1" hangingPunct="1"/>
            <a:r>
              <a:rPr lang="en-US" altLang="en-US"/>
              <a:t>Hydrostatic pressure varies linearly with depth and is a function of depth and specific weight only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7D5BCB-CCDE-487D-969B-DD6AB944D5BF}" type="slidenum">
              <a:rPr lang="en-US" altLang="en-US" smtClean="0"/>
              <a:pPr/>
              <a:t>7</a:t>
            </a:fld>
            <a:endParaRPr lang="en-US" altLang="en-US"/>
          </a:p>
        </p:txBody>
      </p:sp>
      <p:sp>
        <p:nvSpPr>
          <p:cNvPr id="10243" name="Rectangle 2"/>
          <p:cNvSpPr>
            <a:spLocks noGrp="1" noChangeArrowheads="1"/>
          </p:cNvSpPr>
          <p:nvPr>
            <p:ph type="title"/>
          </p:nvPr>
        </p:nvSpPr>
        <p:spPr>
          <a:xfrm>
            <a:off x="457200" y="533400"/>
            <a:ext cx="8229600" cy="1295400"/>
          </a:xfrm>
        </p:spPr>
        <p:txBody>
          <a:bodyPr/>
          <a:lstStyle/>
          <a:p>
            <a:pPr eaLnBrk="1" hangingPunct="1"/>
            <a:r>
              <a:rPr lang="en-US" altLang="en-US" sz="3600" dirty="0">
                <a:latin typeface="Arial" panose="020B0604020202020204" pitchFamily="34" charset="0"/>
                <a:cs typeface="Arial" panose="020B0604020202020204" pitchFamily="34" charset="0"/>
              </a:rPr>
              <a:t>Hydrostatic Pressure and Resultant Force on a Horizontal Plane Surface</a:t>
            </a:r>
          </a:p>
        </p:txBody>
      </p:sp>
      <p:sp>
        <p:nvSpPr>
          <p:cNvPr id="10244" name="Rectangle 3"/>
          <p:cNvSpPr>
            <a:spLocks noGrp="1" noChangeArrowheads="1"/>
          </p:cNvSpPr>
          <p:nvPr>
            <p:ph type="body" idx="1"/>
          </p:nvPr>
        </p:nvSpPr>
        <p:spPr>
          <a:xfrm>
            <a:off x="457200" y="1905000"/>
            <a:ext cx="8229600" cy="4302125"/>
          </a:xfrm>
        </p:spPr>
        <p:txBody>
          <a:bodyPr/>
          <a:lstStyle/>
          <a:p>
            <a:pPr marL="0" indent="0" eaLnBrk="1" hangingPunct="1">
              <a:buNone/>
            </a:pPr>
            <a:r>
              <a:rPr lang="en-US" altLang="en-US" dirty="0">
                <a:latin typeface="Arial" panose="020B0604020202020204" pitchFamily="34" charset="0"/>
                <a:cs typeface="Arial" panose="020B0604020202020204" pitchFamily="34" charset="0"/>
              </a:rPr>
              <a:t>Pressure is uniform because the depth of liquid is the same across the plane surface</a:t>
            </a:r>
          </a:p>
          <a:p>
            <a:pPr marL="0" indent="0" eaLnBrk="1" hangingPunct="1">
              <a:buNone/>
            </a:pPr>
            <a:r>
              <a:rPr lang="en-US" altLang="en-US" dirty="0">
                <a:latin typeface="Arial" panose="020B0604020202020204" pitchFamily="34" charset="0"/>
                <a:cs typeface="Arial" panose="020B0604020202020204" pitchFamily="34" charset="0"/>
              </a:rPr>
              <a:t>Pressure=Specific weight * depth (height</a:t>
            </a:r>
            <a:r>
              <a:rPr lang="en-US" altLang="en-US" dirty="0"/>
              <a:t>)</a:t>
            </a:r>
          </a:p>
        </p:txBody>
      </p:sp>
      <p:pic>
        <p:nvPicPr>
          <p:cNvPr id="10245" name="Picture 5" descr=" Shows the uniform pressure at the bottom of a contain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00"/>
            <a:ext cx="3776662" cy="270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791499A-9535-45B5-AF27-D2D00ACE68D7}" type="slidenum">
              <a:rPr lang="en-US" altLang="en-US" sz="1200">
                <a:latin typeface="+mj-lt"/>
              </a:rPr>
              <a:pPr algn="r" eaLnBrk="1" hangingPunct="1">
                <a:defRPr/>
              </a:pPr>
              <a:t>8</a:t>
            </a:fld>
            <a:endParaRPr lang="en-US" altLang="en-US" sz="1200">
              <a:latin typeface="+mj-lt"/>
            </a:endParaRPr>
          </a:p>
        </p:txBody>
      </p:sp>
      <p:sp>
        <p:nvSpPr>
          <p:cNvPr id="11267" name="Rectangle 2"/>
          <p:cNvSpPr>
            <a:spLocks noGrp="1" noChangeArrowheads="1"/>
          </p:cNvSpPr>
          <p:nvPr>
            <p:ph type="title" idx="4294967295"/>
          </p:nvPr>
        </p:nvSpPr>
        <p:spPr/>
        <p:txBody>
          <a:bodyPr anchor="t"/>
          <a:lstStyle/>
          <a:p>
            <a:pPr eaLnBrk="1" hangingPunct="1"/>
            <a:r>
              <a:rPr lang="en-US" altLang="en-US" sz="4000" dirty="0">
                <a:latin typeface="Arial" panose="020B0604020202020204" pitchFamily="34" charset="0"/>
                <a:cs typeface="Arial" panose="020B0604020202020204" pitchFamily="34" charset="0"/>
              </a:rPr>
              <a:t>Hydrostatic Pressure on a Horizontal Plane Surface</a:t>
            </a:r>
          </a:p>
        </p:txBody>
      </p:sp>
      <p:sp>
        <p:nvSpPr>
          <p:cNvPr id="11268" name="Rectangle 3"/>
          <p:cNvSpPr>
            <a:spLocks noGrp="1" noChangeArrowheads="1"/>
          </p:cNvSpPr>
          <p:nvPr>
            <p:ph type="body" idx="4294967295"/>
          </p:nvPr>
        </p:nvSpPr>
        <p:spPr>
          <a:xfrm>
            <a:off x="457200" y="1828800"/>
            <a:ext cx="8229600" cy="4648200"/>
          </a:xfrm>
        </p:spPr>
        <p:txBody>
          <a:bodyPr/>
          <a:lstStyle/>
          <a:p>
            <a:pPr marL="0" indent="0" eaLnBrk="1" hangingPunct="1">
              <a:buNone/>
            </a:pPr>
            <a:r>
              <a:rPr lang="en-US" altLang="en-US" dirty="0">
                <a:latin typeface="Arial" panose="020B0604020202020204" pitchFamily="34" charset="0"/>
                <a:cs typeface="Arial" panose="020B0604020202020204" pitchFamily="34" charset="0"/>
              </a:rPr>
              <a:t>Cylinder of water 1 foot high; area = 1 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a:t>
            </a:r>
          </a:p>
          <a:p>
            <a:pPr marL="0" indent="0" eaLnBrk="1" hangingPunct="1">
              <a:buNone/>
            </a:pPr>
            <a:r>
              <a:rPr lang="en-US" altLang="en-US" dirty="0">
                <a:latin typeface="Arial" panose="020B0604020202020204" pitchFamily="34" charset="0"/>
                <a:cs typeface="Arial" panose="020B0604020202020204" pitchFamily="34" charset="0"/>
              </a:rPr>
              <a:t>What is the pressure at the bottom of the cylinder?</a:t>
            </a:r>
          </a:p>
          <a:p>
            <a:pPr marL="0" indent="0" eaLnBrk="1" hangingPunct="1">
              <a:buNone/>
            </a:pPr>
            <a:r>
              <a:rPr lang="en-US" altLang="en-US" dirty="0">
                <a:latin typeface="Arial" panose="020B0604020202020204" pitchFamily="34" charset="0"/>
                <a:cs typeface="Arial" panose="020B0604020202020204" pitchFamily="34" charset="0"/>
              </a:rPr>
              <a:t>P=Specific </a:t>
            </a:r>
            <a:r>
              <a:rPr lang="en-US" altLang="en-US" dirty="0" err="1">
                <a:latin typeface="Arial" panose="020B0604020202020204" pitchFamily="34" charset="0"/>
                <a:cs typeface="Arial" panose="020B0604020202020204" pitchFamily="34" charset="0"/>
              </a:rPr>
              <a:t>Wt</a:t>
            </a:r>
            <a:r>
              <a:rPr lang="en-US" altLang="en-US" dirty="0">
                <a:latin typeface="Arial" panose="020B0604020202020204" pitchFamily="34" charset="0"/>
                <a:cs typeface="Arial" panose="020B0604020202020204" pitchFamily="34" charset="0"/>
              </a:rPr>
              <a:t>  * Height of Water</a:t>
            </a:r>
          </a:p>
          <a:p>
            <a:pPr marL="0" indent="0" eaLnBrk="1" hangingPunct="1">
              <a:buNone/>
            </a:pPr>
            <a:r>
              <a:rPr lang="en-US" altLang="en-US" u="sng" dirty="0">
                <a:latin typeface="Arial" panose="020B0604020202020204" pitchFamily="34" charset="0"/>
                <a:cs typeface="Arial" panose="020B0604020202020204" pitchFamily="34" charset="0"/>
              </a:rPr>
              <a:t>P=62.4 #/ ft</a:t>
            </a:r>
            <a:r>
              <a:rPr lang="en-US" altLang="en-US" u="sng" baseline="30000" dirty="0">
                <a:latin typeface="Arial" panose="020B0604020202020204" pitchFamily="34" charset="0"/>
                <a:cs typeface="Arial" panose="020B0604020202020204" pitchFamily="34" charset="0"/>
              </a:rPr>
              <a:t>2</a:t>
            </a:r>
            <a:endParaRPr lang="en-US" altLang="en-US" u="sng" dirty="0">
              <a:latin typeface="Arial" panose="020B0604020202020204" pitchFamily="34" charset="0"/>
              <a:cs typeface="Arial" panose="020B0604020202020204" pitchFamily="34" charset="0"/>
            </a:endParaRPr>
          </a:p>
          <a:p>
            <a:pPr marL="342900" indent="-342900"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F=Pressure * Area</a:t>
            </a:r>
          </a:p>
          <a:p>
            <a:pPr marL="0" indent="0" eaLnBrk="1" hangingPunct="1">
              <a:buNone/>
            </a:pPr>
            <a:r>
              <a:rPr lang="en-US" altLang="en-US" u="sng" dirty="0">
                <a:latin typeface="Arial" panose="020B0604020202020204" pitchFamily="34" charset="0"/>
                <a:cs typeface="Arial" panose="020B0604020202020204" pitchFamily="34" charset="0"/>
              </a:rPr>
              <a:t>F=62.4 #</a:t>
            </a:r>
            <a:endParaRPr lang="en-US" altLang="en-US" u="sng" baseline="30000" dirty="0">
              <a:latin typeface="Arial" panose="020B0604020202020204" pitchFamily="34" charset="0"/>
              <a:cs typeface="Arial" panose="020B0604020202020204" pitchFamily="34" charset="0"/>
            </a:endParaRPr>
          </a:p>
          <a:p>
            <a:pPr marL="342900" indent="-342900" eaLnBrk="1" hangingPunct="1"/>
            <a:endParaRPr lang="en-US" altLang="en-US" baseline="30000" dirty="0"/>
          </a:p>
          <a:p>
            <a:pPr marL="342900" indent="-342900" eaLnBrk="1" hangingPunct="1"/>
            <a:endParaRPr lang="en-US" altLang="en-US"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414884A-EFEB-4B9E-9D2A-BC71F8801A9A}" type="slidenum">
              <a:rPr lang="en-US" altLang="en-US" sz="1200">
                <a:latin typeface="+mj-lt"/>
              </a:rPr>
              <a:pPr algn="r" eaLnBrk="1" hangingPunct="1">
                <a:defRPr/>
              </a:pPr>
              <a:t>9</a:t>
            </a:fld>
            <a:endParaRPr lang="en-US" altLang="en-US" sz="1200">
              <a:latin typeface="+mj-lt"/>
            </a:endParaRPr>
          </a:p>
        </p:txBody>
      </p:sp>
      <p:sp>
        <p:nvSpPr>
          <p:cNvPr id="12291" name="Rectangle 2"/>
          <p:cNvSpPr>
            <a:spLocks noGrp="1" noChangeArrowheads="1"/>
          </p:cNvSpPr>
          <p:nvPr>
            <p:ph type="title" idx="4294967295"/>
          </p:nvPr>
        </p:nvSpPr>
        <p:spPr/>
        <p:txBody>
          <a:bodyPr anchor="t"/>
          <a:lstStyle/>
          <a:p>
            <a:pPr eaLnBrk="1" hangingPunct="1"/>
            <a:r>
              <a:rPr lang="en-US" altLang="en-US" sz="4000" dirty="0">
                <a:latin typeface="Arial" panose="020B0604020202020204" pitchFamily="34" charset="0"/>
                <a:cs typeface="Arial" panose="020B0604020202020204" pitchFamily="34" charset="0"/>
              </a:rPr>
              <a:t>Force on Horizontal Plane Surface</a:t>
            </a:r>
          </a:p>
        </p:txBody>
      </p:sp>
      <p:sp>
        <p:nvSpPr>
          <p:cNvPr id="12292" name="Rectangle 3"/>
          <p:cNvSpPr>
            <a:spLocks noGrp="1" noChangeArrowheads="1"/>
          </p:cNvSpPr>
          <p:nvPr>
            <p:ph type="body" idx="4294967295"/>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The magnitude of the force is 62.4#</a:t>
            </a:r>
          </a:p>
          <a:p>
            <a:pPr marL="342900" indent="-342900" eaLnBrk="1" hangingPunct="1"/>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Where does it act?</a:t>
            </a:r>
          </a:p>
          <a:p>
            <a:pPr marL="342900" indent="-342900" eaLnBrk="1" hangingPunct="1"/>
            <a:endParaRPr lang="en-US" altLang="en-US" dirty="0"/>
          </a:p>
          <a:p>
            <a:pPr marL="342900" indent="-342900" eaLnBrk="1" hangingPunct="1">
              <a:buFont typeface="Wingdings" pitchFamily="2" charset="2"/>
              <a:buNone/>
            </a:pPr>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1390</TotalTime>
  <Words>1074</Words>
  <Application>Microsoft Office PowerPoint</Application>
  <PresentationFormat>On-screen Show (4:3)</PresentationFormat>
  <Paragraphs>168</Paragraphs>
  <Slides>27</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Times New Roman</vt:lpstr>
      <vt:lpstr>Wingdings</vt:lpstr>
      <vt:lpstr>Default Design</vt:lpstr>
      <vt:lpstr>Quadrant</vt:lpstr>
      <vt:lpstr>CTC 261 Hydraulics Fluid Statics</vt:lpstr>
      <vt:lpstr>Objectives</vt:lpstr>
      <vt:lpstr>Absolute Pressure</vt:lpstr>
      <vt:lpstr>Gage Pressure</vt:lpstr>
      <vt:lpstr>Pressure</vt:lpstr>
      <vt:lpstr>Hydrostatic Pressure</vt:lpstr>
      <vt:lpstr>Hydrostatic Pressure and Resultant Force on a Horizontal Plane Surface</vt:lpstr>
      <vt:lpstr>Hydrostatic Pressure on a Horizontal Plane Surface</vt:lpstr>
      <vt:lpstr>Force on Horizontal Plane Surface</vt:lpstr>
      <vt:lpstr>Calculating Resultant Force</vt:lpstr>
      <vt:lpstr>Pressure and Pressure Head</vt:lpstr>
      <vt:lpstr>Converting Pressure to Pressure Head</vt:lpstr>
      <vt:lpstr>Water is Heavy!!!</vt:lpstr>
      <vt:lpstr>Manometer Principles</vt:lpstr>
      <vt:lpstr>Conundrum-----</vt:lpstr>
      <vt:lpstr>Break </vt:lpstr>
      <vt:lpstr>Hydrostatic Pressure on a Vertical, Rectangular Plane Surface</vt:lpstr>
      <vt:lpstr>Vertical, rectangular plane surface</vt:lpstr>
      <vt:lpstr>Vertical Rectangular Plane Surface</vt:lpstr>
      <vt:lpstr>ANSWER</vt:lpstr>
      <vt:lpstr>Example (1/2)</vt:lpstr>
      <vt:lpstr>Example (2/2)</vt:lpstr>
      <vt:lpstr>Form Failures</vt:lpstr>
      <vt:lpstr>Submerged Vertical Rectangular Plane Surface</vt:lpstr>
      <vt:lpstr>Answer to Previous Example</vt:lpstr>
      <vt:lpstr>Submerged Planar Surface </vt:lpstr>
      <vt:lpstr>Next Lecture</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89</cp:revision>
  <dcterms:created xsi:type="dcterms:W3CDTF">2002-10-04T19:39:32Z</dcterms:created>
  <dcterms:modified xsi:type="dcterms:W3CDTF">2026-01-21T17:54:43Z</dcterms:modified>
</cp:coreProperties>
</file>