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sldIdLst>
    <p:sldId id="329" r:id="rId2"/>
    <p:sldId id="256" r:id="rId3"/>
    <p:sldId id="285" r:id="rId4"/>
    <p:sldId id="341" r:id="rId5"/>
    <p:sldId id="357" r:id="rId6"/>
    <p:sldId id="334" r:id="rId7"/>
    <p:sldId id="340" r:id="rId8"/>
    <p:sldId id="331" r:id="rId9"/>
    <p:sldId id="348" r:id="rId10"/>
    <p:sldId id="352" r:id="rId11"/>
    <p:sldId id="332" r:id="rId12"/>
    <p:sldId id="338" r:id="rId13"/>
    <p:sldId id="335" r:id="rId14"/>
    <p:sldId id="337" r:id="rId15"/>
    <p:sldId id="343" r:id="rId16"/>
    <p:sldId id="344" r:id="rId17"/>
    <p:sldId id="345" r:id="rId18"/>
    <p:sldId id="354" r:id="rId19"/>
    <p:sldId id="347" r:id="rId20"/>
    <p:sldId id="346" r:id="rId21"/>
    <p:sldId id="353" r:id="rId22"/>
    <p:sldId id="355" r:id="rId23"/>
    <p:sldId id="356" r:id="rId24"/>
    <p:sldId id="333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576" autoAdjust="0"/>
  </p:normalViewPr>
  <p:slideViewPr>
    <p:cSldViewPr>
      <p:cViewPr varScale="1">
        <p:scale>
          <a:sx n="122" d="100"/>
          <a:sy n="122" d="100"/>
        </p:scale>
        <p:origin x="127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A060521E-F1DA-4C89-AC0F-84D58AF35A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51AD6662-A377-49E8-AF12-D88DFDDC7F1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CA17BF1-BC94-452C-92B5-08ACE10F9EF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8650CBE5-D367-4352-ACA0-B589E3257E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F14DD8E2-4607-4549-BC2F-2CBE7184D84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795216E3-02D9-485F-9525-54172A4BC9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7368734-B0D0-4803-8726-695A6B3548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93A6CC5B-4A8C-40EF-83ED-8766411F29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EAA95C4-793B-41B8-9925-5E7D496DBB5D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355B278-5A21-4770-BB4C-D83C657B02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766E052-1036-4F89-8677-4F35EC576B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A8B02190-D838-4FE7-9ABC-547E4F3C15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5BC94E-C979-4594-B833-22FF6ECB8952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F1EFB60C-69A2-4A5D-B220-92016C5853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BF5D7FB6-F5A0-4E38-9DFD-5EF370C3DD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5CACA732-FF7A-4C78-974F-0DE94C4D0F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08C1CD-97B7-46BB-A16A-A2D35ADBF098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DE9E1E13-79A9-4178-9D73-146854AC4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4AE362C-0569-4086-96AA-4CB712098D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D74AF4F7-572D-4D6C-89E2-3B4C721B2F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4171492-F650-478D-B8F4-E587A122BDB0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5CB4FA64-79C9-4B0A-A351-1CF8C398BC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BD51A87A-A575-4325-AF85-C762518C3E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36BD5197-68DF-4691-8118-C5392A2C91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E1C491C-417B-4ECA-A494-E26E0CD6999D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AC126205-8A66-4E03-9059-62BC06D3BB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3959A490-BB16-4391-924F-1C55914272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FE871D9D-8134-4434-9446-43B25F9BE4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40FF32A-5AAA-4726-8772-8FBE0264EFE3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1D9ADD97-469C-44F2-A350-DFD27A4D3D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12F255D9-2A9B-4E47-ADA1-37D039DEA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C533A97B-6861-48C3-8F92-A832DA63BD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A0730F-5D5F-4492-87B1-152506902749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2109D89C-EE66-4A8C-85F5-B878447667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D069DE4F-D883-4E9F-B275-7EB8F0F75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C038862E-A7D0-40A3-AC5A-1C699008A8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156C17-800A-4A0A-8374-E9BD8283DDB4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ADFFC623-E29B-4D14-A20D-386E2F1E6A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5793D5E7-6E84-4646-B5A7-ADA1E092B8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C187AEBD-A6DA-436F-BE8E-EB67765E9C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8743CC-5619-4DC6-A831-667FFD8F3745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86F38451-FA68-44CC-AC58-48AE7C08BA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E4EF38B6-2740-4B0C-A8D4-C08D42BA9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E36456F1-EC02-48B7-999B-B89E1D5977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597894F-4F40-4EBF-921D-62F28D73F0E8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22A2C368-3044-401F-B90F-D6A36ABC33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ACFD6112-9BF9-43C8-9CCA-310A6AC0E7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00DA568D-6A13-4C27-926E-0F4EE0CA2F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C54F966-34EC-4B03-A1B7-959622EFA366}" type="slidenum">
              <a:rPr lang="en-US" altLang="en-US" smtClean="0"/>
              <a:pPr/>
              <a:t>24</a:t>
            </a:fld>
            <a:endParaRPr lang="en-US" altLang="en-US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E51CEB5C-053D-4636-8323-E47BFF06B4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87BD8EF6-F815-449D-8A4B-822576EB6D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5F23527F-B90C-4C2A-B558-D4506E5CB5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80750FA-2347-4105-A0AC-427427EE2AA6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51B0DA7A-A96F-456B-8E41-D862A3ABBE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25F8A30-0F75-4243-87A8-A2C35FA4FD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CACC9DCE-2961-4A53-89BB-EBF4E25219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76A1CE-F2D0-4EF7-A141-3BBC58333F92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B3B06EF3-CE0B-48A7-B060-CE416F7864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889030AE-E7E0-416E-A545-C57F549A7F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27DCDA8E-2F31-4841-B239-10FFDFF665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5706DFC-2312-441B-9247-206709B000D5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B4839647-4678-4DFB-8AA1-6C38C195D4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C07E51C8-9214-4025-B9D8-5E90C1C9FC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5FE480C0-7B25-4A95-93FE-943882C6D3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0E664F-6EEB-4C1A-A4E4-318FE625C2B6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CB8CB608-1AC1-412A-8E89-0A0C8AE453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A5832B46-295F-4591-B422-1C08166FAE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68851166-55E7-4ADB-A031-16EA40DBB7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6100A22-0991-4082-85DC-87DF8629264E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B9E84629-C8BA-4DE5-99D6-BAFB2D3470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A8A580B9-DB1B-4025-8178-257B9B2AC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30D7F7BC-770D-4BA2-B229-9D7EEDECB3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3DDDF94-6BAA-4E8F-8C2C-BA26A470FB74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23113C7-6915-49B9-B775-351BF9043D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F476B560-4091-4937-9F9D-3E3BD6D6EC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861816A6-1354-469E-AEF2-B80C729137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F0C0BC9-5742-4C7D-A758-26E24CC31EBE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295EAC49-12A6-49DA-A709-E16100F2E8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6EF7295C-78A3-481D-A2ED-19CEB83991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F39B329-6589-4434-995C-EB67AE0BF7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5C6F21A0-2766-4F39-9A35-AD4413CFB3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22D34A1F-A8EA-456F-9989-25914B2B9F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88B7D4-597B-4FB3-9C28-67F7BDA79E80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>
            <a:extLst>
              <a:ext uri="{FF2B5EF4-FFF2-40B4-BE49-F238E27FC236}">
                <a16:creationId xmlns:a16="http://schemas.microsoft.com/office/drawing/2014/main" id="{67E61AAA-5FF9-4EEB-BA05-EC8677748BC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239011E3-D589-4A9C-A9FC-DCF7DA736A08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>
              <a:extLst>
                <a:ext uri="{FF2B5EF4-FFF2-40B4-BE49-F238E27FC236}">
                  <a16:creationId xmlns:a16="http://schemas.microsoft.com/office/drawing/2014/main" id="{47F0520D-0A17-41E3-8416-F00195B725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41ED06B7-8DF9-4A90-A3B5-67F7B58E7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8" name="Rectangle 11">
              <a:extLst>
                <a:ext uri="{FF2B5EF4-FFF2-40B4-BE49-F238E27FC236}">
                  <a16:creationId xmlns:a16="http://schemas.microsoft.com/office/drawing/2014/main" id="{A612E619-54C6-43B0-AA21-96C9718D8E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1ECF119D-FEC2-4C01-A171-95522B8F48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" name="Rectangle 13">
              <a:extLst>
                <a:ext uri="{FF2B5EF4-FFF2-40B4-BE49-F238E27FC236}">
                  <a16:creationId xmlns:a16="http://schemas.microsoft.com/office/drawing/2014/main" id="{1C848210-40DB-491B-BA45-DD8DECB06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1" name="Rectangle 14">
              <a:extLst>
                <a:ext uri="{FF2B5EF4-FFF2-40B4-BE49-F238E27FC236}">
                  <a16:creationId xmlns:a16="http://schemas.microsoft.com/office/drawing/2014/main" id="{441B31F3-9BCB-4E75-A900-0D0A116B0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2" name="Rectangle 15">
              <a:extLst>
                <a:ext uri="{FF2B5EF4-FFF2-40B4-BE49-F238E27FC236}">
                  <a16:creationId xmlns:a16="http://schemas.microsoft.com/office/drawing/2014/main" id="{7FCB0050-C86A-4D03-82E5-102A57B613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3" name="Rectangle 16">
              <a:extLst>
                <a:ext uri="{FF2B5EF4-FFF2-40B4-BE49-F238E27FC236}">
                  <a16:creationId xmlns:a16="http://schemas.microsoft.com/office/drawing/2014/main" id="{4E93974C-AF6C-4A55-8571-75F2E35A1F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4" name="Rectangle 17">
              <a:extLst>
                <a:ext uri="{FF2B5EF4-FFF2-40B4-BE49-F238E27FC236}">
                  <a16:creationId xmlns:a16="http://schemas.microsoft.com/office/drawing/2014/main" id="{BDCE92A7-D018-488E-86A2-F923DC325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5" name="Rectangle 18">
              <a:extLst>
                <a:ext uri="{FF2B5EF4-FFF2-40B4-BE49-F238E27FC236}">
                  <a16:creationId xmlns:a16="http://schemas.microsoft.com/office/drawing/2014/main" id="{10CC20F9-487B-417E-BF1C-993B4F5B9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6" name="Rectangle 19">
              <a:extLst>
                <a:ext uri="{FF2B5EF4-FFF2-40B4-BE49-F238E27FC236}">
                  <a16:creationId xmlns:a16="http://schemas.microsoft.com/office/drawing/2014/main" id="{0E3B22BC-272F-4035-B890-D2FD9A54C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7" name="Rectangle 20">
              <a:extLst>
                <a:ext uri="{FF2B5EF4-FFF2-40B4-BE49-F238E27FC236}">
                  <a16:creationId xmlns:a16="http://schemas.microsoft.com/office/drawing/2014/main" id="{C9A029C6-6A58-442F-9032-91481ACF1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8" name="Rectangle 21">
              <a:extLst>
                <a:ext uri="{FF2B5EF4-FFF2-40B4-BE49-F238E27FC236}">
                  <a16:creationId xmlns:a16="http://schemas.microsoft.com/office/drawing/2014/main" id="{CBAE3218-E5EB-415F-A88B-8580E41439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9" name="Line 22">
            <a:extLst>
              <a:ext uri="{FF2B5EF4-FFF2-40B4-BE49-F238E27FC236}">
                <a16:creationId xmlns:a16="http://schemas.microsoft.com/office/drawing/2014/main" id="{6388D1EE-5E80-4D44-8563-18368E1D9C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28C88B29-C287-4F3A-8242-09DA330345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EB6704C7-5A80-4BBE-B495-77B2A217C3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B46374DC-DA21-4D91-90A7-A9F8852822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34499-8A31-4BB1-B3DA-05BD6DA812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49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DBB753-46F4-4B14-AF23-3E2A29998DE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1C7A23-0C90-4CC6-982D-78E81B55742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60931-632B-4A35-9788-D100239F49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AF3869AA-8463-48BB-BFDD-4280A9C7685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E861F0-DCC6-4A53-8435-D0F94C7C11B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5AFC5F-FAC1-4276-9B69-007B08B2882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7E98C-EE24-4B25-A7BA-0A64EED51E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068CEA31-A2FF-44EB-BCE9-D93B00619C4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0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5A49809-9084-40FA-9DAE-2DD6F7F06AA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0B2129-5EAD-4088-99C1-4070559DF51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41F09-B4B6-4F01-9630-48B48B3782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E0DBF8EE-0A6D-4DA0-9647-E11F2E45EE1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74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A68827-FBAE-4EB8-B957-E6DD1D29FB6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1B609C-FFD1-4CBF-A35B-B25FDC12C84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40BD1-FC18-4097-9581-61FDE31217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68E5E6EB-9820-4D93-9424-D1CE6DFBC1D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2D2A2C-E709-429E-A37E-61D1B71D8A8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6C8B12-D3E4-48E1-8616-EC86F27608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C0F3C-995E-4A35-BA1D-04745FB944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BE8E6F49-CDB3-461E-BB00-20B9E914B5C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20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BBF6ADC-1831-412F-8041-4B4AD67A4F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FF4F534-E790-49B4-A887-0DB171B0D33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C9C60-FA0E-4DEA-A089-3E945F15E1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22">
            <a:extLst>
              <a:ext uri="{FF2B5EF4-FFF2-40B4-BE49-F238E27FC236}">
                <a16:creationId xmlns:a16="http://schemas.microsoft.com/office/drawing/2014/main" id="{9DDD4037-E094-4909-9915-F3F3D1ACBF3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89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4C5E31B-5BA6-4472-B43F-60477376FA5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F947BA3-6DA4-4F0F-8A5B-65E54832E8E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4FDF9-A900-4A4F-A862-909133CA5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05C2AD17-D2F9-4AF3-880C-0F85A6EAECE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783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0BA8946-D226-41EA-AD79-6DB3BA19727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82B55EB-B88E-40A2-AA3E-45FCCC7247E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B3E53-3B14-4ADB-A4FE-738A3C55AC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286E86C2-540A-4BDC-9AAE-0B6407A5673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2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B6A65-5E42-47E0-A783-FC5E55FD4BD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71378E-A761-4F25-9508-7E7DC19C7D8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09370-7FF5-4337-B3AB-1B53A846E1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B5EEE2AE-27FE-4785-B735-8F31974A56C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9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AD56D8-6831-4405-9E3A-3DF04E2C24D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69EC8F-AC48-42A1-865B-47476C85B43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0D6DB-D92D-43B9-8154-62FAA18430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9133AC05-23E5-470B-A0CB-BB1B576BB3E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44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C421936-155D-47BC-9EE1-4B47A0DAC5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41CCC9F-B4E1-402F-814A-0AAC19F42E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id="{CBA9994F-F688-4C01-A114-0BDF070719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id="{35A83234-0B43-43E3-9DA5-5BC4E58BE4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AA66664-196A-43A1-BE0A-0EF3915E8E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0" name="Line 6">
            <a:extLst>
              <a:ext uri="{FF2B5EF4-FFF2-40B4-BE49-F238E27FC236}">
                <a16:creationId xmlns:a16="http://schemas.microsoft.com/office/drawing/2014/main" id="{93B1F1E3-C7E5-42DA-B905-BCFC27320F7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4FAC2D45-DAD9-4B82-9B07-FBC6713F11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5E3C73EF-8758-4D90-8C65-902332F87940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1034" name="Rectangle 9">
              <a:extLst>
                <a:ext uri="{FF2B5EF4-FFF2-40B4-BE49-F238E27FC236}">
                  <a16:creationId xmlns:a16="http://schemas.microsoft.com/office/drawing/2014/main" id="{09900AE9-526A-421F-B922-669F156C8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5" name="Rectangle 10">
              <a:extLst>
                <a:ext uri="{FF2B5EF4-FFF2-40B4-BE49-F238E27FC236}">
                  <a16:creationId xmlns:a16="http://schemas.microsoft.com/office/drawing/2014/main" id="{DD390ED7-7720-4FDF-9815-7549813D3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6" name="Rectangle 11">
              <a:extLst>
                <a:ext uri="{FF2B5EF4-FFF2-40B4-BE49-F238E27FC236}">
                  <a16:creationId xmlns:a16="http://schemas.microsoft.com/office/drawing/2014/main" id="{6CA5FA9F-88C6-47E5-8D0E-1501F3321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7" name="Rectangle 12">
              <a:extLst>
                <a:ext uri="{FF2B5EF4-FFF2-40B4-BE49-F238E27FC236}">
                  <a16:creationId xmlns:a16="http://schemas.microsoft.com/office/drawing/2014/main" id="{46934751-ED11-451F-A0D2-26CEA646C2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8" name="Rectangle 13">
              <a:extLst>
                <a:ext uri="{FF2B5EF4-FFF2-40B4-BE49-F238E27FC236}">
                  <a16:creationId xmlns:a16="http://schemas.microsoft.com/office/drawing/2014/main" id="{27FCF67C-FF5B-4388-9CBB-AB7545C4A6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9" name="Rectangle 14">
              <a:extLst>
                <a:ext uri="{FF2B5EF4-FFF2-40B4-BE49-F238E27FC236}">
                  <a16:creationId xmlns:a16="http://schemas.microsoft.com/office/drawing/2014/main" id="{97438515-7949-4B56-B950-B957D15596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0" name="Rectangle 15">
              <a:extLst>
                <a:ext uri="{FF2B5EF4-FFF2-40B4-BE49-F238E27FC236}">
                  <a16:creationId xmlns:a16="http://schemas.microsoft.com/office/drawing/2014/main" id="{BD21EDC8-C41F-4EEF-BEE6-0B468AE53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1" name="Rectangle 16">
              <a:extLst>
                <a:ext uri="{FF2B5EF4-FFF2-40B4-BE49-F238E27FC236}">
                  <a16:creationId xmlns:a16="http://schemas.microsoft.com/office/drawing/2014/main" id="{46AD4E5C-080B-47D9-821C-035DC2C1EC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2" name="Rectangle 17">
              <a:extLst>
                <a:ext uri="{FF2B5EF4-FFF2-40B4-BE49-F238E27FC236}">
                  <a16:creationId xmlns:a16="http://schemas.microsoft.com/office/drawing/2014/main" id="{675C4BDF-4590-4B34-862E-EFB1145C55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3" name="Rectangle 18">
              <a:extLst>
                <a:ext uri="{FF2B5EF4-FFF2-40B4-BE49-F238E27FC236}">
                  <a16:creationId xmlns:a16="http://schemas.microsoft.com/office/drawing/2014/main" id="{1AF6401B-5B3D-43F8-981C-C02AD1DF9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4" name="Rectangle 19">
              <a:extLst>
                <a:ext uri="{FF2B5EF4-FFF2-40B4-BE49-F238E27FC236}">
                  <a16:creationId xmlns:a16="http://schemas.microsoft.com/office/drawing/2014/main" id="{15543AFA-9A6F-4687-911F-4A841E5824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5" name="Rectangle 20">
              <a:extLst>
                <a:ext uri="{FF2B5EF4-FFF2-40B4-BE49-F238E27FC236}">
                  <a16:creationId xmlns:a16="http://schemas.microsoft.com/office/drawing/2014/main" id="{5B6EBAFF-6F34-43F4-9383-3C85162835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6" name="Rectangle 21">
              <a:extLst>
                <a:ext uri="{FF2B5EF4-FFF2-40B4-BE49-F238E27FC236}">
                  <a16:creationId xmlns:a16="http://schemas.microsoft.com/office/drawing/2014/main" id="{ABED6D65-CFFA-4F27-82C5-B92137AEE6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83318" name="Rectangle 22">
            <a:extLst>
              <a:ext uri="{FF2B5EF4-FFF2-40B4-BE49-F238E27FC236}">
                <a16:creationId xmlns:a16="http://schemas.microsoft.com/office/drawing/2014/main" id="{3E6C75F2-8070-44B6-AF4A-1C203F406A3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anose="05000000000000000000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tinypic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cubaexpert.blogspot.com/2007/03/buoyancy-what-is-it-and-why-is-it.html" TargetMode="Externa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hypertextbook.com/facts/2002/EdwardLaValley.s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ement.org/basics/concreteproducts_acc.as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ilingscuttlebutt.com/2024/08/27/former-bayesian-captain-offers-insight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>
            <a:extLst>
              <a:ext uri="{FF2B5EF4-FFF2-40B4-BE49-F238E27FC236}">
                <a16:creationId xmlns:a16="http://schemas.microsoft.com/office/drawing/2014/main" id="{E2C9BD4C-5496-4918-9992-639DD5143C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1074A3C-6107-40B0-A581-D5B11D5F7BDF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E4710768-9B5C-4BFA-872A-54833350B9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CTC 261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E8B126C2-E73D-45C4-81F2-C3F02C3291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Hydrostatics (water at rest)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/>
              <a:t>Determine resultant force and location for a submerged, inclined planar surface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/>
              <a:t>Buoyancy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7ED631B0-55D6-4CCA-B925-7992C24CFE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Break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1249633B-6A23-414F-A80E-108FF3C067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78DFD947-2654-4D06-82AD-55422C916A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F3D0CB6-4C9B-4A4D-9ADA-C2D8EDE8FB14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>
            <a:extLst>
              <a:ext uri="{FF2B5EF4-FFF2-40B4-BE49-F238E27FC236}">
                <a16:creationId xmlns:a16="http://schemas.microsoft.com/office/drawing/2014/main" id="{EB1585FA-94D0-42E7-9DA7-EA32ADE8E1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95736A-ED1B-414E-8AAE-488AB313F4A5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EA68569-3E1B-4841-BB94-9BD9B74C5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500" dirty="0"/>
              <a:t>Buoyancy-what is it</a:t>
            </a:r>
          </a:p>
        </p:txBody>
      </p:sp>
      <p:pic>
        <p:nvPicPr>
          <p:cNvPr id="23556" name="Picture 5" descr="Image and video hosting by TinyPic">
            <a:hlinkClick r:id="rId3"/>
            <a:extLst>
              <a:ext uri="{FF2B5EF4-FFF2-40B4-BE49-F238E27FC236}">
                <a16:creationId xmlns:a16="http://schemas.microsoft.com/office/drawing/2014/main" id="{DCF1A212-F9B2-402A-87E5-30FE80B68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524000"/>
            <a:ext cx="3810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6">
            <a:extLst>
              <a:ext uri="{FF2B5EF4-FFF2-40B4-BE49-F238E27FC236}">
                <a16:creationId xmlns:a16="http://schemas.microsoft.com/office/drawing/2014/main" id="{C5192257-799F-4487-9159-A982E3F52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876800"/>
            <a:ext cx="441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  <a:hlinkClick r:id="rId5"/>
              </a:rPr>
              <a:t>http://scubaexpert.blogspot.com/2007/03/buoyancy-what-is-it-and-why-is-it.html</a:t>
            </a:r>
            <a:r>
              <a:rPr lang="en-US" altLang="en-US" sz="180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>
            <a:extLst>
              <a:ext uri="{FF2B5EF4-FFF2-40B4-BE49-F238E27FC236}">
                <a16:creationId xmlns:a16="http://schemas.microsoft.com/office/drawing/2014/main" id="{79FCA4AE-9546-44A1-B33A-47FA78FE6F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BF1E3B-AABE-4961-A09B-A5722A31BF3F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BD1E6769-EBF4-42AD-ACD2-4F60E4C1DE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1066800"/>
          </a:xfrm>
        </p:spPr>
        <p:txBody>
          <a:bodyPr/>
          <a:lstStyle/>
          <a:p>
            <a:pPr eaLnBrk="1" hangingPunct="1"/>
            <a:r>
              <a:rPr lang="en-US" altLang="en-US"/>
              <a:t>Buoyancy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517B2AB3-034F-49D2-A853-E71EFF52A5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267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Buoyancy is the uplifting force exerted by water on a submerged solid object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The buoyant force is equal to the weight of water displaced by the volume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If the buoyant force is &gt; than the weight of the object, the object will float.  If &lt; object will sink.  If equal (hover)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>
            <a:extLst>
              <a:ext uri="{FF2B5EF4-FFF2-40B4-BE49-F238E27FC236}">
                <a16:creationId xmlns:a16="http://schemas.microsoft.com/office/drawing/2014/main" id="{CD1CAAB3-D890-438A-A411-154334491C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9F9260F-FF2E-4B75-8FD4-A1E33FD551D2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E192D25-5BF4-4F46-9B47-7FD8B7167E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Buoyancy-Basic Steps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55C9F00F-F1CA-4D43-B7E1-A792EC9713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153400" cy="411480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altLang="en-US" dirty="0"/>
              <a:t>Draw the FBD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altLang="en-US" dirty="0"/>
              <a:t>Identify all buoyant forces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altLang="en-US" dirty="0"/>
              <a:t>Identify all weight forces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altLang="en-US" dirty="0"/>
              <a:t>Identify other forces (pushing, pulling)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altLang="en-US" dirty="0"/>
              <a:t>Apply equilibrium equation in the y-direction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>
            <a:extLst>
              <a:ext uri="{FF2B5EF4-FFF2-40B4-BE49-F238E27FC236}">
                <a16:creationId xmlns:a16="http://schemas.microsoft.com/office/drawing/2014/main" id="{C0369E8E-A234-43CE-9B4F-08370A579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4A4A6B-4A6B-4ADD-A3C7-6B24D3FA190A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7DE0B7FF-855A-40BC-8EF7-C51E4E2EEC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Buoyancy-Other Hints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3BB99044-2A5D-473E-B9DF-5B87FED08E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153400" cy="41148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Every submerged object has a buoyant force and a weight force.  Just because an object is light, don’t ignore the weight.  Just because an object is heavy and dense, don’t ignore the buoyant force.  </a:t>
            </a:r>
          </a:p>
          <a:p>
            <a:pPr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If the weight is noted “in water” then the buoyant force is already accounted for</a:t>
            </a:r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>
            <a:extLst>
              <a:ext uri="{FF2B5EF4-FFF2-40B4-BE49-F238E27FC236}">
                <a16:creationId xmlns:a16="http://schemas.microsoft.com/office/drawing/2014/main" id="{BD3614E1-5F53-4939-9B55-410DCE5D1B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65B467D-C34D-4FE6-AA6C-D8AB408DD78A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4060829F-280D-44D7-A8FF-73F1F61136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Buoyancy-Example (1/3)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197DF60-76B7-40DD-A46C-0EA39926D1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153400" cy="41148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A 50-gal oil barrel, filled with air is to be used to help a diver raise an ancient ship anchor from the bottom of the ocean.  The anchor weighs 400-lb </a:t>
            </a:r>
            <a:r>
              <a:rPr lang="en-US" altLang="en-US" dirty="0">
                <a:solidFill>
                  <a:srgbClr val="00B050"/>
                </a:solidFill>
              </a:rPr>
              <a:t>in water</a:t>
            </a:r>
            <a:r>
              <a:rPr lang="en-US" altLang="en-US" dirty="0"/>
              <a:t> and the barrel weight 50-lb </a:t>
            </a:r>
            <a:r>
              <a:rPr lang="en-US" altLang="en-US" dirty="0">
                <a:solidFill>
                  <a:srgbClr val="00B050"/>
                </a:solidFill>
              </a:rPr>
              <a:t>in air</a:t>
            </a:r>
            <a:r>
              <a:rPr lang="en-US" altLang="en-US" dirty="0"/>
              <a:t>.</a:t>
            </a:r>
          </a:p>
          <a:p>
            <a:pPr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How much weight will the diver be required to lift when the submerged (air-filled barrel) is attached to the anchor?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>
            <a:extLst>
              <a:ext uri="{FF2B5EF4-FFF2-40B4-BE49-F238E27FC236}">
                <a16:creationId xmlns:a16="http://schemas.microsoft.com/office/drawing/2014/main" id="{24C689B3-1BE2-406E-B2B9-83B67C5E63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538A0E-6CB0-4852-8C6D-C58E99C850D7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D3261B83-628A-4FE3-91A1-08AD1ABAA9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59542" y="457200"/>
            <a:ext cx="7010400" cy="1295400"/>
          </a:xfrm>
        </p:spPr>
        <p:txBody>
          <a:bodyPr/>
          <a:lstStyle/>
          <a:p>
            <a:pPr eaLnBrk="1" hangingPunct="1"/>
            <a:r>
              <a:rPr lang="en-US" altLang="en-US" dirty="0"/>
              <a:t>Buoyancy-Example (2/3)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07E86959-0F8B-49B4-9C5F-1188D6769B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153400" cy="4114800"/>
          </a:xfrm>
        </p:spPr>
        <p:txBody>
          <a:bodyPr/>
          <a:lstStyle/>
          <a:p>
            <a:pPr eaLnBrk="1" hangingPunct="1"/>
            <a:r>
              <a:rPr lang="en-US" altLang="en-US"/>
              <a:t>Draw the FBD: on board</a:t>
            </a:r>
          </a:p>
          <a:p>
            <a:pPr eaLnBrk="1" hangingPunct="1"/>
            <a:r>
              <a:rPr lang="en-US" altLang="en-US"/>
              <a:t>Identify all buoyant forces:</a:t>
            </a:r>
          </a:p>
          <a:p>
            <a:pPr lvl="1" eaLnBrk="1" hangingPunct="1"/>
            <a:r>
              <a:rPr lang="en-US" altLang="en-US"/>
              <a:t>Anchor—already accounted for</a:t>
            </a:r>
          </a:p>
          <a:p>
            <a:pPr lvl="1" eaLnBrk="1" hangingPunct="1"/>
            <a:r>
              <a:rPr lang="en-US" altLang="en-US"/>
              <a:t>Barrel-50 gal/(7.48 gal/ft</a:t>
            </a:r>
            <a:r>
              <a:rPr lang="en-US" altLang="en-US" baseline="30000"/>
              <a:t>3</a:t>
            </a:r>
            <a:r>
              <a:rPr lang="en-US" altLang="en-US"/>
              <a:t>)*</a:t>
            </a:r>
            <a:r>
              <a:rPr lang="en-US" altLang="en-US">
                <a:solidFill>
                  <a:srgbClr val="00B050"/>
                </a:solidFill>
              </a:rPr>
              <a:t>64.1#/ft</a:t>
            </a:r>
            <a:r>
              <a:rPr lang="en-US" altLang="en-US" baseline="30000">
                <a:solidFill>
                  <a:srgbClr val="00B050"/>
                </a:solidFill>
              </a:rPr>
              <a:t>3</a:t>
            </a:r>
            <a:r>
              <a:rPr lang="en-US" altLang="en-US"/>
              <a:t>=428#</a:t>
            </a:r>
          </a:p>
          <a:p>
            <a:pPr eaLnBrk="1" hangingPunct="1"/>
            <a:r>
              <a:rPr lang="en-US" altLang="en-US"/>
              <a:t>Identify all weight forces</a:t>
            </a:r>
          </a:p>
          <a:p>
            <a:pPr lvl="1" eaLnBrk="1" hangingPunct="1"/>
            <a:r>
              <a:rPr lang="en-US" altLang="en-US"/>
              <a:t>Anchor-400#</a:t>
            </a:r>
          </a:p>
          <a:p>
            <a:pPr lvl="1" eaLnBrk="1" hangingPunct="1"/>
            <a:r>
              <a:rPr lang="en-US" altLang="en-US"/>
              <a:t>Barrel-50#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00B050"/>
                </a:solidFill>
              </a:rPr>
              <a:t>Sea water has a higher specific weight than fresh water </a:t>
            </a:r>
            <a:r>
              <a:rPr lang="en-US" altLang="en-US" sz="1800">
                <a:hlinkClick r:id="rId3"/>
              </a:rPr>
              <a:t>http://hypertextbook.com/facts/2002/EdwardLaValley.shtml</a:t>
            </a:r>
            <a:r>
              <a:rPr lang="en-US" altLang="en-US" sz="1800"/>
              <a:t> 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>
            <a:extLst>
              <a:ext uri="{FF2B5EF4-FFF2-40B4-BE49-F238E27FC236}">
                <a16:creationId xmlns:a16="http://schemas.microsoft.com/office/drawing/2014/main" id="{7021BA8F-B8CD-4910-BB12-ECF8810537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D085518-6D68-4BBE-916D-8335EB56BE00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2DBD8075-3278-4EE0-A5E8-1E976591C1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Buoyancy-Example (3/3)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68BCBEF-FA7F-4BFB-8DB6-A47597703F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153400" cy="41148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Identify other forces (pushing, pulling)</a:t>
            </a:r>
          </a:p>
          <a:p>
            <a:pPr lvl="1" eaLnBrk="1" hangingPunct="1">
              <a:defRPr/>
            </a:pPr>
            <a:r>
              <a:rPr lang="en-US" altLang="en-US" dirty="0"/>
              <a:t>Pulling up of diver (unknown)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Apply equilibrium equation in the y-direction</a:t>
            </a:r>
          </a:p>
          <a:p>
            <a:pPr lvl="1" eaLnBrk="1" hangingPunct="1">
              <a:defRPr/>
            </a:pPr>
            <a:r>
              <a:rPr lang="en-US" altLang="en-US" dirty="0"/>
              <a:t>Diver Force=400+50=428=22 #</a:t>
            </a:r>
          </a:p>
          <a:p>
            <a:pPr lvl="1"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Answer=Just over 22#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C5F08ECA-EB04-444F-8FCA-66E709CEEA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 #1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F5FD3DCB-C857-49A3-8C8A-35F18C54A6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/>
              <a:t>What is the difference between the weight of an object in air and the weight of an object in water? </a:t>
            </a: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519A9CA0-4E6E-4DD3-A3EA-89AFB4DAB8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AAEE264-59AD-4953-93C9-DFA05FE59D7D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2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4">
            <a:extLst>
              <a:ext uri="{FF2B5EF4-FFF2-40B4-BE49-F238E27FC236}">
                <a16:creationId xmlns:a16="http://schemas.microsoft.com/office/drawing/2014/main" id="{E49E01BA-8DF4-458F-99BB-76E043F286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AED7F32-110E-42FA-B3EF-8643D5B2D474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2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6971B6A4-9CCA-49FF-8CCC-23FF6A82FF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6705600" cy="1295400"/>
          </a:xfrm>
        </p:spPr>
        <p:txBody>
          <a:bodyPr/>
          <a:lstStyle/>
          <a:p>
            <a:pPr eaLnBrk="1" hangingPunct="1"/>
            <a:r>
              <a:rPr lang="en-US" altLang="en-US" sz="2800"/>
              <a:t>Buoyancy Homework Problem: </a:t>
            </a:r>
            <a:r>
              <a:rPr lang="en-US" altLang="en-US" sz="2800">
                <a:solidFill>
                  <a:srgbClr val="FF0000"/>
                </a:solidFill>
              </a:rPr>
              <a:t>Show work involved to get the answer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55369C8-3877-4947-BADE-0E41CDF67F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1350" y="1951038"/>
            <a:ext cx="5226050" cy="3001962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A block of wood 30-cm square in cross section and 60-cm long weighs 318N.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How much of the block is below water?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/>
              <a:t>Answer:  18cm</a:t>
            </a:r>
          </a:p>
        </p:txBody>
      </p:sp>
      <p:sp>
        <p:nvSpPr>
          <p:cNvPr id="38917" name="AutoShape 5" descr="2Q==">
            <a:extLst>
              <a:ext uri="{FF2B5EF4-FFF2-40B4-BE49-F238E27FC236}">
                <a16:creationId xmlns:a16="http://schemas.microsoft.com/office/drawing/2014/main" id="{343DEF8C-7F22-4C9E-8EC2-66504853419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90963" y="2838450"/>
            <a:ext cx="136207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pic>
        <p:nvPicPr>
          <p:cNvPr id="38918" name="Picture 7" descr="acc_12288">
            <a:extLst>
              <a:ext uri="{FF2B5EF4-FFF2-40B4-BE49-F238E27FC236}">
                <a16:creationId xmlns:a16="http://schemas.microsoft.com/office/drawing/2014/main" id="{D8DF49F1-5988-4EF1-8778-9316DCEFDE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150" y="2173288"/>
            <a:ext cx="2406650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9" name="Text Box 9">
            <a:extLst>
              <a:ext uri="{FF2B5EF4-FFF2-40B4-BE49-F238E27FC236}">
                <a16:creationId xmlns:a16="http://schemas.microsoft.com/office/drawing/2014/main" id="{8A83CD19-3824-46FE-9DB9-45C632EDB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562600"/>
            <a:ext cx="411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tx1"/>
                </a:solidFill>
                <a:hlinkClick r:id="rId4"/>
              </a:rPr>
              <a:t>http://www.cement.org/basics/concreteproducts_acc.asp</a:t>
            </a:r>
            <a:r>
              <a:rPr lang="en-US" altLang="en-US" sz="120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>
            <a:extLst>
              <a:ext uri="{FF2B5EF4-FFF2-40B4-BE49-F238E27FC236}">
                <a16:creationId xmlns:a16="http://schemas.microsoft.com/office/drawing/2014/main" id="{DBC40465-C5A2-41B5-841D-399CE37C83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7B2B9B-2D6D-4568-B98D-EC03231E52BD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8E48E6BF-DBE8-4FD4-B8C5-F51519E9F1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Review</a:t>
            </a:r>
            <a:endParaRPr lang="en-US" altLang="en-US" sz="2000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1BDD41D-3B3D-4760-975A-E375156B61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Fluid properties</a:t>
            </a:r>
          </a:p>
          <a:p>
            <a:pPr eaLnBrk="1" hangingPunct="1"/>
            <a:r>
              <a:rPr lang="en-US" altLang="en-US"/>
              <a:t>Pressure (gage and atmospheric)</a:t>
            </a:r>
          </a:p>
          <a:p>
            <a:pPr eaLnBrk="1" hangingPunct="1"/>
            <a:r>
              <a:rPr lang="en-US" altLang="en-US"/>
              <a:t>Converting pressure to pressure head</a:t>
            </a:r>
          </a:p>
          <a:p>
            <a:pPr eaLnBrk="1" hangingPunct="1"/>
            <a:r>
              <a:rPr lang="en-US" altLang="en-US"/>
              <a:t>Resultant forces on a horizontal, planar surface</a:t>
            </a:r>
          </a:p>
          <a:p>
            <a:pPr eaLnBrk="1" hangingPunct="1"/>
            <a:r>
              <a:rPr lang="en-US" altLang="en-US"/>
              <a:t>Center of pressure</a:t>
            </a:r>
          </a:p>
          <a:p>
            <a:pPr eaLnBrk="1" hangingPunct="1"/>
            <a:r>
              <a:rPr lang="en-US" altLang="en-US"/>
              <a:t>Resultant forces on vertical, rectangular surfaces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>
            <a:extLst>
              <a:ext uri="{FF2B5EF4-FFF2-40B4-BE49-F238E27FC236}">
                <a16:creationId xmlns:a16="http://schemas.microsoft.com/office/drawing/2014/main" id="{F439241E-ECE8-43DC-8987-B3B09D4A5A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2C2816E-B675-4401-96F5-3CF39DA1CAB3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2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1FC2A631-3450-47C3-99EF-B980F24B2B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Higher-Level Topic-Stability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85E7C3DB-5AD0-447D-865A-B82FCBA46F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Stability</a:t>
            </a:r>
          </a:p>
          <a:p>
            <a:pPr lvl="1" eaLnBrk="1" hangingPunct="1"/>
            <a:r>
              <a:rPr lang="en-US" altLang="en-US" dirty="0"/>
              <a:t>How stable is an object floating in the water.  </a:t>
            </a:r>
          </a:p>
          <a:p>
            <a:pPr lvl="1" eaLnBrk="1" hangingPunct="1"/>
            <a:r>
              <a:rPr lang="en-US" altLang="en-US" dirty="0"/>
              <a:t>If slightly tipped, does it go back to a floating position or does it flip over?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97EBF817-281B-441C-97C6-48A61743A0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Stability of a Floating Object</a:t>
            </a:r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602F50A3-F284-4E13-AA77-40AD73BA86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CD8717-8419-44F9-B22C-5FEFF691AA58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200"/>
          </a:p>
        </p:txBody>
      </p:sp>
      <p:sp>
        <p:nvSpPr>
          <p:cNvPr id="43012" name="TextBox 4">
            <a:extLst>
              <a:ext uri="{FF2B5EF4-FFF2-40B4-BE49-F238E27FC236}">
                <a16:creationId xmlns:a16="http://schemas.microsoft.com/office/drawing/2014/main" id="{56EE6841-6A2B-4CFB-9B13-6DE057677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114800"/>
            <a:ext cx="5562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G-The weight force (due to gravity) acts down through the center of gravity of the </a:t>
            </a:r>
            <a:r>
              <a:rPr lang="en-US" altLang="en-US" sz="1800">
                <a:solidFill>
                  <a:srgbClr val="FF0000"/>
                </a:solidFill>
              </a:rPr>
              <a:t>object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chemeClr val="tx1"/>
                </a:solidFill>
              </a:rPr>
              <a:t>B-Buoyant force acts upward through the center of gravity of the displaced volume (patterned area)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pic>
        <p:nvPicPr>
          <p:cNvPr id="43013" name="Picture 4" descr="floating object: weight force and buoyant force">
            <a:extLst>
              <a:ext uri="{FF2B5EF4-FFF2-40B4-BE49-F238E27FC236}">
                <a16:creationId xmlns:a16="http://schemas.microsoft.com/office/drawing/2014/main" id="{A667C47E-60D3-41D9-8536-E71DC1F81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781175"/>
            <a:ext cx="4006850" cy="18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EA132B24-FE83-4794-820D-98992BD143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914400"/>
          </a:xfrm>
        </p:spPr>
        <p:txBody>
          <a:bodyPr/>
          <a:lstStyle/>
          <a:p>
            <a:r>
              <a:rPr lang="en-US" altLang="en-US"/>
              <a:t>Stability when “tipped”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1165A3B7-CF66-4B10-B28C-9F0E6D7D22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EA9225DC-0A78-4734-8C1B-A5F267D30F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0002090-A36F-4722-913E-E476F96A2CC9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/>
          </a:p>
        </p:txBody>
      </p:sp>
      <p:pic>
        <p:nvPicPr>
          <p:cNvPr id="44037" name="Picture 2" descr="stability when tipped">
            <a:extLst>
              <a:ext uri="{FF2B5EF4-FFF2-40B4-BE49-F238E27FC236}">
                <a16:creationId xmlns:a16="http://schemas.microsoft.com/office/drawing/2014/main" id="{97292656-F4CA-4A90-A1C1-481A9B6A7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688" y="1219200"/>
            <a:ext cx="6515100" cy="470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E4E5AAED-84F0-45EC-9A6D-D2E3E13AEC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Miscellaneous</a:t>
            </a: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EA99091B-6E1A-453A-89DD-E9819F0789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>
                <a:hlinkClick r:id="rId2"/>
              </a:rPr>
              <a:t>https://www.sailingscuttlebutt.com/2024/08/27/former-bayesian-captain-offers-insight/</a:t>
            </a:r>
            <a:r>
              <a:rPr lang="en-US" altLang="en-US"/>
              <a:t> </a:t>
            </a: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B5699209-4C59-4A25-96C3-0FA2297A9E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92A3089-1F1E-40F4-A2A3-0A99E33F08BF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2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4">
            <a:extLst>
              <a:ext uri="{FF2B5EF4-FFF2-40B4-BE49-F238E27FC236}">
                <a16:creationId xmlns:a16="http://schemas.microsoft.com/office/drawing/2014/main" id="{C2943E0E-622E-4989-9C4B-2F9A977046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14C9AD-BE5F-4FEF-A947-DC9043C1B7F1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2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890DC59F-B6E4-4A0D-96C4-B16E908BE1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500"/>
              <a:t>Next Lecture 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AB52BAFC-EA44-4D8A-BDEB-FFE31F0C83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Fluid Flow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>
            <a:extLst>
              <a:ext uri="{FF2B5EF4-FFF2-40B4-BE49-F238E27FC236}">
                <a16:creationId xmlns:a16="http://schemas.microsoft.com/office/drawing/2014/main" id="{1C13BD57-FA55-4C09-A7E4-1863B40356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F3185CB-4558-4C9C-B813-A79286B5363A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FFD08A19-C12A-4447-966E-F08FAE54B4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C20D35D-F38C-4C29-B88D-970993D043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/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Know how to calculate hydrostatic pressure on an </a:t>
            </a:r>
            <a:r>
              <a:rPr lang="en-US" altLang="en-US" dirty="0">
                <a:highlight>
                  <a:srgbClr val="FFFF00"/>
                </a:highlight>
              </a:rPr>
              <a:t>inclined, planar </a:t>
            </a:r>
            <a:r>
              <a:rPr lang="en-US" altLang="en-US" dirty="0"/>
              <a:t>surface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1600" dirty="0">
                <a:solidFill>
                  <a:srgbClr val="00B050"/>
                </a:solidFill>
              </a:rPr>
              <a:t>(we covered horizontal and vertical plane surfaces during the last lecture but this method doesn’t work for inclined or non-vertical planar surfaces-like a triangle or trapezoidal gate)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Understand buoyancy and solve buoyancy problems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>
            <a:extLst>
              <a:ext uri="{FF2B5EF4-FFF2-40B4-BE49-F238E27FC236}">
                <a16:creationId xmlns:a16="http://schemas.microsoft.com/office/drawing/2014/main" id="{BB2C1A82-BBF8-4DD3-83FB-C96B5885DD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2401BE6-35A4-4B6C-8F9F-749291B87E0C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/>
          </a:p>
        </p:txBody>
      </p:sp>
      <p:pic>
        <p:nvPicPr>
          <p:cNvPr id="10243" name="Picture 5" descr="diagram of an inclined, submerged plane surface">
            <a:extLst>
              <a:ext uri="{FF2B5EF4-FFF2-40B4-BE49-F238E27FC236}">
                <a16:creationId xmlns:a16="http://schemas.microsoft.com/office/drawing/2014/main" id="{1A28F19B-2CB5-44B8-A23D-BE35D15E05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057400"/>
            <a:ext cx="6172200" cy="344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4" name="Rectangle 6">
            <a:extLst>
              <a:ext uri="{FF2B5EF4-FFF2-40B4-BE49-F238E27FC236}">
                <a16:creationId xmlns:a16="http://schemas.microsoft.com/office/drawing/2014/main" id="{34C5ADB4-7466-41E7-B74D-9BD781FA75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Inclined, submerged plane surface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086A1-18CA-4681-BEFE-64A004356BA4}"/>
              </a:ext>
            </a:extLst>
          </p:cNvPr>
          <p:cNvSpPr>
            <a:spLocks noGrp="1"/>
          </p:cNvSpPr>
          <p:nvPr>
            <p:ph type="title"/>
          </p:nvPr>
        </p:nvSpPr>
        <p:spPr>
          <a:extLst/>
        </p:spPr>
        <p:txBody>
          <a:bodyPr/>
          <a:lstStyle/>
          <a:p>
            <a:pPr>
              <a:defRPr/>
            </a:pPr>
            <a:r>
              <a:rPr lang="en-US" dirty="0"/>
              <a:t>Determine </a:t>
            </a:r>
            <a:r>
              <a:rPr lang="en-US" dirty="0">
                <a:highlight>
                  <a:srgbClr val="00FF00"/>
                </a:highlight>
              </a:rPr>
              <a:t>five</a:t>
            </a:r>
            <a:r>
              <a:rPr lang="en-US" dirty="0"/>
              <a:t> different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AB0AA-9CAF-4C87-BB03-2A47E2159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8229600" cy="4495800"/>
          </a:xfrm>
          <a:extLst/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1.  </a:t>
            </a:r>
            <a:r>
              <a:rPr lang="en-US" dirty="0">
                <a:highlight>
                  <a:srgbClr val="00FF00"/>
                </a:highlight>
              </a:rPr>
              <a:t>Centroid,</a:t>
            </a:r>
            <a:r>
              <a:rPr lang="en-US" dirty="0"/>
              <a:t> </a:t>
            </a:r>
            <a:r>
              <a:rPr lang="en-US" dirty="0">
                <a:highlight>
                  <a:srgbClr val="00FF00"/>
                </a:highlight>
              </a:rPr>
              <a:t>area,</a:t>
            </a:r>
            <a:r>
              <a:rPr lang="en-US" dirty="0"/>
              <a:t> and </a:t>
            </a:r>
            <a:r>
              <a:rPr lang="en-US" dirty="0">
                <a:highlight>
                  <a:srgbClr val="00FF00"/>
                </a:highlight>
              </a:rPr>
              <a:t>moment of inertia about the centroid</a:t>
            </a:r>
            <a:r>
              <a:rPr lang="en-US" dirty="0"/>
              <a:t> of the planar surface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2. </a:t>
            </a:r>
            <a:r>
              <a:rPr lang="en-US" dirty="0">
                <a:highlight>
                  <a:srgbClr val="00FF00"/>
                </a:highlight>
              </a:rPr>
              <a:t>h-bar</a:t>
            </a:r>
            <a:r>
              <a:rPr lang="en-US" dirty="0"/>
              <a:t> --measured from the water surface </a:t>
            </a:r>
            <a:r>
              <a:rPr lang="en-US" dirty="0">
                <a:solidFill>
                  <a:srgbClr val="FF0000"/>
                </a:solidFill>
              </a:rPr>
              <a:t>straight down</a:t>
            </a:r>
            <a:r>
              <a:rPr lang="en-US" dirty="0"/>
              <a:t> to the </a:t>
            </a:r>
            <a:r>
              <a:rPr lang="en-US" u="sng" dirty="0"/>
              <a:t>centroid of the planar surface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3. </a:t>
            </a:r>
            <a:r>
              <a:rPr lang="en-US" dirty="0">
                <a:highlight>
                  <a:srgbClr val="00FF00"/>
                </a:highlight>
              </a:rPr>
              <a:t>y-bar</a:t>
            </a:r>
            <a:r>
              <a:rPr lang="en-US" dirty="0"/>
              <a:t> --measured from the water surface down to the </a:t>
            </a:r>
            <a:r>
              <a:rPr lang="en-US" u="sng" dirty="0"/>
              <a:t>centroid of the planar surface</a:t>
            </a:r>
            <a:r>
              <a:rPr lang="en-US" dirty="0"/>
              <a:t> and is measured </a:t>
            </a:r>
            <a:r>
              <a:rPr lang="en-US" dirty="0">
                <a:solidFill>
                  <a:srgbClr val="FF0000"/>
                </a:solidFill>
              </a:rPr>
              <a:t>along the incline</a:t>
            </a: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63BDFD5A-D8A6-4504-AED0-5E426C90BF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CEED57-2BBA-4F2D-B03A-84A278A5AE93}" type="slidenum">
              <a:rPr lang="en-US" altLang="en-US" smtClean="0">
                <a:solidFill>
                  <a:schemeClr val="tx2"/>
                </a:solidFill>
              </a:rPr>
              <a:pPr/>
              <a:t>5</a:t>
            </a:fld>
            <a:endParaRPr lang="en-US" alt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>
            <a:extLst>
              <a:ext uri="{FF2B5EF4-FFF2-40B4-BE49-F238E27FC236}">
                <a16:creationId xmlns:a16="http://schemas.microsoft.com/office/drawing/2014/main" id="{052F901C-0492-4232-BDC7-F5FD6DEC6D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57B4F5C-9E44-4EBA-B800-5088F1860153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426D977-148E-435C-A93B-95C0A4C26A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500"/>
              <a:t>Hydrostatic forces on inclined, submerged planes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3277D9D-E92D-45A2-AF31-16A3622CF4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/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Magnitude of Force </a:t>
            </a:r>
          </a:p>
          <a:p>
            <a:pPr marL="40005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F=Specific </a:t>
            </a:r>
            <a:r>
              <a:rPr lang="en-US" altLang="en-US" dirty="0" err="1"/>
              <a:t>Wt</a:t>
            </a:r>
            <a:r>
              <a:rPr lang="en-US" altLang="en-US" dirty="0"/>
              <a:t> *</a:t>
            </a:r>
            <a:r>
              <a:rPr lang="en-US" altLang="en-US" dirty="0">
                <a:highlight>
                  <a:srgbClr val="00FF00"/>
                </a:highlight>
              </a:rPr>
              <a:t>h-bar</a:t>
            </a:r>
            <a:r>
              <a:rPr lang="en-US" altLang="en-US" dirty="0"/>
              <a:t>*</a:t>
            </a:r>
            <a:r>
              <a:rPr lang="en-US" altLang="en-US" dirty="0">
                <a:highlight>
                  <a:srgbClr val="00FF00"/>
                </a:highlight>
              </a:rPr>
              <a:t>Area</a:t>
            </a:r>
          </a:p>
          <a:p>
            <a:pPr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Center of Pressure Location 			</a:t>
            </a:r>
            <a:r>
              <a:rPr lang="en-US" altLang="en-US" sz="1600" dirty="0"/>
              <a:t>(from water surface along incline)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 err="1"/>
              <a:t>y</a:t>
            </a:r>
            <a:r>
              <a:rPr lang="en-US" altLang="en-US" baseline="-25000" dirty="0" err="1"/>
              <a:t>cp</a:t>
            </a:r>
            <a:r>
              <a:rPr lang="en-US" altLang="en-US" dirty="0"/>
              <a:t>=</a:t>
            </a:r>
            <a:r>
              <a:rPr lang="en-US" altLang="en-US" dirty="0">
                <a:highlight>
                  <a:srgbClr val="00FF00"/>
                </a:highlight>
              </a:rPr>
              <a:t>y-bar</a:t>
            </a:r>
            <a:r>
              <a:rPr lang="en-US" altLang="en-US" dirty="0"/>
              <a:t>+(</a:t>
            </a:r>
            <a:r>
              <a:rPr lang="en-US" altLang="en-US" dirty="0">
                <a:highlight>
                  <a:srgbClr val="00FF00"/>
                </a:highlight>
              </a:rPr>
              <a:t>I-bar/(y-bar*Area</a:t>
            </a:r>
            <a:r>
              <a:rPr lang="en-US" altLang="en-US" dirty="0"/>
              <a:t>))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	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US" altLang="en-US" sz="29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>
            <a:extLst>
              <a:ext uri="{FF2B5EF4-FFF2-40B4-BE49-F238E27FC236}">
                <a16:creationId xmlns:a16="http://schemas.microsoft.com/office/drawing/2014/main" id="{DCB8F785-D4B1-4361-AADB-AC11CD12E8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7C95D6-FF07-4B9F-9341-0725F9DEBAAB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57B4FB85-97AB-427A-BAB0-0E0B4CB7D8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500"/>
              <a:t>Hydrostatic forces on inclined, submerged planes-Basic Steps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42C552B6-D981-4F3B-8007-F96C1EE721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en-US" sz="2400" dirty="0"/>
              <a:t>Determine centroid 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en-US" sz="2400" dirty="0"/>
              <a:t>Determine surface area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en-US" sz="2400" dirty="0"/>
              <a:t>Determine Moment of Inertia (about centroid)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en-US" sz="2400" dirty="0"/>
              <a:t>Determine h-bar 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en-US" sz="2400" dirty="0"/>
              <a:t>Determine y-bar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en-US" sz="2400" dirty="0"/>
              <a:t>Use equations to determine static pressure resultant and location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en-US" sz="2400" dirty="0"/>
              <a:t>Apply statics to determine other forces (such as a force required to open a gate, etc.)</a:t>
            </a:r>
          </a:p>
          <a:p>
            <a:pPr eaLnBrk="1" hangingPunct="1">
              <a:defRPr/>
            </a:pPr>
            <a:endParaRPr lang="en-US" altLang="en-US" sz="24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>
            <a:extLst>
              <a:ext uri="{FF2B5EF4-FFF2-40B4-BE49-F238E27FC236}">
                <a16:creationId xmlns:a16="http://schemas.microsoft.com/office/drawing/2014/main" id="{1FDA9E83-6F00-4039-A99F-92546A6F56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8327C10-DEB1-42B3-A613-2A0E182EF014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CB68F41F-0616-4BF4-A43C-36FF0C094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500"/>
              <a:t>Inclined Plane “Method”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CC01EF65-EA47-40C5-BFF3-B4B3AAECE4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Also can se this method to determine hydrostatic forces on vertical gate that is not rectangular.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solidFill>
                  <a:srgbClr val="00B050"/>
                </a:solidFill>
              </a:rPr>
              <a:t>See examples in Brightspace, Content, Fluid Statics Examples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>
            <a:extLst>
              <a:ext uri="{FF2B5EF4-FFF2-40B4-BE49-F238E27FC236}">
                <a16:creationId xmlns:a16="http://schemas.microsoft.com/office/drawing/2014/main" id="{7228FDAB-48AE-4FA1-AC8C-A5EC928639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17C9B51-34DE-4834-877B-FB3E7A678543}" type="slidenum">
              <a:rPr lang="en-US" alt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F1F2571-3D8D-4DEF-B029-7CEEA53F9E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239000" cy="10668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Higher-level topic (curved surfaces)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E0AA1EB5-34CB-42C6-8DA5-90EE141FF4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Forces on curved surfaces 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(not covered in this class)</a:t>
            </a:r>
          </a:p>
        </p:txBody>
      </p:sp>
      <p:pic>
        <p:nvPicPr>
          <p:cNvPr id="19461" name="Picture 5" descr="forces on curved surfaces ">
            <a:extLst>
              <a:ext uri="{FF2B5EF4-FFF2-40B4-BE49-F238E27FC236}">
                <a16:creationId xmlns:a16="http://schemas.microsoft.com/office/drawing/2014/main" id="{F3596EF4-8D00-42DD-B1B4-061E1152A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600200"/>
            <a:ext cx="2305509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ascade">
  <a:themeElements>
    <a:clrScheme name="Cascade 9">
      <a:dk1>
        <a:srgbClr val="000000"/>
      </a:dk1>
      <a:lt1>
        <a:srgbClr val="FFFFFF"/>
      </a:lt1>
      <a:dk2>
        <a:srgbClr val="1C1C34"/>
      </a:dk2>
      <a:lt2>
        <a:srgbClr val="000066"/>
      </a:lt2>
      <a:accent1>
        <a:srgbClr val="DDDDDD"/>
      </a:accent1>
      <a:accent2>
        <a:srgbClr val="6699CC"/>
      </a:accent2>
      <a:accent3>
        <a:srgbClr val="FFFFFF"/>
      </a:accent3>
      <a:accent4>
        <a:srgbClr val="000000"/>
      </a:accent4>
      <a:accent5>
        <a:srgbClr val="EBEBEB"/>
      </a:accent5>
      <a:accent6>
        <a:srgbClr val="5C8AB9"/>
      </a:accent6>
      <a:hlink>
        <a:srgbClr val="005A58"/>
      </a:hlink>
      <a:folHlink>
        <a:srgbClr val="808000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2769</TotalTime>
  <Words>853</Words>
  <Application>Microsoft Office PowerPoint</Application>
  <PresentationFormat>On-screen Show (4:3)</PresentationFormat>
  <Paragraphs>163</Paragraphs>
  <Slides>24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Wingdings</vt:lpstr>
      <vt:lpstr>Cascade</vt:lpstr>
      <vt:lpstr>CTC 261</vt:lpstr>
      <vt:lpstr>Review</vt:lpstr>
      <vt:lpstr>Objectives</vt:lpstr>
      <vt:lpstr>Inclined, submerged plane surface</vt:lpstr>
      <vt:lpstr>Determine five different parameters</vt:lpstr>
      <vt:lpstr>Hydrostatic forces on inclined, submerged planes</vt:lpstr>
      <vt:lpstr>Hydrostatic forces on inclined, submerged planes-Basic Steps</vt:lpstr>
      <vt:lpstr>Inclined Plane “Method”</vt:lpstr>
      <vt:lpstr>Higher-level topic (curved surfaces)</vt:lpstr>
      <vt:lpstr>Break</vt:lpstr>
      <vt:lpstr>Buoyancy-what is it</vt:lpstr>
      <vt:lpstr>Buoyancy</vt:lpstr>
      <vt:lpstr>Buoyancy-Basic Steps</vt:lpstr>
      <vt:lpstr>Buoyancy-Other Hints</vt:lpstr>
      <vt:lpstr>Buoyancy-Example (1/3)</vt:lpstr>
      <vt:lpstr>Buoyancy-Example (2/3)</vt:lpstr>
      <vt:lpstr>Buoyancy-Example (3/3)</vt:lpstr>
      <vt:lpstr>Question #1</vt:lpstr>
      <vt:lpstr>Buoyancy Homework Problem: Show work involved to get the answer</vt:lpstr>
      <vt:lpstr>Higher-Level Topic-Stability</vt:lpstr>
      <vt:lpstr>Stability of a Floating Object</vt:lpstr>
      <vt:lpstr>Stability when “tipped”</vt:lpstr>
      <vt:lpstr>Miscellaneous</vt:lpstr>
      <vt:lpstr>Next Lecture 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105</cp:revision>
  <dcterms:created xsi:type="dcterms:W3CDTF">2002-10-04T19:39:32Z</dcterms:created>
  <dcterms:modified xsi:type="dcterms:W3CDTF">2026-02-03T18:39:03Z</dcterms:modified>
</cp:coreProperties>
</file>