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  <p:sldMasterId id="2147483708" r:id="rId2"/>
  </p:sldMasterIdLst>
  <p:notesMasterIdLst>
    <p:notesMasterId r:id="rId33"/>
  </p:notesMasterIdLst>
  <p:handoutMasterIdLst>
    <p:handoutMasterId r:id="rId34"/>
  </p:handoutMasterIdLst>
  <p:sldIdLst>
    <p:sldId id="299" r:id="rId3"/>
    <p:sldId id="297" r:id="rId4"/>
    <p:sldId id="285" r:id="rId5"/>
    <p:sldId id="307" r:id="rId6"/>
    <p:sldId id="313" r:id="rId7"/>
    <p:sldId id="318" r:id="rId8"/>
    <p:sldId id="319" r:id="rId9"/>
    <p:sldId id="316" r:id="rId10"/>
    <p:sldId id="336" r:id="rId11"/>
    <p:sldId id="327" r:id="rId12"/>
    <p:sldId id="328" r:id="rId13"/>
    <p:sldId id="329" r:id="rId14"/>
    <p:sldId id="330" r:id="rId15"/>
    <p:sldId id="340" r:id="rId16"/>
    <p:sldId id="320" r:id="rId17"/>
    <p:sldId id="321" r:id="rId18"/>
    <p:sldId id="338" r:id="rId19"/>
    <p:sldId id="326" r:id="rId20"/>
    <p:sldId id="322" r:id="rId21"/>
    <p:sldId id="317" r:id="rId22"/>
    <p:sldId id="315" r:id="rId23"/>
    <p:sldId id="323" r:id="rId24"/>
    <p:sldId id="333" r:id="rId25"/>
    <p:sldId id="332" r:id="rId26"/>
    <p:sldId id="334" r:id="rId27"/>
    <p:sldId id="325" r:id="rId28"/>
    <p:sldId id="324" r:id="rId29"/>
    <p:sldId id="339" r:id="rId30"/>
    <p:sldId id="342" r:id="rId31"/>
    <p:sldId id="308" r:id="rId32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D113A9D2-9D6B-4929-AA2D-F23B5EE8CBE7}" styleName="Themed Style 2 - Accent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125E5076-3810-47DD-B79F-674D7AD40C01}" styleName="Dark Style 1 - Accent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8" autoAdjust="0"/>
    <p:restoredTop sz="93344" autoAdjust="0"/>
  </p:normalViewPr>
  <p:slideViewPr>
    <p:cSldViewPr>
      <p:cViewPr varScale="1">
        <p:scale>
          <a:sx n="121" d="100"/>
          <a:sy n="121" d="100"/>
        </p:scale>
        <p:origin x="684" y="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34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notesMaster" Target="notesMasters/notesMaster1.xml"/><Relationship Id="rId38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presProps" Target="presProps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1981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49EBEB23-A44A-4B06-8D18-5615C4372E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45861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1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602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8602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602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88207F9C-E3C3-4E70-8AB9-F4D67DDE1BC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7055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9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1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5635705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8131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017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/>
          </a:p>
        </p:txBody>
      </p:sp>
      <p:sp>
        <p:nvSpPr>
          <p:cNvPr id="5018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408AB6E7-14F2-4D3D-B665-3D26376793F6}" type="slidenum">
              <a:rPr lang="en-US" altLang="en-US" smtClean="0"/>
              <a:pPr/>
              <a:t>9</a:t>
            </a:fld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3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slideMaster" Target="../slideMasters/slideMaster2.xml"/><Relationship Id="rId1" Type="http://schemas.openxmlformats.org/officeDocument/2006/relationships/themeOverride" Target="../theme/themeOverride4.xml"/><Relationship Id="rId4" Type="http://schemas.openxmlformats.org/officeDocument/2006/relationships/image" Target="../media/image1.jpeg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25F264-600C-45E8-AC2A-FA1532DE01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7985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66017E-48D2-40E0-8D27-AA2A6A507F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23735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20927F-654C-4A17-9585-C956BC74AA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53934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ight Triangle 3"/>
          <p:cNvSpPr/>
          <p:nvPr/>
        </p:nvSpPr>
        <p:spPr>
          <a:xfrm>
            <a:off x="0" y="4664075"/>
            <a:ext cx="9150350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grpSp>
        <p:nvGrpSpPr>
          <p:cNvPr id="5" name="Group 15"/>
          <p:cNvGrpSpPr>
            <a:grpSpLocks/>
          </p:cNvGrpSpPr>
          <p:nvPr/>
        </p:nvGrpSpPr>
        <p:grpSpPr bwMode="auto">
          <a:xfrm>
            <a:off x="-3175" y="4953000"/>
            <a:ext cx="9147175" cy="1911350"/>
            <a:chOff x="-3765" y="4832896"/>
            <a:chExt cx="9147765" cy="2032192"/>
          </a:xfrm>
        </p:grpSpPr>
        <p:sp>
          <p:nvSpPr>
            <p:cNvPr id="6" name="Freeform 5"/>
            <p:cNvSpPr>
              <a:spLocks/>
            </p:cNvSpPr>
            <p:nvPr/>
          </p:nvSpPr>
          <p:spPr bwMode="auto">
            <a:xfrm>
              <a:off x="1687032" y="4832896"/>
              <a:ext cx="7456968" cy="51817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en-US"/>
            </a:p>
          </p:txBody>
        </p:sp>
        <p:sp>
          <p:nvSpPr>
            <p:cNvPr id="7" name="Freeform 18"/>
            <p:cNvSpPr>
              <a:spLocks/>
            </p:cNvSpPr>
            <p:nvPr/>
          </p:nvSpPr>
          <p:spPr bwMode="auto">
            <a:xfrm>
              <a:off x="35926" y="5135025"/>
              <a:ext cx="9108074" cy="838869"/>
            </a:xfrm>
            <a:custGeom>
              <a:avLst/>
              <a:gdLst>
                <a:gd name="T0" fmla="*/ 0 w 5760"/>
                <a:gd name="T1" fmla="*/ 0 h 528"/>
                <a:gd name="T2" fmla="*/ 2147483647 w 5760"/>
                <a:gd name="T3" fmla="*/ 0 h 528"/>
                <a:gd name="T4" fmla="*/ 2147483647 w 5760"/>
                <a:gd name="T5" fmla="*/ 2147483647 h 528"/>
                <a:gd name="T6" fmla="*/ 2147483647 w 5760"/>
                <a:gd name="T7" fmla="*/ 0 h 528"/>
                <a:gd name="T8" fmla="*/ 0 60000 65536"/>
                <a:gd name="T9" fmla="*/ 0 60000 65536"/>
                <a:gd name="T10" fmla="*/ 0 60000 65536"/>
                <a:gd name="T11" fmla="*/ 0 60000 65536"/>
                <a:gd name="T12" fmla="*/ 0 w 5760"/>
                <a:gd name="T13" fmla="*/ 0 h 528"/>
                <a:gd name="T14" fmla="*/ 5760 w 5760"/>
                <a:gd name="T15" fmla="*/ 528 h 528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 cap="flat" cmpd="sng" algn="ctr">
                  <a:solidFill>
                    <a:srgbClr val="000000"/>
                  </a:solidFill>
                  <a:prstDash val="solid"/>
                  <a:round/>
                  <a:headEnd type="none" w="med" len="med"/>
                  <a:tailEnd type="none" w="med" len="med"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Freeform 7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>
                <a:defRPr/>
              </a:pPr>
              <a:endParaRPr lang="en-US"/>
            </a:p>
          </p:txBody>
        </p:sp>
        <p:cxnSp>
          <p:nvCxnSpPr>
            <p:cNvPr id="10" name="Straight Connector 9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anchor="b"/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1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CDE820C0-ED2F-4AEF-B512-93D607DBF03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32776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59EFE19-8FE2-4D2C-BAC2-F01D42985A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292745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hevron 3"/>
          <p:cNvSpPr/>
          <p:nvPr/>
        </p:nvSpPr>
        <p:spPr>
          <a:xfrm>
            <a:off x="3636963" y="3005138"/>
            <a:ext cx="182562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5" name="Chevron 4"/>
          <p:cNvSpPr/>
          <p:nvPr/>
        </p:nvSpPr>
        <p:spPr>
          <a:xfrm>
            <a:off x="3449638" y="3005138"/>
            <a:ext cx="18415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anchor="b"/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FE16DD5F-C26F-46BC-B556-5FC9C63931E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265728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11C0262-DD16-47A4-82BA-3F2C7B6933A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737955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/>
          <a:lstStyle>
            <a:lvl1pPr>
              <a:defRPr/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7DA33F8A-3771-41AA-8253-02911AB8F8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04190472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3001052F-9239-401E-9A9D-5D88F335FE7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48917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C5C652-DB68-4AEA-BF64-13D7A6774DF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094087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pPr>
              <a:defRPr/>
            </a:pPr>
            <a:fld id="{D7A78303-E6C2-4E8D-BF4A-54EAC5134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434352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9A9489-6A3B-4615-9DE5-2991E947471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638306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reeform 4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Freeform 15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7" name="Right Triangle 6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Chevron 8"/>
          <p:cNvSpPr/>
          <p:nvPr/>
        </p:nvSpPr>
        <p:spPr>
          <a:xfrm>
            <a:off x="8664575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10" name="Chevron 9"/>
          <p:cNvSpPr/>
          <p:nvPr/>
        </p:nvSpPr>
        <p:spPr>
          <a:xfrm>
            <a:off x="8477250" y="4987925"/>
            <a:ext cx="182563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eaLnBrk="1" hangingPunct="1">
              <a:defRPr/>
            </a:pP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tIns="0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>
            <a:normAutofit/>
          </a:bodyPr>
          <a:lstStyle>
            <a:lvl1pPr marL="0" indent="0">
              <a:buNone/>
              <a:defRPr sz="3200"/>
            </a:lvl1pPr>
            <a:extLst/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lang="en-US"/>
              <a:t>Click to edit Master title style</a:t>
            </a:r>
          </a:p>
        </p:txBody>
      </p:sp>
      <p:sp>
        <p:nvSpPr>
          <p:cNvPr id="11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2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3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C6E2D50E-2CA6-45E5-B6E6-CC4ABBE28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087092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50421A6-0D67-4106-9B37-6A61656085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20155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21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1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19BCCA-0F39-4EF3-94C1-C1F88723E09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62690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762000"/>
            <a:ext cx="79248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838200" y="2362200"/>
            <a:ext cx="7693025" cy="3724275"/>
          </a:xfrm>
        </p:spPr>
        <p:txBody>
          <a:bodyPr>
            <a:normAutofit/>
          </a:bodyPr>
          <a:lstStyle/>
          <a:p>
            <a:pPr lvl="0"/>
            <a:endParaRPr lang="en-US" noProof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2438400" y="6248400"/>
            <a:ext cx="2130425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791200" y="6248400"/>
            <a:ext cx="2897188" cy="474663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38" y="6242050"/>
            <a:ext cx="587375" cy="4889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8765A-AB55-4928-B851-B81DA2315C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76052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4697538-62DA-45E1-9315-87916EC0399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78018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FEEF0B-413B-45CC-8663-CD7C5F7C02B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55662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DF2523-2B51-48AE-9870-5335CBCC66A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005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C6C74A0-D77D-4C31-B7E4-49565563798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6560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DECB4C-14A5-42C2-A892-2BD205C3689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232597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416B7A-96F4-4F58-965D-BF091B43ED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32922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58F74C-8ADA-4A5C-88C5-A2D3F510F3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74367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4643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4643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pPr>
              <a:defRPr/>
            </a:pPr>
            <a:fld id="{902E80D6-6E8F-408F-B887-30226A0177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77" r:id="rId1"/>
    <p:sldLayoutId id="2147483978" r:id="rId2"/>
    <p:sldLayoutId id="2147483979" r:id="rId3"/>
    <p:sldLayoutId id="2147483980" r:id="rId4"/>
    <p:sldLayoutId id="2147483981" r:id="rId5"/>
    <p:sldLayoutId id="2147483982" r:id="rId6"/>
    <p:sldLayoutId id="2147483983" r:id="rId7"/>
    <p:sldLayoutId id="2147483984" r:id="rId8"/>
    <p:sldLayoutId id="2147483985" r:id="rId9"/>
    <p:sldLayoutId id="2147483986" r:id="rId10"/>
    <p:sldLayoutId id="2147483987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reeform 12"/>
          <p:cNvSpPr>
            <a:spLocks/>
          </p:cNvSpPr>
          <p:nvPr/>
        </p:nvSpPr>
        <p:spPr bwMode="auto">
          <a:xfrm>
            <a:off x="715963" y="5002213"/>
            <a:ext cx="3802062" cy="1443037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051" name="Freeform 11"/>
          <p:cNvSpPr>
            <a:spLocks/>
          </p:cNvSpPr>
          <p:nvPr/>
        </p:nvSpPr>
        <p:spPr bwMode="auto">
          <a:xfrm>
            <a:off x="-53975" y="5784850"/>
            <a:ext cx="3802063" cy="838200"/>
          </a:xfrm>
          <a:custGeom>
            <a:avLst/>
            <a:gdLst>
              <a:gd name="T0" fmla="*/ 0 w 5760"/>
              <a:gd name="T1" fmla="*/ 0 h 528"/>
              <a:gd name="T2" fmla="*/ 2147483647 w 5760"/>
              <a:gd name="T3" fmla="*/ 0 h 528"/>
              <a:gd name="T4" fmla="*/ 2147483647 w 5760"/>
              <a:gd name="T5" fmla="*/ 2147483647 h 528"/>
              <a:gd name="T6" fmla="*/ 2147483647 w 5760"/>
              <a:gd name="T7" fmla="*/ 0 h 528"/>
              <a:gd name="T8" fmla="*/ 0 60000 65536"/>
              <a:gd name="T9" fmla="*/ 0 60000 65536"/>
              <a:gd name="T10" fmla="*/ 0 60000 65536"/>
              <a:gd name="T11" fmla="*/ 0 60000 65536"/>
              <a:gd name="T12" fmla="*/ 0 w 5760"/>
              <a:gd name="T13" fmla="*/ 0 h 528"/>
              <a:gd name="T14" fmla="*/ 5760 w 5760"/>
              <a:gd name="T15" fmla="*/ 528 h 528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4" name="Right Tri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4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>
              <a:defRPr/>
            </a:pPr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2057" name="Text Placeholder 29"/>
          <p:cNvSpPr>
            <a:spLocks noGrp="1"/>
          </p:cNvSpPr>
          <p:nvPr>
            <p:ph type="body" idx="1"/>
          </p:nvPr>
        </p:nvSpPr>
        <p:spPr bwMode="auto">
          <a:xfrm>
            <a:off x="457200" y="1481138"/>
            <a:ext cx="8229600" cy="4525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6727825" y="6408738"/>
            <a:ext cx="1919288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4379913" y="6408738"/>
            <a:ext cx="2351087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8647113" y="6408738"/>
            <a:ext cx="366712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82C68BE7-3C42-4F8A-95AC-9863C5DE17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88" r:id="rId2"/>
    <p:sldLayoutId id="2147483993" r:id="rId3"/>
    <p:sldLayoutId id="2147483994" r:id="rId4"/>
    <p:sldLayoutId id="2147483995" r:id="rId5"/>
    <p:sldLayoutId id="2147483996" r:id="rId6"/>
    <p:sldLayoutId id="2147483989" r:id="rId7"/>
    <p:sldLayoutId id="2147483997" r:id="rId8"/>
    <p:sldLayoutId id="2147483998" r:id="rId9"/>
    <p:sldLayoutId id="2147483990" r:id="rId10"/>
    <p:sldLayoutId id="2147483991" r:id="rId11"/>
    <p:sldLayoutId id="2147483999" r:id="rId12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100" b="1">
          <a:solidFill>
            <a:schemeClr val="tx2"/>
          </a:solidFill>
          <a:latin typeface="Lucida Sans Unicode" pitchFamily="34" charset="0"/>
        </a:defRPr>
      </a:lvl9pPr>
      <a:extLst/>
    </p:titleStyle>
    <p:bodyStyle>
      <a:lvl1pPr marL="365125" indent="-255588" algn="l" rtl="0" eaLnBrk="0" fontAlgn="base" hangingPunct="0">
        <a:spcBef>
          <a:spcPts val="400"/>
        </a:spcBef>
        <a:spcAft>
          <a:spcPct val="0"/>
        </a:spcAft>
        <a:buClr>
          <a:schemeClr val="accent1"/>
        </a:buClr>
        <a:buSzPct val="68000"/>
        <a:buFont typeface="Wingdings 3" pitchFamily="18" charset="2"/>
        <a:buChar char=""/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0713" indent="-228600" algn="l" rtl="0" eaLnBrk="0" fontAlgn="base" hangingPunct="0">
        <a:spcBef>
          <a:spcPts val="325"/>
        </a:spcBef>
        <a:spcAft>
          <a:spcPct val="0"/>
        </a:spcAft>
        <a:buClr>
          <a:schemeClr val="accent1"/>
        </a:buClr>
        <a:buFont typeface="Verdana" pitchFamily="34" charset="0"/>
        <a:buChar char="◦"/>
        <a:defRPr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8838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SzPct val="100000"/>
        <a:buFont typeface="Wingdings 2" pitchFamily="18" charset="2"/>
        <a:buChar char=""/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0" fontAlgn="base" hangingPunct="0">
        <a:spcBef>
          <a:spcPts val="350"/>
        </a:spcBef>
        <a:spcAft>
          <a:spcPct val="0"/>
        </a:spcAft>
        <a:buClr>
          <a:schemeClr val="accent2"/>
        </a:buClr>
        <a:buFont typeface="Wingdings 2" pitchFamily="18" charset="2"/>
        <a:buChar char="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cscscientific.com/csc-scientific-blog/whats-the-difference-between-dynamic-and-kinematic-viscosity" TargetMode="External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3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people.sunypoly.edu/~barans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://hyperphysics.phy-astr.gsu.edu/hbase/permot3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cuzn8wh8Fys&amp;feature=related" TargetMode="Externa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AutoShape 2"/>
          <p:cNvSpPr>
            <a:spLocks noGrp="1" noChangeArrowheads="1"/>
          </p:cNvSpPr>
          <p:nvPr>
            <p:ph type="ctrTitle"/>
          </p:nvPr>
        </p:nvSpPr>
        <p:spPr>
          <a:xfrm>
            <a:off x="304800" y="381000"/>
            <a:ext cx="7772400" cy="1829761"/>
          </a:xfrm>
        </p:spPr>
        <p:txBody>
          <a:bodyPr/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CTC 261 Hydraulics</a:t>
            </a:r>
            <a:b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Introduction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5800" y="3611563"/>
            <a:ext cx="7772400" cy="1200150"/>
          </a:xfrm>
        </p:spPr>
        <p:txBody>
          <a:bodyPr/>
          <a:lstStyle/>
          <a:p>
            <a:pPr marR="0" eaLnBrk="1" hangingPunct="1"/>
            <a:r>
              <a:rPr lang="en-US" altLang="en-US"/>
              <a:t> </a:t>
            </a:r>
          </a:p>
        </p:txBody>
      </p:sp>
      <p:sp>
        <p:nvSpPr>
          <p:cNvPr id="11268" name="Rectangle 11"/>
          <p:cNvSpPr>
            <a:spLocks noGrp="1" noChangeArrowheads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8C77990F-38C7-4E6C-8403-FA49930D7FBD}" type="slidenum">
              <a:rPr lang="en-US" altLang="en-US" smtClean="0">
                <a:solidFill>
                  <a:srgbClr val="FFFFFF"/>
                </a:solidFill>
              </a:rPr>
              <a:pPr/>
              <a:t>1</a:t>
            </a:fld>
            <a:endParaRPr lang="en-US" altLang="en-US">
              <a:solidFill>
                <a:srgbClr val="FFFFFF"/>
              </a:solidFill>
            </a:endParaRPr>
          </a:p>
        </p:txBody>
      </p:sp>
      <p:sp>
        <p:nvSpPr>
          <p:cNvPr id="11269" name="TextBox 1"/>
          <p:cNvSpPr txBox="1">
            <a:spLocks noChangeArrowheads="1"/>
          </p:cNvSpPr>
          <p:nvPr/>
        </p:nvSpPr>
        <p:spPr bwMode="auto">
          <a:xfrm>
            <a:off x="381000" y="2743200"/>
            <a:ext cx="8382000" cy="2308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i="1" dirty="0"/>
              <a:t>It’s no coincidence that a meter---not one-millionth of a meter and not ten thousand meters—is, roughly speaking, the size of a person.  It’s about twice the size of a baby and half the size of a fully grown man.  It would be rather strange to find that the basic unit we use for common measurements was one-hundredth the size of the Milky Way or the length of an ant’s leg.</a:t>
            </a:r>
          </a:p>
          <a:p>
            <a:endParaRPr lang="en-US" altLang="en-US" dirty="0"/>
          </a:p>
          <a:p>
            <a:r>
              <a:rPr lang="en-US" altLang="en-US" dirty="0"/>
              <a:t>Lisa Randall, Professor of Theoretical Physics, Harvard</a:t>
            </a:r>
          </a:p>
          <a:p>
            <a:r>
              <a:rPr lang="en-US" altLang="en-US" dirty="0"/>
              <a:t>Knocking on Heaven’s Door, 2011, ISBN 978-0-06-172372-8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EF523AF1-4522-493A-9676-893D976CF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487362"/>
          </a:xfrm>
        </p:spPr>
        <p:txBody>
          <a:bodyPr/>
          <a:lstStyle/>
          <a:p>
            <a:r>
              <a:rPr lang="en-US" dirty="0"/>
              <a:t>Loss of Culvert</a:t>
            </a:r>
          </a:p>
        </p:txBody>
      </p:sp>
      <p:sp>
        <p:nvSpPr>
          <p:cNvPr id="20482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2A9B14E2-E8B7-4966-9D15-E2E3F4DFE89A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/>
          </a:p>
        </p:txBody>
      </p:sp>
      <p:pic>
        <p:nvPicPr>
          <p:cNvPr id="20483" name="Picture 4" descr="accident IMG_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3998" y="953396"/>
            <a:ext cx="416877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4" name="Picture 5" descr="accident img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665" y="3751263"/>
            <a:ext cx="416877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Picture 6" descr="~953825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106" y="983456"/>
            <a:ext cx="4168775" cy="276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486" name="TextBox 5"/>
          <p:cNvSpPr txBox="1">
            <a:spLocks noChangeArrowheads="1"/>
          </p:cNvSpPr>
          <p:nvPr/>
        </p:nvSpPr>
        <p:spPr bwMode="auto">
          <a:xfrm>
            <a:off x="5334000" y="4396581"/>
            <a:ext cx="3048000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Loss of Culvert due to flooding on I-88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June 28,2006</a:t>
            </a:r>
          </a:p>
          <a:p>
            <a:pPr>
              <a:spcBef>
                <a:spcPct val="0"/>
              </a:spcBef>
              <a:buFontTx/>
              <a:buNone/>
            </a:pPr>
            <a:endParaRPr lang="en-US" altLang="en-US" sz="1800" dirty="0"/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1800" dirty="0"/>
              <a:t>Two truckers were killed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60F2246-8A42-464F-8B3D-097224F9B1B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Downstream View</a:t>
            </a:r>
          </a:p>
        </p:txBody>
      </p:sp>
      <p:sp>
        <p:nvSpPr>
          <p:cNvPr id="21506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CF77C90-48D8-4580-9E6D-26600B3BF92E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400"/>
          </a:p>
        </p:txBody>
      </p:sp>
      <p:pic>
        <p:nvPicPr>
          <p:cNvPr id="21507" name="Picture 4" descr="BIN 1094120 outle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281" y="1597061"/>
            <a:ext cx="6512719" cy="48862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DBD30-2E11-47A7-8696-98F2924537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Collapse Culvert</a:t>
            </a:r>
          </a:p>
        </p:txBody>
      </p:sp>
      <p:sp>
        <p:nvSpPr>
          <p:cNvPr id="22530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E8298AE7-8E98-4570-86E0-96E3D9E356B9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/>
          </a:p>
        </p:txBody>
      </p:sp>
      <p:pic>
        <p:nvPicPr>
          <p:cNvPr id="22531" name="Picture 4" descr="I-88 Culvert Failure 6-29-06 00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3059" y="1338429"/>
            <a:ext cx="7177882" cy="53830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EC753-38CF-4D74-9447-2E0262C6CE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74638"/>
            <a:ext cx="7848600" cy="639762"/>
          </a:xfrm>
        </p:spPr>
        <p:txBody>
          <a:bodyPr/>
          <a:lstStyle/>
          <a:p>
            <a:r>
              <a:rPr lang="en-US" dirty="0"/>
              <a:t>View after Culvert Loss</a:t>
            </a:r>
          </a:p>
        </p:txBody>
      </p:sp>
      <p:sp>
        <p:nvSpPr>
          <p:cNvPr id="23554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C11CA30-6668-4C21-A46B-CAE905DA7024}" type="slidenum">
              <a:rPr lang="en-US" altLang="en-US" sz="1400" smtClean="0"/>
              <a:pPr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/>
          </a:p>
        </p:txBody>
      </p:sp>
      <p:pic>
        <p:nvPicPr>
          <p:cNvPr id="23555" name="Picture 4" descr="Stream after loss of culver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092071"/>
            <a:ext cx="7769942" cy="51531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AD2FE9-E555-40CD-84CB-3487F58C0B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Break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B77890A-465A-4211-BCF4-839708B0E7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69A9489-6A3B-4615-9DE5-2991E9474715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174675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100" name="AutoShape 4"/>
          <p:cNvSpPr>
            <a:spLocks noGrp="1" noChangeArrowheads="1"/>
          </p:cNvSpPr>
          <p:nvPr>
            <p:ph type="title"/>
          </p:nvPr>
        </p:nvSpPr>
        <p:spPr>
          <a:xfrm>
            <a:off x="838200" y="762000"/>
            <a:ext cx="7924800" cy="1143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Common Fluid Properties</a:t>
            </a:r>
          </a:p>
        </p:txBody>
      </p:sp>
      <p:graphicFrame>
        <p:nvGraphicFramePr>
          <p:cNvPr id="132142" name="Group 46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00669573"/>
              </p:ext>
            </p:extLst>
          </p:nvPr>
        </p:nvGraphicFramePr>
        <p:xfrm>
          <a:off x="725487" y="1981200"/>
          <a:ext cx="7693025" cy="3615375"/>
        </p:xfrm>
        <a:graphic>
          <a:graphicData uri="http://schemas.openxmlformats.org/drawingml/2006/table">
            <a:tbl>
              <a:tblPr firstRow="1">
                <a:tableStyleId>{D113A9D2-9D6B-4929-AA2D-F23B5EE8CBE7}</a:tableStyleId>
              </a:tblPr>
              <a:tblGrid>
                <a:gridCol w="256381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565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6381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USC/FPS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Temperature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 (273+C)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Mass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Kg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Slug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Length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Meter (m)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Foot (ft)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Time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Second (sec)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Second (sec)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667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Force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N (kg-m/sec</a:t>
                      </a:r>
                      <a:r>
                        <a:rPr kumimoji="0" lang="en-US" sz="24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Lb (slug-ft/sec</a:t>
                      </a:r>
                      <a:r>
                        <a:rPr kumimoji="0" lang="en-US" sz="24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6513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Pressure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Pascal (N/m</a:t>
                      </a:r>
                      <a:r>
                        <a:rPr kumimoji="0" lang="en-US" sz="24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Psi 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horzOverflow="overflow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sp>
        <p:nvSpPr>
          <p:cNvPr id="2563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F3F952-C901-4567-8B92-F6F7256FBA5D}" type="slidenum">
              <a:rPr lang="en-US" altLang="en-US" smtClean="0"/>
              <a:pPr/>
              <a:t>15</a:t>
            </a:fld>
            <a:endParaRPr lang="en-US" altLang="en-US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AutoShape 4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543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Other common units</a:t>
            </a:r>
          </a:p>
        </p:txBody>
      </p:sp>
      <p:graphicFrame>
        <p:nvGraphicFramePr>
          <p:cNvPr id="134186" name="Group 4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2529731611"/>
              </p:ext>
            </p:extLst>
          </p:nvPr>
        </p:nvGraphicFramePr>
        <p:xfrm>
          <a:off x="838200" y="1295400"/>
          <a:ext cx="8001000" cy="4862042"/>
        </p:xfrm>
        <a:graphic>
          <a:graphicData uri="http://schemas.openxmlformats.org/drawingml/2006/table">
            <a:tbl>
              <a:tblPr firstRow="1">
                <a:tableStyleId>{D113A9D2-9D6B-4929-AA2D-F23B5EE8CBE7}</a:tableStyleId>
              </a:tblPr>
              <a:tblGrid>
                <a:gridCol w="28956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62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45722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USC/FPS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1" marB="45721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382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Gravity Constant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9.81 m/sec</a:t>
                      </a:r>
                      <a:r>
                        <a:rPr kumimoji="0" lang="en-US" sz="24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32.2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ft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/sec</a:t>
                      </a:r>
                      <a:r>
                        <a:rPr kumimoji="0" lang="en-US" sz="24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endParaRPr kumimoji="0" lang="en-US" sz="2400" b="0" i="0" u="none" strike="noStrike" cap="none" normalizeH="0" baseline="3000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188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Specific Weight, Water (force per unit volume)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9.81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kN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/m</a:t>
                      </a:r>
                      <a:r>
                        <a:rPr kumimoji="0" lang="en-US" sz="24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(0-10 deg C)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62.4 #/ft</a:t>
                      </a:r>
                      <a:r>
                        <a:rPr kumimoji="0" lang="en-US" sz="24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(40-60 deg F)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18893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Mass Density, Water (mass per unit volume)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1000 kg/m</a:t>
                      </a:r>
                      <a:r>
                        <a:rPr kumimoji="0" lang="en-US" sz="24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(0-10 deg C)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1.94 slugs/ft</a:t>
                      </a:r>
                      <a:r>
                        <a:rPr kumimoji="0" lang="en-US" sz="2400" u="none" strike="noStrike" cap="none" normalizeH="0" baseline="30000">
                          <a:ln>
                            <a:noFill/>
                          </a:ln>
                          <a:effectLst/>
                        </a:rPr>
                        <a:t>3</a:t>
                      </a: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(40-70 deg F)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3044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>
                          <a:ln>
                            <a:noFill/>
                          </a:ln>
                          <a:effectLst/>
                        </a:rPr>
                        <a:t>Specific Gravity</a:t>
                      </a:r>
                      <a:endParaRPr kumimoji="0" lang="en-US" sz="24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Specific weight of a liquid / specific weight of water (at some std. temp.)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8" marB="45728" horzOverflow="overflow"/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6652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1FA20BD-77D3-4FA5-81EC-2A3DE9B04612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8" name="AutoShape 4"/>
          <p:cNvSpPr>
            <a:spLocks noGrp="1" noChangeArrowheads="1"/>
          </p:cNvSpPr>
          <p:nvPr>
            <p:ph type="title"/>
          </p:nvPr>
        </p:nvSpPr>
        <p:spPr>
          <a:xfrm>
            <a:off x="762000" y="381000"/>
            <a:ext cx="7543800" cy="7620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/>
              <a:t>Other common units</a:t>
            </a:r>
          </a:p>
        </p:txBody>
      </p:sp>
      <p:graphicFrame>
        <p:nvGraphicFramePr>
          <p:cNvPr id="134186" name="Group 42"/>
          <p:cNvGraphicFramePr>
            <a:graphicFrameLocks noGrp="1"/>
          </p:cNvGraphicFramePr>
          <p:nvPr>
            <p:ph type="tbl" idx="1"/>
            <p:extLst>
              <p:ext uri="{D42A27DB-BD31-4B8C-83A1-F6EECF244321}">
                <p14:modId xmlns:p14="http://schemas.microsoft.com/office/powerpoint/2010/main" val="1222828457"/>
              </p:ext>
            </p:extLst>
          </p:nvPr>
        </p:nvGraphicFramePr>
        <p:xfrm>
          <a:off x="838200" y="990600"/>
          <a:ext cx="8001000" cy="4901296"/>
        </p:xfrm>
        <a:graphic>
          <a:graphicData uri="http://schemas.openxmlformats.org/drawingml/2006/table">
            <a:tbl>
              <a:tblPr firstRow="1">
                <a:tableStyleId>{D113A9D2-9D6B-4929-AA2D-F23B5EE8CBE7}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5908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9157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SI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USC/FPS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1804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Kinematic Viscosity (area/time)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1.31E-6 m</a:t>
                      </a:r>
                      <a:r>
                        <a:rPr kumimoji="0" lang="en-US" sz="24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/sec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10 </a:t>
                      </a:r>
                      <a:r>
                        <a:rPr kumimoji="0" lang="en-US" sz="2400" u="none" strike="noStrike" kern="1200" cap="none" normalizeH="0" baseline="0" dirty="0" err="1">
                          <a:ln>
                            <a:noFill/>
                          </a:ln>
                          <a:effectLst/>
                        </a:rPr>
                        <a:t>deg</a:t>
                      </a:r>
                      <a:r>
                        <a:rPr kumimoji="0" 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C 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1.22E-5 ft</a:t>
                      </a:r>
                      <a:r>
                        <a:rPr kumimoji="0" lang="en-US" sz="24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/sec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60 </a:t>
                      </a:r>
                      <a:r>
                        <a:rPr kumimoji="0" lang="en-US" sz="2400" u="none" strike="noStrike" kern="1200" cap="none" normalizeH="0" baseline="0" dirty="0" err="1">
                          <a:ln>
                            <a:noFill/>
                          </a:ln>
                          <a:effectLst/>
                        </a:rPr>
                        <a:t>deg</a:t>
                      </a:r>
                      <a:r>
                        <a:rPr kumimoji="0" lang="en-US" sz="2400" u="none" strike="noStrike" kern="1200" cap="none" normalizeH="0" baseline="0" dirty="0">
                          <a:ln>
                            <a:noFill/>
                          </a:ln>
                          <a:effectLst/>
                        </a:rPr>
                        <a:t> F</a:t>
                      </a:r>
                      <a:endParaRPr kumimoji="0" lang="en-US" sz="2400" b="0" i="0" u="none" strike="noStrike" kern="1200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+mn-ea"/>
                        <a:cs typeface="+mn-cs"/>
                      </a:endParaRPr>
                    </a:p>
                  </a:txBody>
                  <a:tcPr marT="45734" marB="45734" horzOverflow="overflow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9392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Dynamic (Absolute) Viscosity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(force-time/area)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1.32E-3 N-sec/m</a:t>
                      </a:r>
                      <a:r>
                        <a:rPr kumimoji="0" lang="en-US" sz="24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(10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deg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C)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2.36E-5 #-sec/ft</a:t>
                      </a:r>
                      <a:r>
                        <a:rPr kumimoji="0" lang="en-US" sz="2400" u="none" strike="noStrike" cap="none" normalizeH="0" baseline="30000" dirty="0">
                          <a:ln>
                            <a:noFill/>
                          </a:ln>
                          <a:effectLst/>
                        </a:rPr>
                        <a:t>2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(60 </a:t>
                      </a:r>
                      <a:r>
                        <a:rPr kumimoji="0" lang="en-US" sz="2400" u="none" strike="noStrike" cap="none" normalizeH="0" baseline="0" dirty="0" err="1">
                          <a:ln>
                            <a:noFill/>
                          </a:ln>
                          <a:effectLst/>
                        </a:rPr>
                        <a:t>deg</a:t>
                      </a: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 F)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794384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Kinematic Viscosity=Dynamic Viscosity/Density       or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en-US" sz="2400" u="none" strike="noStrike" cap="none" normalizeH="0" baseline="0" dirty="0">
                          <a:ln>
                            <a:noFill/>
                          </a:ln>
                          <a:effectLst/>
                        </a:rPr>
                        <a:t>Kinematic Viscosity*Density=Absolute Viscosity</a:t>
                      </a: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34" marB="45734" horzOverflow="overflow"/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tx1"/>
                        </a:buClr>
                        <a:buSzPct val="75000"/>
                        <a:buFont typeface="Wingdings" pitchFamily="2" charset="2"/>
                        <a:buNone/>
                        <a:tabLst/>
                      </a:pPr>
                      <a:endParaRPr kumimoji="0" lang="en-US" sz="2400" b="0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T="45727" marB="45727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276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A89EAA0-6CB0-491C-B59A-26885E2D9A02}" type="slidenum">
              <a:rPr lang="en-US" altLang="en-US" smtClean="0"/>
              <a:pPr/>
              <a:t>17</a:t>
            </a:fld>
            <a:endParaRPr lang="en-US" alt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E874A03-6D63-4C78-9ABC-96B964B9BB2C}"/>
              </a:ext>
            </a:extLst>
          </p:cNvPr>
          <p:cNvSpPr txBox="1"/>
          <p:nvPr/>
        </p:nvSpPr>
        <p:spPr>
          <a:xfrm>
            <a:off x="1638300" y="5105400"/>
            <a:ext cx="586740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900" dirty="0">
                <a:hlinkClick r:id="rId3"/>
              </a:rPr>
              <a:t>https://www.cscscientific.com/csc-scientific-blog/whats-the-difference-between-dynamic-and-kinematic-viscosity</a:t>
            </a:r>
            <a:r>
              <a:rPr lang="en-US" sz="900" dirty="0"/>
              <a:t> 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4114800" cy="4525962"/>
          </a:xfrm>
        </p:spPr>
        <p:txBody>
          <a:bodyPr/>
          <a:lstStyle/>
          <a:p>
            <a:pPr marL="109537" indent="0" eaLnBrk="1" hangingPunct="1">
              <a:buNone/>
              <a:defRPr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Water properties are a function of temperature/pressure</a:t>
            </a:r>
          </a:p>
          <a:p>
            <a:pPr marL="109537" indent="0" eaLnBrk="1" hangingPunct="1">
              <a:buFont typeface="Wingdings 3" pitchFamily="18" charset="2"/>
              <a:buNone/>
              <a:defRPr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eaLnBrk="1" hangingPunct="1">
              <a:buNone/>
              <a:defRPr/>
            </a:pPr>
            <a:r>
              <a:rPr lang="en-US" altLang="en-US" dirty="0">
                <a:highlight>
                  <a:srgbClr val="FFFF00"/>
                </a:highlight>
                <a:latin typeface="Arial" panose="020B0604020202020204" pitchFamily="34" charset="0"/>
                <a:cs typeface="Arial" panose="020B0604020202020204" pitchFamily="34" charset="0"/>
              </a:rPr>
              <a:t>See Brightspace, Content for the water properties table to be used in this class.  </a:t>
            </a: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711A4F9-8CCD-425A-A3EE-AB6BFA4E5F45}" type="slidenum">
              <a:rPr lang="en-US" altLang="en-US" smtClean="0"/>
              <a:pPr/>
              <a:t>18</a:t>
            </a:fld>
            <a:endParaRPr lang="en-US" altLang="en-US"/>
          </a:p>
        </p:txBody>
      </p:sp>
      <p:sp>
        <p:nvSpPr>
          <p:cNvPr id="143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Properties</a:t>
            </a:r>
          </a:p>
        </p:txBody>
      </p:sp>
      <p:pic>
        <p:nvPicPr>
          <p:cNvPr id="2" name="Picture 1" descr="table showing water properties">
            <a:extLst>
              <a:ext uri="{FF2B5EF4-FFF2-40B4-BE49-F238E27FC236}">
                <a16:creationId xmlns:a16="http://schemas.microsoft.com/office/drawing/2014/main" id="{4B72E6AC-0D76-4876-9290-B7E4640755C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24400" y="1371600"/>
            <a:ext cx="3420152" cy="4310246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Specific Heat (Joule per Kelvin-kg)</a:t>
            </a:r>
          </a:p>
          <a:p>
            <a:pPr marL="109537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Specific Internal Energy (Joule per kg)</a:t>
            </a:r>
          </a:p>
          <a:p>
            <a:pPr marL="109537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Specific Enthalpy (kJ/kg)</a:t>
            </a:r>
          </a:p>
        </p:txBody>
      </p:sp>
      <p:sp>
        <p:nvSpPr>
          <p:cNvPr id="2969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091B7D6-D0B6-43A7-BDC5-417BC43B833C}" type="slidenum">
              <a:rPr lang="en-US" altLang="en-US" smtClean="0"/>
              <a:pPr/>
              <a:t>19</a:t>
            </a:fld>
            <a:endParaRPr lang="en-US" altLang="en-US"/>
          </a:p>
        </p:txBody>
      </p:sp>
      <p:sp>
        <p:nvSpPr>
          <p:cNvPr id="136198" name="AutoShap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Other Fluid Properties – Thermodynamics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990600"/>
            <a:ext cx="8382000" cy="5334000"/>
          </a:xfrm>
        </p:spPr>
        <p:txBody>
          <a:bodyPr/>
          <a:lstStyle/>
          <a:p>
            <a:pPr marL="109537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On-Web: 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http://people.sunypoly.edu/~barans/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lvl="1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Syllabus</a:t>
            </a:r>
          </a:p>
          <a:p>
            <a:pPr marL="365125" lvl="1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Schedule</a:t>
            </a:r>
          </a:p>
          <a:p>
            <a:pPr marL="365125" lvl="1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Lectures </a:t>
            </a:r>
          </a:p>
          <a:p>
            <a:pPr marL="365125" lvl="1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Grades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eaLnBrk="1" hangingPunct="1">
              <a:buNone/>
            </a:pP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Brightspce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365125" lvl="1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Homework Assignments/Drop Boxes</a:t>
            </a:r>
          </a:p>
          <a:p>
            <a:pPr marL="365125" lvl="1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“Lab” Materials and Drop Boxes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buFont typeface="Wingdings" pitchFamily="2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Check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prereq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(224 or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equiv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133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25201EAA-41D1-474A-B067-DD1332650C1A}" type="slidenum">
              <a:rPr lang="en-US" altLang="en-US" smtClean="0"/>
              <a:pPr/>
              <a:t>2</a:t>
            </a:fld>
            <a:endParaRPr lang="en-US" altLang="en-US"/>
          </a:p>
        </p:txBody>
      </p:sp>
      <p:sp>
        <p:nvSpPr>
          <p:cNvPr id="97282" name="AutoShap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15962"/>
          </a:xfrm>
        </p:spPr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Class Requirements</a:t>
            </a:r>
          </a:p>
        </p:txBody>
      </p:sp>
      <p:pic>
        <p:nvPicPr>
          <p:cNvPr id="2" name="Picture 1" descr="book cover">
            <a:extLst>
              <a:ext uri="{FF2B5EF4-FFF2-40B4-BE49-F238E27FC236}">
                <a16:creationId xmlns:a16="http://schemas.microsoft.com/office/drawing/2014/main" id="{0CEAFDF9-92EA-41FA-85B3-48ACE718339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172200" y="1904999"/>
            <a:ext cx="1972467" cy="2540805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Amount of deformation for a given pressure change (bulk modulus of elasticity)</a:t>
            </a:r>
          </a:p>
          <a:p>
            <a:pPr marL="109537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Water is essentially incompressible (although it is approximately 100 times more compressible than steel)</a:t>
            </a:r>
          </a:p>
          <a:p>
            <a:pPr eaLnBrk="1" hangingPunct="1">
              <a:buFont typeface="Wingdings 3" pitchFamily="18" charset="2"/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See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http://hyperphysics.phy-astr.gsu.edu/hbase/permot3.html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 for equation relating to pressure and volume change</a:t>
            </a:r>
          </a:p>
          <a:p>
            <a:pPr eaLnBrk="1" hangingPunct="1">
              <a:buFont typeface="Wingdings 3" pitchFamily="18" charset="2"/>
              <a:buNone/>
            </a:pPr>
            <a:endParaRPr lang="en-US" altLang="en-US" dirty="0"/>
          </a:p>
        </p:txBody>
      </p:sp>
      <p:sp>
        <p:nvSpPr>
          <p:cNvPr id="3072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52D6FCC5-9145-4866-B984-30318FC07D2C}" type="slidenum">
              <a:rPr lang="en-US" altLang="en-US" smtClean="0"/>
              <a:pPr/>
              <a:t>20</a:t>
            </a:fld>
            <a:endParaRPr lang="en-US" altLang="en-US"/>
          </a:p>
        </p:txBody>
      </p:sp>
      <p:sp>
        <p:nvSpPr>
          <p:cNvPr id="1259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Elasticity of Water 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What pressure is required to reduce the volume of water by 0.5% (.005)?</a:t>
            </a:r>
          </a:p>
          <a:p>
            <a:pPr eaLnBrk="1" hangingPunct="1"/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Using equation the pressure required is  approximately 1,600 psi 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pPr eaLnBrk="1" hangingPunct="1">
              <a:buFont typeface="Wingdings 3" pitchFamily="18" charset="2"/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	(3/4 of a ton per square inch)</a:t>
            </a:r>
          </a:p>
          <a:p>
            <a:pPr eaLnBrk="1" hangingPunct="1">
              <a:buFont typeface="Wingdings 3" pitchFamily="18" charset="2"/>
              <a:buNone/>
            </a:pPr>
            <a:endParaRPr lang="en-US" altLang="en-US" dirty="0"/>
          </a:p>
          <a:p>
            <a:pPr eaLnBrk="1" hangingPunct="1">
              <a:buFont typeface="Wingdings 3" pitchFamily="18" charset="2"/>
              <a:buNone/>
            </a:pPr>
            <a:r>
              <a:rPr lang="en-US" altLang="en-US" dirty="0"/>
              <a:t>   </a:t>
            </a:r>
          </a:p>
        </p:txBody>
      </p:sp>
      <p:sp>
        <p:nvSpPr>
          <p:cNvPr id="31747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DE6F1E1-D3E9-47FF-84E8-E599888535CF}" type="slidenum">
              <a:rPr lang="en-US" altLang="en-US" smtClean="0"/>
              <a:pPr/>
              <a:t>21</a:t>
            </a:fld>
            <a:endParaRPr lang="en-US" altLang="en-US"/>
          </a:p>
        </p:txBody>
      </p:sp>
      <p:sp>
        <p:nvSpPr>
          <p:cNvPr id="1239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Water Elasticity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lnSpc>
                <a:spcPct val="90000"/>
              </a:lnSpc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Related to resistance of shear forces</a:t>
            </a:r>
          </a:p>
          <a:p>
            <a:pPr marL="109537" indent="0" eaLnBrk="1" hangingPunct="1">
              <a:lnSpc>
                <a:spcPct val="90000"/>
              </a:lnSpc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eaLnBrk="1" hangingPunct="1">
              <a:lnSpc>
                <a:spcPct val="90000"/>
              </a:lnSpc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Newtonian fluid: linear relationship between shear stress and the rate of deformation (gases and most liquids)</a:t>
            </a:r>
          </a:p>
          <a:p>
            <a:pPr marL="109537" indent="0" eaLnBrk="1" hangingPunct="1">
              <a:lnSpc>
                <a:spcPct val="90000"/>
              </a:lnSpc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eaLnBrk="1" hangingPunct="1">
              <a:lnSpc>
                <a:spcPct val="90000"/>
              </a:lnSpc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Non-Newtonian fluid: nonlinear relationship (thick, long-chained hydrocarbons)</a:t>
            </a:r>
          </a:p>
          <a:p>
            <a:pPr marL="109537" indent="0" eaLnBrk="1" hangingPunct="1">
              <a:lnSpc>
                <a:spcPct val="90000"/>
              </a:lnSpc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High Viscosity: honey, tar</a:t>
            </a:r>
          </a:p>
          <a:p>
            <a:pPr eaLnBrk="1" hangingPunct="1">
              <a:lnSpc>
                <a:spcPct val="90000"/>
              </a:lnSpc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Low Viscosity: water, air</a:t>
            </a:r>
          </a:p>
        </p:txBody>
      </p:sp>
      <p:sp>
        <p:nvSpPr>
          <p:cNvPr id="3277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2EB7416-7B91-4917-BAD4-BD791888E48A}" type="slidenum">
              <a:rPr lang="en-US" altLang="en-US" smtClean="0"/>
              <a:pPr/>
              <a:t>22</a:t>
            </a:fld>
            <a:endParaRPr lang="en-US" altLang="en-US"/>
          </a:p>
        </p:txBody>
      </p:sp>
      <p:sp>
        <p:nvSpPr>
          <p:cNvPr id="13926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Viscosity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For a Newtonian fluid</a:t>
            </a:r>
          </a:p>
          <a:p>
            <a:pPr marL="109537" indent="0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Shear stress(F/A)=Viscosity*Shear Rate</a:t>
            </a:r>
          </a:p>
          <a:p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Shear rate (velocity gradient) is the rate at which one layer moves relative to an adjacent layer (change in velocity divided by change in distance)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Viscosity</a:t>
            </a:r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10210EB-19C4-4BD0-AD3A-82937995E79F}" type="slidenum">
              <a:rPr lang="en-US" altLang="en-US" smtClean="0"/>
              <a:pPr/>
              <a:t>23</a:t>
            </a:fld>
            <a:endParaRPr lang="en-US" altLang="en-US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EE7EC632-E84F-4EAF-9904-6D997C0908B3}" type="slidenum">
              <a:rPr lang="en-US" altLang="en-US" smtClean="0"/>
              <a:pPr/>
              <a:t>24</a:t>
            </a:fld>
            <a:endParaRPr lang="en-US" altLang="en-US"/>
          </a:p>
        </p:txBody>
      </p:sp>
      <p:pic>
        <p:nvPicPr>
          <p:cNvPr id="34820" name="Picture 2" descr="picture showing shear rate and stress for various mixtures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65350" y="1481138"/>
            <a:ext cx="4813300" cy="4525962"/>
          </a:xfrm>
          <a:noFill/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F93DF0C9-574B-455B-BD3C-0751C85C21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Newtonian vs Non-Newtonian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endParaRPr lang="en-US" altLang="en-US" dirty="0"/>
          </a:p>
          <a:p>
            <a:endParaRPr lang="en-US" altLang="en-US" dirty="0"/>
          </a:p>
          <a:p>
            <a:pPr marL="109537" indent="0">
              <a:buNone/>
            </a:pPr>
            <a:endParaRPr lang="en-US" altLang="en-US" dirty="0"/>
          </a:p>
          <a:p>
            <a:pPr marL="109537" indent="0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http://www.youtube.com/watch?v=cuzn8wh8Fys&amp;feature=related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buFont typeface="Wingdings 3" pitchFamily="18" charset="2"/>
              <a:buNone/>
            </a:pPr>
            <a:endParaRPr lang="en-US" altLang="en-US" dirty="0"/>
          </a:p>
          <a:p>
            <a:pPr>
              <a:buFont typeface="Wingdings 3" pitchFamily="18" charset="2"/>
              <a:buNone/>
            </a:pPr>
            <a:endParaRPr lang="en-US" alt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Non-Newtonian Fluid</a:t>
            </a:r>
          </a:p>
        </p:txBody>
      </p:sp>
      <p:sp>
        <p:nvSpPr>
          <p:cNvPr id="36868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48B4A1C-C38B-4968-B6E2-F7CC82E77F4D}" type="slidenum">
              <a:rPr lang="en-US" altLang="en-US" smtClean="0"/>
              <a:pPr/>
              <a:t>25</a:t>
            </a:fld>
            <a:endParaRPr lang="en-US" altLang="en-US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Dynamic (absolute)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Units are N-sec/m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 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or </a:t>
            </a:r>
            <a:r>
              <a:rPr lang="en-US" altLang="en-US" dirty="0" err="1">
                <a:latin typeface="Arial" panose="020B0604020202020204" pitchFamily="34" charset="0"/>
                <a:cs typeface="Arial" panose="020B0604020202020204" pitchFamily="34" charset="0"/>
              </a:rPr>
              <a:t>lb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-sec/ft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lvl="1" eaLnBrk="1" hangingPunct="1">
              <a:buFont typeface="Verdana" pitchFamily="34" charset="0"/>
              <a:buNone/>
            </a:pPr>
            <a:endParaRPr lang="en-US" altLang="en-US" baseline="30000" dirty="0"/>
          </a:p>
          <a:p>
            <a:pPr lvl="1" eaLnBrk="1" hangingPunct="1">
              <a:buFont typeface="Verdana" pitchFamily="34" charset="0"/>
              <a:buNone/>
            </a:pPr>
            <a:endParaRPr lang="en-US" altLang="en-US" baseline="30000" dirty="0"/>
          </a:p>
          <a:p>
            <a:pPr lvl="1" eaLnBrk="1" hangingPunct="1">
              <a:buFont typeface="Verdana" pitchFamily="34" charset="0"/>
              <a:buNone/>
            </a:pPr>
            <a:endParaRPr lang="en-US" altLang="en-US" baseline="30000" dirty="0"/>
          </a:p>
          <a:p>
            <a:pPr lvl="1" eaLnBrk="1" hangingPunct="1">
              <a:buFont typeface="Verdana" pitchFamily="34" charset="0"/>
              <a:buNone/>
            </a:pPr>
            <a:endParaRPr lang="en-US" altLang="en-US" baseline="30000" dirty="0"/>
          </a:p>
          <a:p>
            <a:pPr marL="109537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Kinematic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Dynamic viscosity divided by mass density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Units are m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/sec or ft</a:t>
            </a:r>
            <a:r>
              <a:rPr lang="en-US" altLang="en-US" baseline="30000" dirty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/sec</a:t>
            </a:r>
          </a:p>
        </p:txBody>
      </p:sp>
      <p:sp>
        <p:nvSpPr>
          <p:cNvPr id="378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1E11D246-2594-4E1A-959A-7D7A2582D933}" type="slidenum">
              <a:rPr lang="en-US" altLang="en-US" smtClean="0"/>
              <a:pPr/>
              <a:t>26</a:t>
            </a:fld>
            <a:endParaRPr lang="en-US" altLang="en-US"/>
          </a:p>
        </p:txBody>
      </p:sp>
      <p:sp>
        <p:nvSpPr>
          <p:cNvPr id="141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Viscosity-Units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 Newtonian fluid is in the clearance between a shaft and a bearing.  When a force of 600N is applied to the shaft parallel to the bearing sleeve, the shaft attains a speed of 1 m/s.  If a 1500-N force is applied what speed will the shaft attain?</a:t>
            </a:r>
          </a:p>
          <a:p>
            <a:pPr eaLnBrk="1" hangingPunct="1">
              <a:buFont typeface="Wingdings 3" pitchFamily="18" charset="2"/>
              <a:buNone/>
            </a:pPr>
            <a:endParaRPr lang="en-US" altLang="en-US" sz="2400" dirty="0"/>
          </a:p>
          <a:p>
            <a:pPr marL="109537" indent="0" eaLnBrk="1" hangingPunct="1">
              <a:buNone/>
            </a:pPr>
            <a:endParaRPr lang="en-US" altLang="en-US" sz="2400" dirty="0"/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78E60F-50C5-429B-975C-05476EC16769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140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Viscosity-Example   </a:t>
            </a:r>
          </a:p>
        </p:txBody>
      </p:sp>
      <p:pic>
        <p:nvPicPr>
          <p:cNvPr id="2" name="Picture 1" descr="shaft in a bearing as an example of viscosity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9000" y="3921919"/>
            <a:ext cx="3352800" cy="20320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For a Newtonian fluid</a:t>
            </a:r>
          </a:p>
          <a:p>
            <a:pPr marL="109537" indent="0"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Shear stress(F/A)=Viscosity*Shear Rate</a:t>
            </a:r>
          </a:p>
          <a:p>
            <a:pPr eaLnBrk="1" hangingPunct="1">
              <a:buFont typeface="Wingdings 3" pitchFamily="18" charset="2"/>
              <a:buNone/>
            </a:pP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eaLnBrk="1" hangingPunct="1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Answer:</a:t>
            </a:r>
          </a:p>
          <a:p>
            <a:pPr marL="109537" indent="0" eaLnBrk="1" hangingPunct="1">
              <a:buNone/>
            </a:pPr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Speed (sheer rate) would be proportional to the force since the area, viscosity and distance between bearing sleeve and shaft are constant.   Therefore Speed =2.5 m/sec (1500/600)</a:t>
            </a:r>
          </a:p>
          <a:p>
            <a:pPr marL="109537" indent="0" eaLnBrk="1" hangingPunct="1">
              <a:buNone/>
            </a:pPr>
            <a:endParaRPr lang="en-US" altLang="en-US" sz="2400" dirty="0"/>
          </a:p>
        </p:txBody>
      </p:sp>
      <p:sp>
        <p:nvSpPr>
          <p:cNvPr id="3891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878E60F-50C5-429B-975C-05476EC16769}" type="slidenum">
              <a:rPr lang="en-US" altLang="en-US" smtClean="0"/>
              <a:pPr/>
              <a:t>28</a:t>
            </a:fld>
            <a:endParaRPr lang="en-US" altLang="en-US"/>
          </a:p>
        </p:txBody>
      </p:sp>
      <p:sp>
        <p:nvSpPr>
          <p:cNvPr id="14029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Viscosity  </a:t>
            </a:r>
            <a:r>
              <a:rPr lang="en-US" dirty="0"/>
              <a:t> </a:t>
            </a:r>
          </a:p>
        </p:txBody>
      </p:sp>
      <p:sp>
        <p:nvSpPr>
          <p:cNvPr id="2" name="AutoShape 2" descr="Engr Help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709027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B5EB82-8B12-455E-859D-447204F296E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7" indent="0">
              <a:buNone/>
            </a:pPr>
            <a:endParaRPr lang="en-US" dirty="0"/>
          </a:p>
          <a:p>
            <a:pPr marL="109537" indent="0">
              <a:buNone/>
            </a:pPr>
            <a:endParaRPr lang="en-US" dirty="0"/>
          </a:p>
          <a:p>
            <a:pPr marL="109537" indent="0">
              <a:buNone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Show students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324B8D3-ECAD-411A-9FEF-D705C11972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Brightspace-See HW assignment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D182715-EFFC-42BB-B17C-1624E6714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9EFE19-8FE2-4D2C-BAC2-F01D42985A7A}" type="slidenum">
              <a:rPr lang="en-US" smtClean="0"/>
              <a:pPr>
                <a:defRPr/>
              </a:pPr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6768307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Class requirements</a:t>
            </a:r>
          </a:p>
          <a:p>
            <a:pPr marL="109537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Discuss the definition of hydraulics</a:t>
            </a:r>
          </a:p>
          <a:p>
            <a:pPr marL="109537" indent="0" eaLnBrk="1" hangingPunct="1">
              <a:buNone/>
            </a:pP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09537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Be familiar with common fluid properties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EF753E0-EBA4-457F-835F-9BEA8439BBE2}" type="slidenum">
              <a:rPr lang="en-US" altLang="en-US" smtClean="0"/>
              <a:pPr/>
              <a:t>3</a:t>
            </a:fld>
            <a:endParaRPr lang="en-US" altLang="en-US"/>
          </a:p>
        </p:txBody>
      </p:sp>
      <p:sp>
        <p:nvSpPr>
          <p:cNvPr id="7782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Objectives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Fluid Statics 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Absolute/gage pressure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Hydrostatic pressure on horizontal surfaces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Converting pressure to pressure head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Defining center of pressure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Hydrostatic pressure on vertical surfaces </a:t>
            </a:r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  <a:p>
            <a:pPr eaLnBrk="1" hangingPunct="1">
              <a:buFont typeface="Wingdings" pitchFamily="2" charset="2"/>
              <a:buNone/>
            </a:pPr>
            <a:endParaRPr lang="en-US" altLang="en-US" dirty="0"/>
          </a:p>
        </p:txBody>
      </p:sp>
      <p:sp>
        <p:nvSpPr>
          <p:cNvPr id="399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B8CC7936-59CB-4133-9B81-50D82E2F9ECE}" type="slidenum">
              <a:rPr lang="en-US" altLang="en-US" smtClean="0"/>
              <a:pPr/>
              <a:t>30</a:t>
            </a:fld>
            <a:endParaRPr lang="en-US" altLang="en-US"/>
          </a:p>
        </p:txBody>
      </p:sp>
      <p:sp>
        <p:nvSpPr>
          <p:cNvPr id="11059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Next Lecture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81138"/>
            <a:ext cx="4800600" cy="4525962"/>
          </a:xfrm>
        </p:spPr>
        <p:txBody>
          <a:bodyPr/>
          <a:lstStyle/>
          <a:p>
            <a:pPr marL="109537" indent="0" eaLnBrk="1" hangingPunct="1">
              <a:buNone/>
            </a:pPr>
            <a:r>
              <a:rPr lang="en-US" altLang="en-US" dirty="0"/>
              <a:t>Science that deals with the action of forces on fluids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79052F28-1BEA-40AA-AA8E-310CF4E55E32}" type="slidenum">
              <a:rPr lang="en-US" altLang="en-US" smtClean="0"/>
              <a:pPr/>
              <a:t>4</a:t>
            </a:fld>
            <a:endParaRPr lang="en-US" altLang="en-US"/>
          </a:p>
        </p:txBody>
      </p:sp>
      <p:sp>
        <p:nvSpPr>
          <p:cNvPr id="10957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Fluid Mechanics</a:t>
            </a:r>
          </a:p>
        </p:txBody>
      </p:sp>
      <p:pic>
        <p:nvPicPr>
          <p:cNvPr id="1026" name="Picture 2" descr="https://lh3.googleusercontent.com/bXRV8NDMWIB_8pjBujn2AbxnLZKNl0xm4dADOwZdDBUnE7HGJhu3GV2tEG7yyAwep-9SHmyynm5440Cwmj2e0qKusSzQyJB6Ya4uvugG8j88HoMYTkFfGz92uutEqarOv4WheNKSpkevkXGyEFM_bnqZAy-sb3FyvAgGuLTKeddAIeNVh8jIm60C0Xh4v4bYjCjzR7H13a7q2S9_P70ur0MafxAvpqlFdKVQ-eIU9M7Kne4QIOmD2AHexmeePDAdxhGsGAGVIIMgu6kIs-vNQxIb-WFegbJdUTOAWksZ6Loe2nel5NFZ0ZanKkEgB2DlwOOeM49D5_sKlL9oPJw3nAFrmd2vUxPgmTWuxIruvvRHMHMt4ZqhmVN8523Uf0Y3rABEYtSpmJ_km9awy8BeSp6EqN8gWl_yFPumSyeEK_ntFxVil8W3kgusqCvNhq6q43KjxJupeURIF9cMTd4H4rBO2IIXt5k2ElfCdV93f6i4pxJnU9zMqfOEdrMw2rryZzqxjNRZEqLeMXwtPes-31yr6DhaVazJkhqwPBvw3bENVUImWEp0AK9iMyIGAJkovGRngxpD49vu16KTYOO1Lvu3UfXMm3WnnA2pj4AIE8-7D7Gfmf7UiLADChmEgixS6V8MynnQNpOlLMS-oJO2eQRj6VUbqkCawNi37H7W68b5EEs9KFsW1jA=w577-h1024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838200"/>
            <a:ext cx="2914650" cy="5181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lh3.googleusercontent.com/Sip_9oiCGhbgGp108AvZDViKV1goqRrr7Agv9o1MyNrAQysmocvTTpwRkxCBncnBwWVgGF5LRq7lsWH6HGJtj23bfsossDfwnIPDxjBF1zICha7HLf-636JZqNVFAoObsURbc4A_PoweFhfM2NKnwewhOpqvfrhL0abROE7PBfPZkYYMd3Gk8cn1Q-WXVIqv76zgj511Mk_fNSoapZAU5xFeyIVHtiuhYGQ0CYfpyobu9Osx2U97s5HFynbp3kcLF-43jUU-wg3zpiosSZ8gCgMgGD1H-gu06dmsA2iJc-nC27xqirAi55_xZOVgjFcCaKwXkdy2-R5kqQSqTxEoLf2cNqb843oXxbGvBt6wEIBmr45iA1VYBKnsiXmI0lYgNS9T5z19HarBxh5O9j4kjITVV5gVzg0eN-8EBaKJ0eRIj5zedsMOwt2VzFNd1JjhvV2TOS4vKD48NLPpFa8fsBzjntDEsacuD3ICGF3WLKJjZr1mCx-K7-tJTanTkl_pHpZ-LMs8n8z6NgP7hXshQ7zBMUBfywuYx71Qi_K_4oXkkpoAn4QPOHjXK2AV9lUN6UIen-ELSBuEbSBZ1_fB0U7Go13tjz7aSEAOcCezPhZ0FTk6Vcbw34b1PhU3JhveSp03HHdogh14orYyKdzTDlSRxD_F8W0yU12KWIy3_L-yo8wIZIyESew=w577-h1024-no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4600" y="2514600"/>
            <a:ext cx="2012454" cy="35776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9A881BB-A84A-4100-9BFA-E52A51E255E7}"/>
              </a:ext>
            </a:extLst>
          </p:cNvPr>
          <p:cNvSpPr txBox="1"/>
          <p:nvPr/>
        </p:nvSpPr>
        <p:spPr>
          <a:xfrm>
            <a:off x="643620" y="3450021"/>
            <a:ext cx="1371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Pratt’s Falls Park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None/>
            </a:pPr>
            <a:r>
              <a:rPr lang="en-US" altLang="en-US" dirty="0"/>
              <a:t>Continuously deforms</a:t>
            </a:r>
          </a:p>
        </p:txBody>
      </p:sp>
      <p:sp>
        <p:nvSpPr>
          <p:cNvPr id="15363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02BE5A1B-3A7A-495A-A4CD-968112D953BF}" type="slidenum">
              <a:rPr lang="en-US" altLang="en-US" smtClean="0"/>
              <a:pPr/>
              <a:t>5</a:t>
            </a:fld>
            <a:endParaRPr lang="en-US" altLang="en-US"/>
          </a:p>
        </p:txBody>
      </p:sp>
      <p:sp>
        <p:nvSpPr>
          <p:cNvPr id="12185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/>
              <a:t>Fluid</a:t>
            </a:r>
          </a:p>
        </p:txBody>
      </p:sp>
      <p:pic>
        <p:nvPicPr>
          <p:cNvPr id="2050" name="Picture 2" descr="https://lh3.googleusercontent.com/P__rqGuWLK6Zi77vqrgdOYmspwyk5cxQ62BgiAY13OF645WvMc_yEezJe0x8TuAm-cRQtHrYeuLUhErx_WmGCAEDk1lsw5m1scN8TzrtNNg5CAir1kSuRKrl09NzY25iUVylDqllBmIlJ5WA0AzujpZLRYnKTMtuYzpVgNjk0zQjT6CNseFymitluSR9G6H_75vaNO1Wg7VJdmaFXQJXfXKvo76J8YwoIDmhyjd_Fy7RTHE2nHk0-B0FtGqqnRLZG6-gd2m6TtunFEmyC90qvgzQ2sQM7Z_V9otIObHJ2jQzJ0AUA2W525F372_aOq4_9c8ArbfzFaq0pOqNNgs36Th-OsOfpM_uTXCdQjyoPFbwwZV_WY0GCqjzwB4GIyQh5tZ-PgMsTt4FyookZ0u-dzHE7kRwDgLbbSd8zTivXctQXXy8azToyXnMtr_7FYspVfuWbhytdNkESo6_pyWCOm6wNqfyTFeL7PyH_JLWQ6JQc4EFXBYtr1JJuh0F3lOdI7Af_nJUyht4M5mOn1liyPhnr3uL6MfF8KthMSRxYr4fkVb2auOfMo0zINIkBxJS3-Afjhg8JWsEWqaluRMzZK-0q8LsUIwp5pKkaMLv3pW7K957pOKMmRunnPf6yYdPkWxI5xJ_p4Y_sZHTuU4nYX60ekDK84Ab-I3ZkVYE9viAHzYOXM4AAPU=w577-h1024-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599" y="838200"/>
            <a:ext cx="3190875" cy="56726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picture of a waterfall and sign showing a sawmill sawblad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2057399"/>
            <a:ext cx="2562225" cy="45550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457200" y="1481138"/>
            <a:ext cx="4038600" cy="4525962"/>
          </a:xfrm>
        </p:spPr>
        <p:txBody>
          <a:bodyPr/>
          <a:lstStyle/>
          <a:p>
            <a:pPr eaLnBrk="1" hangingPunct="1"/>
            <a:r>
              <a:rPr lang="en-US" altLang="en-US" sz="2400" dirty="0" err="1">
                <a:latin typeface="Arial" panose="020B0604020202020204" pitchFamily="34" charset="0"/>
                <a:cs typeface="Arial" panose="020B0604020202020204" pitchFamily="34" charset="0"/>
              </a:rPr>
              <a:t>Noncompressible</a:t>
            </a:r>
            <a:endParaRPr lang="en-US" altLang="en-US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No change in density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Mathematically easier	</a:t>
            </a:r>
          </a:p>
        </p:txBody>
      </p:sp>
      <p:sp>
        <p:nvSpPr>
          <p:cNvPr id="16387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4648200" y="1481138"/>
            <a:ext cx="4038600" cy="4525962"/>
          </a:xfrm>
        </p:spPr>
        <p:txBody>
          <a:bodyPr/>
          <a:lstStyle/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Compressible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Significant density change</a:t>
            </a:r>
          </a:p>
          <a:p>
            <a:pPr eaLnBrk="1" hangingPunct="1"/>
            <a:r>
              <a:rPr lang="en-US" altLang="en-US" sz="2400" dirty="0">
                <a:latin typeface="Arial" panose="020B0604020202020204" pitchFamily="34" charset="0"/>
                <a:cs typeface="Arial" panose="020B0604020202020204" pitchFamily="34" charset="0"/>
              </a:rPr>
              <a:t>Mathematically more difficult</a:t>
            </a:r>
          </a:p>
        </p:txBody>
      </p:sp>
      <p:sp>
        <p:nvSpPr>
          <p:cNvPr id="16388" name="Slide Number Placeholder 6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DFB57E63-8198-4022-9B15-5D6B99B46326}" type="slidenum">
              <a:rPr lang="en-US" altLang="en-US" smtClean="0"/>
              <a:pPr/>
              <a:t>6</a:t>
            </a:fld>
            <a:endParaRPr lang="en-US" altLang="en-US"/>
          </a:p>
        </p:txBody>
      </p:sp>
      <p:sp>
        <p:nvSpPr>
          <p:cNvPr id="129028" name="AutoShape 4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Hydrodynamics vs Gas Dynamics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marL="109537" indent="0" eaLnBrk="1" hangingPunct="1">
              <a:buNone/>
            </a:pPr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An extension of fluid mechanics in which many empirical relationships are applied and simplifying assumptions made to achieve practical engineering solutions</a:t>
            </a:r>
          </a:p>
        </p:txBody>
      </p:sp>
      <p:sp>
        <p:nvSpPr>
          <p:cNvPr id="17411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9F86A411-93F4-4553-906A-5C5EE44969C9}" type="slidenum">
              <a:rPr lang="en-US" altLang="en-US" smtClean="0"/>
              <a:pPr/>
              <a:t>7</a:t>
            </a:fld>
            <a:endParaRPr lang="en-US" altLang="en-US"/>
          </a:p>
        </p:txBody>
      </p:sp>
      <p:sp>
        <p:nvSpPr>
          <p:cNvPr id="1310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Hydraulics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Water systems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Wastewater systems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Open channel flow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Dams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Erosion Control</a:t>
            </a:r>
          </a:p>
          <a:p>
            <a:pPr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Hydraulic Structures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Bridges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Culverts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Ditches</a:t>
            </a:r>
          </a:p>
          <a:p>
            <a:pPr lvl="1" eaLnBrk="1" hangingPunct="1"/>
            <a:r>
              <a:rPr lang="en-US" altLang="en-US" dirty="0">
                <a:latin typeface="Arial" panose="020B0604020202020204" pitchFamily="34" charset="0"/>
                <a:cs typeface="Arial" panose="020B0604020202020204" pitchFamily="34" charset="0"/>
              </a:rPr>
              <a:t>Retaining structures </a:t>
            </a:r>
          </a:p>
        </p:txBody>
      </p:sp>
      <p:sp>
        <p:nvSpPr>
          <p:cNvPr id="18435" name="Slide Number Placeholder 5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C301F9E5-A9C1-46C7-8C0C-7E9CCDAD58D6}" type="slidenum">
              <a:rPr lang="en-US" altLang="en-US" smtClean="0"/>
              <a:pPr/>
              <a:t>8</a:t>
            </a:fld>
            <a:endParaRPr lang="en-US" altLang="en-US"/>
          </a:p>
        </p:txBody>
      </p:sp>
      <p:sp>
        <p:nvSpPr>
          <p:cNvPr id="124930" name="AutoShap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Significance in Civil Engineering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>
            <a:extLst>
              <a:ext uri="{C183D7F6-B498-43B3-948B-1728B52AA6E4}">
                <adec:decorative xmlns:adec="http://schemas.microsoft.com/office/drawing/2017/decorative" val="0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13261692"/>
              </p:ext>
            </p:extLst>
          </p:nvPr>
        </p:nvGraphicFramePr>
        <p:xfrm>
          <a:off x="595859" y="2819400"/>
          <a:ext cx="7315199" cy="1143000"/>
        </p:xfrm>
        <a:graphic>
          <a:graphicData uri="http://schemas.openxmlformats.org/drawingml/2006/table">
            <a:tbl>
              <a:tblPr firstRow="1">
                <a:tableStyleId>{2D5ABB26-0587-4C30-8999-92F81FD0307C}</a:tableStyleId>
              </a:tblPr>
              <a:tblGrid>
                <a:gridCol w="228432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76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5427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5,000 years ago</a:t>
                      </a: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Irrigation</a:t>
                      </a: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Egypt</a:t>
                      </a:r>
                    </a:p>
                  </a:txBody>
                  <a:tcPr marL="53340" marR="53340" marT="53340" marB="53340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 dirty="0"/>
                        <a:t>2,500 BC</a:t>
                      </a: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Bamboo pipes</a:t>
                      </a: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China</a:t>
                      </a:r>
                    </a:p>
                  </a:txBody>
                  <a:tcPr marL="53340" marR="53340" marT="53340" marB="53340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en-US"/>
                        <a:t>200 BC</a:t>
                      </a: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Lead/Bronze Pipes</a:t>
                      </a:r>
                    </a:p>
                  </a:txBody>
                  <a:tcPr marL="53340" marR="53340" marT="53340" marB="53340"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Rome</a:t>
                      </a:r>
                    </a:p>
                  </a:txBody>
                  <a:tcPr marL="53340" marR="53340" marT="53340" marB="53340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History</a:t>
            </a:r>
          </a:p>
        </p:txBody>
      </p:sp>
      <p:sp>
        <p:nvSpPr>
          <p:cNvPr id="19469" name="Slide Number Placeholder 3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fld id="{F5A5259A-0BC2-46E7-BDAB-BBFA4BC227B1}" type="slidenum">
              <a:rPr lang="en-US" altLang="en-US" smtClean="0"/>
              <a:pPr/>
              <a:t>9</a:t>
            </a:fld>
            <a:endParaRPr lang="en-US" altLang="en-US"/>
          </a:p>
        </p:txBody>
      </p:sp>
      <p:sp>
        <p:nvSpPr>
          <p:cNvPr id="19470" name="Rectangle 1"/>
          <p:cNvSpPr>
            <a:spLocks noChangeArrowheads="1"/>
          </p:cNvSpPr>
          <p:nvPr/>
        </p:nvSpPr>
        <p:spPr bwMode="auto">
          <a:xfrm>
            <a:off x="609600" y="4433411"/>
            <a:ext cx="5715000" cy="1477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Romans built many stone aqueducts, many of which are still standing.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en-US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en-US" altLang="en-US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Utilization of theory began after 1850. Before that, designs were rule-of-thumb.</a:t>
            </a:r>
            <a:endParaRPr lang="en-US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9471" name="Picture 15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381000"/>
            <a:ext cx="1933575" cy="19190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3" name="Picture 17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4269" y="426243"/>
            <a:ext cx="2968513" cy="18286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74" name="Picture 18">
            <a:extLs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4167664"/>
            <a:ext cx="2619375" cy="1743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oncourse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Concourse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Concours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satMod val="180000"/>
              </a:schemeClr>
            </a:gs>
            <a:gs pos="65000">
              <a:schemeClr val="phClr">
                <a:tint val="32000"/>
                <a:satMod val="250000"/>
              </a:schemeClr>
            </a:gs>
            <a:gs pos="100000">
              <a:schemeClr val="phClr">
                <a:tint val="23000"/>
                <a:satMod val="30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15000"/>
                <a:satMod val="180000"/>
              </a:schemeClr>
            </a:gs>
            <a:gs pos="50000">
              <a:schemeClr val="phClr">
                <a:shade val="45000"/>
                <a:satMod val="170000"/>
              </a:schemeClr>
            </a:gs>
            <a:gs pos="70000">
              <a:schemeClr val="phClr">
                <a:tint val="99000"/>
                <a:shade val="65000"/>
                <a:satMod val="155000"/>
              </a:schemeClr>
            </a:gs>
            <a:gs pos="100000">
              <a:schemeClr val="phClr">
                <a:tint val="95500"/>
                <a:shade val="10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55000" cap="flat" cmpd="thickThin" algn="ctr">
          <a:solidFill>
            <a:schemeClr val="phClr"/>
          </a:solidFill>
          <a:prstDash val="solid"/>
        </a:ln>
        <a:ln w="63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glow" dir="t">
              <a:rot lat="0" lon="0" rev="6360000"/>
            </a:lightRig>
          </a:scene3d>
          <a:sp3d contourW="1000" prstMaterial="flat">
            <a:bevelT w="95250" h="101600"/>
            <a:contourClr>
              <a:schemeClr val="phClr">
                <a:satMod val="3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2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3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ppt/theme/themeOverride4.xml><?xml version="1.0" encoding="utf-8"?>
<a:themeOverride xmlns:a="http://schemas.openxmlformats.org/drawingml/2006/main">
  <a:clrScheme name="Concourse">
    <a:dk1>
      <a:sysClr val="windowText" lastClr="000000"/>
    </a:dk1>
    <a:lt1>
      <a:sysClr val="window" lastClr="FFFFFF"/>
    </a:lt1>
    <a:dk2>
      <a:srgbClr val="464646"/>
    </a:dk2>
    <a:lt2>
      <a:srgbClr val="DEF5FA"/>
    </a:lt2>
    <a:accent1>
      <a:srgbClr val="2DA2BF"/>
    </a:accent1>
    <a:accent2>
      <a:srgbClr val="DA1F28"/>
    </a:accent2>
    <a:accent3>
      <a:srgbClr val="EB641B"/>
    </a:accent3>
    <a:accent4>
      <a:srgbClr val="39639D"/>
    </a:accent4>
    <a:accent5>
      <a:srgbClr val="474B78"/>
    </a:accent5>
    <a:accent6>
      <a:srgbClr val="7D3C4A"/>
    </a:accent6>
    <a:hlink>
      <a:srgbClr val="FF8119"/>
    </a:hlink>
    <a:folHlink>
      <a:srgbClr val="44B9E8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Capsules</Template>
  <TotalTime>2503</TotalTime>
  <Words>1005</Words>
  <Application>Microsoft Office PowerPoint</Application>
  <PresentationFormat>On-screen Show (4:3)</PresentationFormat>
  <Paragraphs>233</Paragraphs>
  <Slides>30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30</vt:i4>
      </vt:variant>
    </vt:vector>
  </HeadingPairs>
  <TitlesOfParts>
    <vt:vector size="39" baseType="lpstr">
      <vt:lpstr>Arial</vt:lpstr>
      <vt:lpstr>Lucida Sans Unicode</vt:lpstr>
      <vt:lpstr>Times New Roman</vt:lpstr>
      <vt:lpstr>Verdana</vt:lpstr>
      <vt:lpstr>Wingdings</vt:lpstr>
      <vt:lpstr>Wingdings 2</vt:lpstr>
      <vt:lpstr>Wingdings 3</vt:lpstr>
      <vt:lpstr>Default Design</vt:lpstr>
      <vt:lpstr>Concourse</vt:lpstr>
      <vt:lpstr>CTC 261 Hydraulics Introduction </vt:lpstr>
      <vt:lpstr>Class Requirements</vt:lpstr>
      <vt:lpstr>Objectives</vt:lpstr>
      <vt:lpstr>Fluid Mechanics</vt:lpstr>
      <vt:lpstr>Fluid</vt:lpstr>
      <vt:lpstr>Hydrodynamics vs Gas Dynamics</vt:lpstr>
      <vt:lpstr>Hydraulics</vt:lpstr>
      <vt:lpstr>Significance in Civil Engineering</vt:lpstr>
      <vt:lpstr>History</vt:lpstr>
      <vt:lpstr>Loss of Culvert</vt:lpstr>
      <vt:lpstr>Downstream View</vt:lpstr>
      <vt:lpstr>Collapse Culvert</vt:lpstr>
      <vt:lpstr>View after Culvert Loss</vt:lpstr>
      <vt:lpstr>Break</vt:lpstr>
      <vt:lpstr>Common Fluid Properties</vt:lpstr>
      <vt:lpstr>Other common units</vt:lpstr>
      <vt:lpstr>Other common units</vt:lpstr>
      <vt:lpstr>Water Properties</vt:lpstr>
      <vt:lpstr>Other Fluid Properties – Thermodynamics</vt:lpstr>
      <vt:lpstr>Elasticity of Water </vt:lpstr>
      <vt:lpstr>Water Elasticity</vt:lpstr>
      <vt:lpstr>Viscosity</vt:lpstr>
      <vt:lpstr>Viscosity</vt:lpstr>
      <vt:lpstr>Newtonian vs Non-Newtonian</vt:lpstr>
      <vt:lpstr>Non-Newtonian Fluid</vt:lpstr>
      <vt:lpstr>Viscosity-Units</vt:lpstr>
      <vt:lpstr>Viscosity-Example   </vt:lpstr>
      <vt:lpstr>Viscosity   </vt:lpstr>
      <vt:lpstr>Brightspace-See HW assignment</vt:lpstr>
      <vt:lpstr>Next Lecture</vt:lpstr>
    </vt:vector>
  </TitlesOfParts>
  <Company>SUNY TECH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Interchanges</dc:title>
  <dc:creator>Jayne Baran</dc:creator>
  <cp:lastModifiedBy>Jayne Baran</cp:lastModifiedBy>
  <cp:revision>108</cp:revision>
  <dcterms:created xsi:type="dcterms:W3CDTF">2002-10-04T19:39:32Z</dcterms:created>
  <dcterms:modified xsi:type="dcterms:W3CDTF">2026-01-15T16:18:38Z</dcterms:modified>
</cp:coreProperties>
</file>