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notesMasterIdLst>
    <p:notesMasterId r:id="rId11"/>
  </p:notesMasterIdLst>
  <p:sldIdLst>
    <p:sldId id="329" r:id="rId2"/>
    <p:sldId id="256" r:id="rId3"/>
    <p:sldId id="285" r:id="rId4"/>
    <p:sldId id="332" r:id="rId5"/>
    <p:sldId id="350" r:id="rId6"/>
    <p:sldId id="355" r:id="rId7"/>
    <p:sldId id="333" r:id="rId8"/>
    <p:sldId id="337" r:id="rId9"/>
    <p:sldId id="372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576" autoAdjust="0"/>
  </p:normalViewPr>
  <p:slideViewPr>
    <p:cSldViewPr>
      <p:cViewPr varScale="1">
        <p:scale>
          <a:sx n="118" d="100"/>
          <a:sy n="118" d="100"/>
        </p:scale>
        <p:origin x="8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C0DDF6E3-8311-4FD5-B5A3-416D65EF40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6E1B8BF0-8BB3-4162-A44E-DAAD5CB958C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0F1269C-22D6-4FEF-B6EC-60D9DFEF5B0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7810B408-8496-4D34-A72B-F0B20AB485C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23C8C22C-CC8F-479E-BA03-1D1E392C6A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DE659E01-168B-492E-A4F2-0E7856536B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DF9135-78BB-4111-A484-13F71F463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3AF79C4-54A5-4751-AEFF-CB597D1930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650E55F-AE8E-4D0A-B1B2-6C22AC66E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77052B9-EC1A-4B45-B7D5-0B93CD43E2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42761F6-FBB8-4913-8097-DD5B63B30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B2453C3-6226-4928-B9F1-A244BC8C99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A6B27E8-3DC4-46B8-8E03-03D2E5897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44974F7-75D4-476D-A0F3-69475C93B5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BBFF418-FA40-4E44-92E4-2B8758846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2909020-7C3C-4FE3-96CD-C372D1B7D8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8520970-9560-4AE6-B39B-124322259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1F21326-76B8-4C2E-A6F3-BD88B71489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AF0FEF2-EC36-44E2-B42A-CB35C88924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27E028F-44D3-428A-8730-541267E7D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2953CCD-6BC2-4964-98A3-A73C9994F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9D180EC-55B3-4120-A0AC-4C0D84E1B9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B2F1056-13D4-4387-8D31-79ED96AC1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C7CC8-F72D-4F20-A9E0-E4536DE5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B1834-B231-43BC-B6CE-8998D05CC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B6448-C9AC-40FC-BDCA-F2C594AE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E03B-F0A5-4003-A468-46B587B13F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96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FB1F2-3756-4370-99FF-64F26E122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DDC4A-3146-4561-9A2F-AE3D8602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EE0A6-5E6E-4E40-9CCF-5755731BA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DD180-35D4-4497-8C10-427E58D5F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84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9955C-AA2B-40DA-984C-3BB40B0E3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5215C-8C5C-4C16-BEB0-AF5B115F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FCEA7-E834-4870-80D7-E0931B4D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18F11-9A67-4EBF-B9F8-6A8087FA61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68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FA37A-26E0-4D9F-9C30-1F8BBB20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2E4AD-D877-4E24-8878-4E01A2AC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E5D18-8050-468D-BAB1-E5308F77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3C747-133C-4E58-825D-A6B96E721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11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FCEBA-704F-44F1-8815-18700613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7F004-60E0-4BAF-B0F9-6E5F6584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486D8-CF9B-416A-8286-0C79FC30F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FB94B-D389-430F-B12E-FDAD6F985E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1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572A81-7D3F-4C16-84E0-844D1A90C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6A75FE-8013-49D3-8699-6E819341F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4639C3-ADA4-4439-A0B2-9010C79B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418F-D2C8-4D53-BED1-79D4FE56C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14433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E20110-44F8-4937-8064-0718DEF3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8C8D2E-EEF4-4113-8772-03BC2068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8F1884-8514-4EF7-85D5-3E8DC4DC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61618-CDF6-4674-BFAA-FBE5FDADC3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77987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1B55E4C-8BA4-4A59-8C78-60CC325B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449D57-2384-4D1A-B813-E7D06686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569937-25EC-4984-962D-2DD8CA4E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CD826-0CD7-4E12-9453-40A327554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91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048F2F9-F91F-4E91-A7FF-D3C94C6A0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437780-763F-4894-AD5A-AD88DE89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00FB94-A791-480F-802F-B519D22B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0DFEB-064D-43F2-846C-E59852D553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44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B94AE0-6F9D-4C19-A8CC-0DB4AE906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893D26-84EA-4212-92C5-8DC09CB9C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520312-1432-4D8D-8018-0AF2F751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68E59-0975-4324-91EB-B3F89942F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99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5F73F6-4AC1-45D5-B543-BA563951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1C284B-B357-4CAE-AFB6-CE5FE7CD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FE1C41-7FF4-4874-AE48-F4DB725F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C08DB-57AC-4F1E-BFA3-41BC59332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2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0FE3B5F-8EB7-4E78-89B6-18AAE1FAA9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3A159F3-F9AB-48FA-8E2F-C524F6151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D55E9-2558-4604-AEE6-282CF4624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C0CDE-3802-4066-997F-33AA8413B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8754C-E3E0-44D9-A537-D4C5FEA9F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771FEA-764D-4ECD-ADE6-9D4DFBEBD7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D510F94-5AD7-42F3-8216-00DAC7E5E340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CTC 261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C8DC4FD-CBAA-4FB1-AA6D-D03315104448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/>
              <a:t>Measuring Flows/Velocities</a:t>
            </a:r>
          </a:p>
        </p:txBody>
      </p:sp>
      <p:sp>
        <p:nvSpPr>
          <p:cNvPr id="3076" name="Slide Number Placeholder 5">
            <a:extLst>
              <a:ext uri="{FF2B5EF4-FFF2-40B4-BE49-F238E27FC236}">
                <a16:creationId xmlns:a16="http://schemas.microsoft.com/office/drawing/2014/main" id="{45B4DE3F-30E9-4699-9851-88C0AEE8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496E1DA-4303-49F2-9326-71B654ECD490}" type="slidenum">
              <a:rPr lang="en-US" altLang="en-US" sz="1000" smtClean="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3EAD7B6-19C0-4E0B-A772-8EE0129A68AB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Review</a:t>
            </a:r>
            <a:endParaRPr lang="en-US" altLang="en-US" sz="240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A7C03CA-AFE5-42FE-8BE8-4DE84A016F38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200" dirty="0"/>
              <a:t>Energy Equation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Kinetic Energy-velocity head (V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/2g-ft)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Pressure energy-pressure head (P/Specific weight-</a:t>
            </a:r>
            <a:r>
              <a:rPr lang="en-US" altLang="en-US" sz="2000" dirty="0" err="1"/>
              <a:t>ft</a:t>
            </a:r>
            <a:r>
              <a:rPr lang="en-US" altLang="en-US" sz="2000" dirty="0"/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Potential Energy (height above some datum-</a:t>
            </a:r>
            <a:r>
              <a:rPr lang="en-US" altLang="en-US" sz="2000" dirty="0" err="1"/>
              <a:t>ft</a:t>
            </a:r>
            <a:r>
              <a:rPr lang="en-US" altLang="en-US" sz="2000" dirty="0"/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Energy added via pump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Energy lost via turbine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Friction losses (Pipe and other friction losses)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32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32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200" dirty="0"/>
              <a:t>EGL/HGL graphs (accounting for friction)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Energy grade line (all energy added)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Hydraulic grade line (EGL-velocity head)</a:t>
            </a:r>
          </a:p>
        </p:txBody>
      </p:sp>
      <p:sp>
        <p:nvSpPr>
          <p:cNvPr id="5124" name="Slide Number Placeholder 5">
            <a:extLst>
              <a:ext uri="{FF2B5EF4-FFF2-40B4-BE49-F238E27FC236}">
                <a16:creationId xmlns:a16="http://schemas.microsoft.com/office/drawing/2014/main" id="{9C3C896A-EBF3-412D-96E4-8080090A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81B13B-0EC5-4116-878C-3B25B60CE28B}" type="slidenum">
              <a:rPr lang="en-US" altLang="en-US" sz="1000" smtClean="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0AEE81A-E9E6-457C-9B68-B3D7AF364332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77DCFC6-20CB-477E-8B10-BD37B596513E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Know devices used to measure flow: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Pitot Tube (stream flow)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Current Meter (stream flow)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 err="1"/>
              <a:t>Venturi</a:t>
            </a:r>
            <a:r>
              <a:rPr lang="en-US" altLang="en-US" sz="2000" dirty="0"/>
              <a:t> Meter (pipe flowing full)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 err="1"/>
              <a:t>Parshall</a:t>
            </a:r>
            <a:r>
              <a:rPr lang="en-US" altLang="en-US" sz="2000" dirty="0"/>
              <a:t> Flume (open channel flow)</a:t>
            </a:r>
          </a:p>
        </p:txBody>
      </p:sp>
      <p:sp>
        <p:nvSpPr>
          <p:cNvPr id="7172" name="Slide Number Placeholder 5">
            <a:extLst>
              <a:ext uri="{FF2B5EF4-FFF2-40B4-BE49-F238E27FC236}">
                <a16:creationId xmlns:a16="http://schemas.microsoft.com/office/drawing/2014/main" id="{D1DA56E2-92F8-4E13-B4BD-EDBA3D5D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DD4FB83-067D-4421-A67C-A61B8A30F2F1}" type="slidenum">
              <a:rPr lang="en-US" altLang="en-US" sz="1000" smtClean="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032872C-071C-4C48-8EB9-45CEFF773FDC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Pitot Tube (not common for water velocity)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064D0818-E04F-48DA-98C0-ECE26C1C927A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Open-ended tube with a 90 degree bend (simplest form)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Water in tube will rise due to velocity head  (h=v2/2g).   If you measure h then you can solve for velocity</a:t>
            </a:r>
          </a:p>
        </p:txBody>
      </p:sp>
      <p:sp>
        <p:nvSpPr>
          <p:cNvPr id="9220" name="Slide Number Placeholder 5">
            <a:extLst>
              <a:ext uri="{FF2B5EF4-FFF2-40B4-BE49-F238E27FC236}">
                <a16:creationId xmlns:a16="http://schemas.microsoft.com/office/drawing/2014/main" id="{7175519B-12FC-4B6D-BE63-3B9F19A1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4D84EF6-F199-4286-8BA6-40368241B0FD}" type="slidenum">
              <a:rPr lang="en-US" altLang="en-US" sz="1000" smtClean="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9221" name="Picture 1" descr="Pitot tube on plane">
            <a:extLst>
              <a:ext uri="{FF2B5EF4-FFF2-40B4-BE49-F238E27FC236}">
                <a16:creationId xmlns:a16="http://schemas.microsoft.com/office/drawing/2014/main" id="{4A2292B5-2ED7-49B0-84ED-693A28947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3581400"/>
            <a:ext cx="2847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" descr="pitot tubes">
            <a:extLst>
              <a:ext uri="{FF2B5EF4-FFF2-40B4-BE49-F238E27FC236}">
                <a16:creationId xmlns:a16="http://schemas.microsoft.com/office/drawing/2014/main" id="{6B6C00AF-B5C8-45B7-92B0-BAE893CAB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501015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C897DDD6-96E9-41C5-9400-8A62B347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Current Meter (common for stream flows)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6FC4AFC8-A505-4AF7-8A86-B341D6828F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Number of rotations can be converted to velocity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Velocity measurements taken at 60% of depth (close to average velocity) at various width across a cross-section.   Then an overall average is obtained weighted by area of sectors (see page 71)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F871DA49-AD8D-42DE-910A-C656B502A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ABCC6CA-8880-483A-9587-5F0F49E23FE1}" type="slidenum">
              <a:rPr lang="en-US" altLang="en-US" sz="1000" smtClean="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1269" name="Picture 2" descr="current meter">
            <a:extLst>
              <a:ext uri="{FF2B5EF4-FFF2-40B4-BE49-F238E27FC236}">
                <a16:creationId xmlns:a16="http://schemas.microsoft.com/office/drawing/2014/main" id="{3EDED105-554A-43FC-88AD-76F574DFD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86200"/>
            <a:ext cx="23844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0ABBB20-A644-4E8F-BF61-1D8C159A0466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628650" y="365125"/>
            <a:ext cx="7886700" cy="1158875"/>
          </a:xfrm>
        </p:spPr>
        <p:txBody>
          <a:bodyPr/>
          <a:lstStyle/>
          <a:p>
            <a:pPr eaLnBrk="1" hangingPunct="1"/>
            <a:r>
              <a:rPr lang="en-US" altLang="en-US"/>
              <a:t>Venturi Meter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4F66406-9446-47EB-A9C5-A70CAE173553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628650" y="1371600"/>
            <a:ext cx="7886700" cy="43513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Carefully designed constriction (throat diameter) where pressure differential is used to measure flow.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Equation is on page 72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Equation used is based on the Energy/Continuity Equations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</a:t>
            </a:r>
            <a:endParaRPr lang="en-US" altLang="en-US" dirty="0">
              <a:solidFill>
                <a:srgbClr val="FF3300"/>
              </a:solidFill>
            </a:endParaRPr>
          </a:p>
        </p:txBody>
      </p:sp>
      <p:pic>
        <p:nvPicPr>
          <p:cNvPr id="13316" name="Picture 1" descr="venturi meter">
            <a:extLst>
              <a:ext uri="{FF2B5EF4-FFF2-40B4-BE49-F238E27FC236}">
                <a16:creationId xmlns:a16="http://schemas.microsoft.com/office/drawing/2014/main" id="{B6425030-BAFD-4C27-938B-87549FFB4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14800"/>
            <a:ext cx="4452938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venturi meter theory">
            <a:extLst>
              <a:ext uri="{FF2B5EF4-FFF2-40B4-BE49-F238E27FC236}">
                <a16:creationId xmlns:a16="http://schemas.microsoft.com/office/drawing/2014/main" id="{9A84A14B-52F6-4FE0-B842-41771524F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452278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2AFCD5E-3FC9-4762-93E0-8C7CB3819406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Parshall Flume (Common)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36A30AC-3F2E-4D45-92FF-7B0004BED50B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57200" y="1524000"/>
            <a:ext cx="8229600" cy="26431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/>
              <a:t>Carefully designed constriction that produces critical depth.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/>
              <a:t>Discharge equations are based on a water depth (H) in a design monitoring well.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/>
              <a:t>Flume must be placed in a straight uniform section of the channel free of downstream obstructions.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E9FB1C09-D676-4FFC-8247-4C6970659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A991255-2B07-4235-9A55-226D30B98611}" type="slidenum">
              <a:rPr lang="en-US" altLang="en-US" sz="1000" smtClean="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5365" name="Picture 1" descr="parshall flume 1">
            <a:extLst>
              <a:ext uri="{FF2B5EF4-FFF2-40B4-BE49-F238E27FC236}">
                <a16:creationId xmlns:a16="http://schemas.microsoft.com/office/drawing/2014/main" id="{222B1795-E5B1-498B-B5DE-915463F69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67188"/>
            <a:ext cx="300037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 descr="parshall flume b&amp;w">
            <a:extLst>
              <a:ext uri="{FF2B5EF4-FFF2-40B4-BE49-F238E27FC236}">
                <a16:creationId xmlns:a16="http://schemas.microsoft.com/office/drawing/2014/main" id="{52A5CA70-B872-4D3C-BB98-62490B029B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89388"/>
            <a:ext cx="2671763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0C46-C888-4ED0-8C81-9BF99B41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Parshall Flume Sketch </a:t>
            </a:r>
            <a:r>
              <a:rPr lang="en-US"/>
              <a:t>and Photograph</a:t>
            </a:r>
            <a:endParaRPr lang="en-US" dirty="0"/>
          </a:p>
        </p:txBody>
      </p:sp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18BF2349-0E56-4E1E-967E-5C0EE10B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0503E3B-7DFD-416B-8BD1-AAC50204D040}" type="slidenum">
              <a:rPr lang="en-US" altLang="en-US" sz="1000" smtClean="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7411" name="Picture 1" descr="parshall flume in field">
            <a:extLst>
              <a:ext uri="{FF2B5EF4-FFF2-40B4-BE49-F238E27FC236}">
                <a16:creationId xmlns:a16="http://schemas.microsoft.com/office/drawing/2014/main" id="{B408FCD2-D4EE-470D-9046-5B6BA36F4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3" y="1783619"/>
            <a:ext cx="90757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697B-BB1B-4E1A-BF18-CDD424ED3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Parshall Flume Pictures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99845-780C-4E2C-A1FA-B1A1FD44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13BE5-6EF4-4010-8537-181F3C64E75F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9459" name="Picture 5" descr="another parshall flume">
            <a:extLst>
              <a:ext uri="{FF2B5EF4-FFF2-40B4-BE49-F238E27FC236}">
                <a16:creationId xmlns:a16="http://schemas.microsoft.com/office/drawing/2014/main" id="{6AA6DB02-B332-4F2E-8F21-2BF5E977C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479674"/>
            <a:ext cx="413385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empty parshall flume">
            <a:extLst>
              <a:ext uri="{FF2B5EF4-FFF2-40B4-BE49-F238E27FC236}">
                <a16:creationId xmlns:a16="http://schemas.microsoft.com/office/drawing/2014/main" id="{8891C523-E05C-420A-9B3D-6FF6B392C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128963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</TotalTime>
  <Words>301</Words>
  <Application>Microsoft Office PowerPoint</Application>
  <PresentationFormat>On-screen Show (4:3)</PresentationFormat>
  <Paragraphs>56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CTC 261</vt:lpstr>
      <vt:lpstr>Review</vt:lpstr>
      <vt:lpstr>Objectives</vt:lpstr>
      <vt:lpstr>Pitot Tube (not common for water velocity)</vt:lpstr>
      <vt:lpstr>Current Meter (common for stream flows)</vt:lpstr>
      <vt:lpstr>Venturi Meter</vt:lpstr>
      <vt:lpstr>Parshall Flume (Common)</vt:lpstr>
      <vt:lpstr>Parshall Flume Sketch and Photograph</vt:lpstr>
      <vt:lpstr>Parshall Flume Pictures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97</cp:revision>
  <dcterms:created xsi:type="dcterms:W3CDTF">2002-10-04T19:39:32Z</dcterms:created>
  <dcterms:modified xsi:type="dcterms:W3CDTF">2025-12-09T20:26:13Z</dcterms:modified>
</cp:coreProperties>
</file>