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  <p:sldMasterId id="2147483721" r:id="rId2"/>
  </p:sldMasterIdLst>
  <p:notesMasterIdLst>
    <p:notesMasterId r:id="rId46"/>
  </p:notesMasterIdLst>
  <p:sldIdLst>
    <p:sldId id="256" r:id="rId3"/>
    <p:sldId id="285" r:id="rId4"/>
    <p:sldId id="357" r:id="rId5"/>
    <p:sldId id="335" r:id="rId6"/>
    <p:sldId id="317" r:id="rId7"/>
    <p:sldId id="313" r:id="rId8"/>
    <p:sldId id="332" r:id="rId9"/>
    <p:sldId id="318" r:id="rId10"/>
    <p:sldId id="359" r:id="rId11"/>
    <p:sldId id="360" r:id="rId12"/>
    <p:sldId id="314" r:id="rId13"/>
    <p:sldId id="326" r:id="rId14"/>
    <p:sldId id="327" r:id="rId15"/>
    <p:sldId id="358" r:id="rId16"/>
    <p:sldId id="325" r:id="rId17"/>
    <p:sldId id="333" r:id="rId18"/>
    <p:sldId id="334" r:id="rId19"/>
    <p:sldId id="328" r:id="rId20"/>
    <p:sldId id="364" r:id="rId21"/>
    <p:sldId id="336" r:id="rId22"/>
    <p:sldId id="337" r:id="rId23"/>
    <p:sldId id="338" r:id="rId24"/>
    <p:sldId id="339" r:id="rId25"/>
    <p:sldId id="343" r:id="rId26"/>
    <p:sldId id="341" r:id="rId27"/>
    <p:sldId id="342" r:id="rId28"/>
    <p:sldId id="344" r:id="rId29"/>
    <p:sldId id="345" r:id="rId30"/>
    <p:sldId id="346" r:id="rId31"/>
    <p:sldId id="347" r:id="rId32"/>
    <p:sldId id="348" r:id="rId33"/>
    <p:sldId id="361" r:id="rId34"/>
    <p:sldId id="349" r:id="rId35"/>
    <p:sldId id="340" r:id="rId36"/>
    <p:sldId id="354" r:id="rId37"/>
    <p:sldId id="355" r:id="rId38"/>
    <p:sldId id="356" r:id="rId39"/>
    <p:sldId id="350" r:id="rId40"/>
    <p:sldId id="351" r:id="rId41"/>
    <p:sldId id="352" r:id="rId42"/>
    <p:sldId id="362" r:id="rId43"/>
    <p:sldId id="363" r:id="rId44"/>
    <p:sldId id="353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 autoAdjust="0"/>
    <p:restoredTop sz="94576" autoAdjust="0"/>
  </p:normalViewPr>
  <p:slideViewPr>
    <p:cSldViewPr>
      <p:cViewPr varScale="1">
        <p:scale>
          <a:sx n="117" d="100"/>
          <a:sy n="117" d="100"/>
        </p:scale>
        <p:origin x="11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9EFD31-CA6E-4228-BD24-F7C8EEE87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96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1B1234-4F41-41B2-8D15-E83E1B78A060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9191BD8-3C8A-4275-A184-8041513D21ED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147EB6-86DE-4FA1-8D60-B536364D5659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5305777-04A4-484D-95A2-6AB27CA680F9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C59BB2-BA0F-41C9-9B9B-F32212419816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B06082B-89F8-4D59-BD70-6B4A908FA538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6CFDA0-3FD0-4FD1-A81C-1E298B4FCA57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A53F10-3C9D-4B47-9A48-9F4DEA5DB0F5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D97FB8-312F-44D0-BF16-FE8F60F97607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7FD0FE-AB22-4B1C-8B88-92F2D9B129D4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2A0710-662A-4B4C-A5C9-1894EF23D639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A20D98-9C2F-4FE8-BF9E-86A67E42DAA0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3014D5-2335-4E75-98E3-37F26C618F77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C2558A-4AA7-4DD6-930B-6F141E022C48}" type="slidenum">
              <a:rPr lang="en-US"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7CA4E5-EE16-41AE-8D00-2BBD827A4754}" type="slidenum">
              <a:rPr lang="en-US"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1987EC-261E-4585-94F0-C7C127487DAF}" type="slidenum">
              <a:rPr lang="en-US"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06D884-3878-4437-BE63-543188A6D247}" type="slidenum">
              <a:rPr lang="en-US"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B14508D-9E62-4605-A287-CDA0265376A6}" type="slidenum">
              <a:rPr lang="en-US" altLang="en-US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FD2089-A0B7-4356-A0F3-3E94E9C02515}" type="slidenum">
              <a:rPr lang="en-US" altLang="en-US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ADAAAA-086F-4FA0-9C22-409ACC9186F2}" type="slidenum">
              <a:rPr lang="en-US" altLang="en-US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8C874D-3ADE-47B9-BCAF-B73D9E202210}" type="slidenum">
              <a:rPr lang="en-US" altLang="en-US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476DBF5-2756-4F3F-9215-A27268CDB496}" type="slidenum">
              <a:rPr lang="en-US" altLang="en-US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5289BC1-32B3-47B8-A02B-242E2E0571FA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FE6F46-F8E4-40B6-92BF-50590DBB4E0B}" type="slidenum">
              <a:rPr lang="en-US" altLang="en-US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288E8F-295E-4973-A45B-D5B4775DE084}" type="slidenum">
              <a:rPr lang="en-US" altLang="en-US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30FCA8-9579-42C1-AB75-20F91349239D}" type="slidenum">
              <a:rPr lang="en-US" altLang="en-US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F16D8E-012C-40B8-94B4-4D9477CC94FE}" type="slidenum">
              <a:rPr lang="en-US" altLang="en-US" smtClean="0"/>
              <a:pPr eaLnBrk="1" hangingPunct="1">
                <a:spcBef>
                  <a:spcPct val="0"/>
                </a:spcBef>
              </a:pPr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8747D4-3FB5-47A9-B709-FA5744D91B2B}" type="slidenum">
              <a:rPr lang="en-US" altLang="en-US" smtClean="0"/>
              <a:pPr eaLnBrk="1" hangingPunct="1">
                <a:spcBef>
                  <a:spcPct val="0"/>
                </a:spcBef>
              </a:pPr>
              <a:t>35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5C0F2B-3E14-4249-A479-45DAB00EA2C7}" type="slidenum">
              <a:rPr lang="en-US" altLang="en-US" smtClean="0"/>
              <a:pPr eaLnBrk="1" hangingPunct="1">
                <a:spcBef>
                  <a:spcPct val="0"/>
                </a:spcBef>
              </a:pPr>
              <a:t>36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100242B-8EEA-428C-9D53-DF3F74009D15}" type="slidenum">
              <a:rPr lang="en-US" altLang="en-US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1473E22-B750-4073-8BE2-FCD57B48289D}" type="slidenum">
              <a:rPr lang="en-US" altLang="en-US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C81980-5F9B-4E0E-BDEF-4D0C33440018}" type="slidenum">
              <a:rPr lang="en-US" altLang="en-US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1919CB7-5193-444E-8149-72A6C58343BF}" type="slidenum">
              <a:rPr lang="en-US" altLang="en-US" smtClean="0"/>
              <a:pPr eaLnBrk="1" hangingPunct="1">
                <a:spcBef>
                  <a:spcPct val="0"/>
                </a:spcBef>
              </a:pPr>
              <a:t>40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76DB03-5E20-48AC-B798-5A70D5A03554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0AAA4D-2C1D-469C-87BA-326CF0E42CF0}" type="slidenum">
              <a:rPr lang="en-US" altLang="en-US" smtClean="0"/>
              <a:pPr eaLnBrk="1" hangingPunct="1">
                <a:spcBef>
                  <a:spcPct val="0"/>
                </a:spcBef>
              </a:pPr>
              <a:t>41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8FEB6B-7188-4426-B229-82270F32AEAE}" type="slidenum">
              <a:rPr lang="en-US" altLang="en-US" smtClean="0"/>
              <a:pPr eaLnBrk="1" hangingPunct="1">
                <a:spcBef>
                  <a:spcPct val="0"/>
                </a:spcBef>
              </a:pPr>
              <a:t>42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AC5EA-2908-4B33-9660-5FA79FEF5602}" type="slidenum">
              <a:rPr lang="en-US" altLang="en-US" smtClean="0"/>
              <a:pPr eaLnBrk="1" hangingPunct="1">
                <a:spcBef>
                  <a:spcPct val="0"/>
                </a:spcBef>
              </a:pPr>
              <a:t>43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ECA21D-2970-4879-BF7B-B1B6ABF8E8B3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05877C-3C52-4487-96DF-D80CF6333C8B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193EAA-09CE-4AB3-8CF3-05C5749A97B8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FAE0F41-D872-4C47-959E-FB0FF9595167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3B8B1D-0112-417A-B902-7B627E20327F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2007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07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2848CC4-6E04-459B-AC04-05E662BE7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1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17074-49A5-463C-BA4B-9A98CA7FF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1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F40E1-F16E-4E97-A889-9EFDF9006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7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D9F5C-6908-4ED8-9862-31E4A4466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90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E6E9-91C9-4A3C-B416-E74BB676F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11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9433E-103F-4152-BE37-394C8725A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06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12DE0-C589-4667-A004-4BEB4F8F4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82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A8D42-FA6E-472E-8671-8D74C596C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86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BFC-BAE1-4E12-9A80-49E6A145A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42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67AE4-80DD-4935-A3EC-8AFD0677A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24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D682D-F283-454A-830E-76911CAE9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1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99465-F923-4EA7-89EF-4B68D98E8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12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5B26E-3BAA-4C2F-A2E9-C6F0149E7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147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63CD8-3E7B-4087-B1D7-ABE2567D6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800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8558-648B-4992-89C9-3C61A0463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795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491DB-AA4D-4293-9E94-910C40191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177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49CC8-9CB0-4325-9404-0E32A310D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7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4CEC1-9192-4A09-9881-5B2167764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2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59F6A-DC05-4C64-B878-AF47EF302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3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59572-4CFA-4441-918C-106F7C126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9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7D13B-0211-453F-A5A1-3A3C121A9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5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B74FE-02B9-4AD1-84CA-8274F1750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9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A9391-D08C-4E25-848F-894330DB2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8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5C82B-7CC0-43EE-9321-D5CE3CFBB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78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96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1BC6ADC-FCAE-41DC-B4A8-02685DF66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2369DA-41ED-4387-A742-D7666E173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noeng.com/manningn.ht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krcproject.groups.et.byu.net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www.researchgate.net/figure/A-representative-circular-hydraulic-jump-formed-when-a-vertical-water-jet-impinges-on-a_fig1_338609088" TargetMode="External"/><Relationship Id="rId4" Type="http://schemas.openxmlformats.org/officeDocument/2006/relationships/hyperlink" Target="http://www.lmnoeng.com/Channels/HydraulicJump.php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engineering/hydraulics/pubs/08090/04.cfm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engineering/hydraulics/pubs/08090/04.cfm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ineeringtoolbox.com/mannings-roughness-d_799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h2ometrics.com/manning-equation/" TargetMode="External"/><Relationship Id="rId4" Type="http://schemas.openxmlformats.org/officeDocument/2006/relationships/hyperlink" Target="https://www.hydrologystudio.com/pulp-friction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/>
          <a:p>
            <a:pPr>
              <a:defRPr/>
            </a:pPr>
            <a:fld id="{28F8EAC3-393A-42CE-B28C-07E365E47E79}" type="slidenum">
              <a:rPr lang="en-US"/>
              <a:pPr>
                <a:defRPr/>
              </a:pPr>
              <a:t>1</a:t>
            </a:fld>
            <a:endParaRPr lang="en-US"/>
          </a:p>
        </p:txBody>
      </p:sp>
      <p:pic>
        <p:nvPicPr>
          <p:cNvPr id="30724" name="Picture 4" descr="sluice ga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366" y="3429000"/>
            <a:ext cx="1001891" cy="139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3" descr="v-shaped wei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647" y="3158129"/>
            <a:ext cx="138334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2" descr="orifice - water discharging from tank open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541349"/>
            <a:ext cx="1826747" cy="1083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Hydraulic Devices 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Orifices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Weirs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Sluice Gates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marL="457200" lvl="1" indent="0" eaLnBrk="1" hangingPunct="1">
              <a:buNone/>
            </a:pPr>
            <a:r>
              <a:rPr lang="en-US" altLang="en-US" dirty="0"/>
              <a:t>Siphons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Outlets for Detention Structures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CTC 261  Review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9BCB9-3AFA-415F-B366-E72B046E95B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Manning’s Equation-Metric</a:t>
            </a:r>
            <a:br>
              <a:rPr lang="en-US" altLang="en-US" dirty="0"/>
            </a:br>
            <a:r>
              <a:rPr lang="en-US" altLang="en-US" dirty="0"/>
              <a:t>Solve </a:t>
            </a:r>
            <a:r>
              <a:rPr lang="en-US" altLang="en-US"/>
              <a:t>for Velocity</a:t>
            </a:r>
            <a:endParaRPr lang="en-US" altLang="en-US" sz="2400" dirty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V=(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  <a:r>
              <a:rPr lang="en-US" altLang="en-US" sz="2800"/>
              <a:t>/n)(R</a:t>
            </a:r>
            <a:r>
              <a:rPr lang="en-US" altLang="en-US" sz="2800" baseline="-25000"/>
              <a:t>h</a:t>
            </a:r>
            <a:r>
              <a:rPr lang="en-US" altLang="en-US" sz="2800"/>
              <a:t>)</a:t>
            </a:r>
            <a:r>
              <a:rPr lang="en-US" altLang="en-US" sz="2800" baseline="30000"/>
              <a:t>2/3</a:t>
            </a:r>
            <a:r>
              <a:rPr lang="en-US" altLang="en-US" sz="2800"/>
              <a:t>S</a:t>
            </a:r>
            <a:r>
              <a:rPr lang="en-US" altLang="en-US" sz="2800" baseline="30000"/>
              <a:t>1/2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Where: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V=flow rate (meters/sec)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A=wetted cross-sectional area (m</a:t>
            </a:r>
            <a:r>
              <a:rPr lang="en-US" altLang="en-US" sz="2800" baseline="30000"/>
              <a:t>2</a:t>
            </a:r>
            <a:r>
              <a:rPr lang="en-US" altLang="en-US" sz="280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h</a:t>
            </a:r>
            <a:r>
              <a:rPr lang="en-US" altLang="en-US" sz="2800"/>
              <a:t>=hydraulic radius=A/WP  (m)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WP=wetted perimeter (m)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S=slope (m/m)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n=friction coefficient (dimensionless)</a:t>
            </a:r>
            <a:endParaRPr lang="en-US" altLang="en-US" sz="2800" baseline="-25000"/>
          </a:p>
          <a:p>
            <a:pPr eaLnBrk="1" hangingPunct="1">
              <a:buFont typeface="Wingdings" pitchFamily="2" charset="2"/>
              <a:buNone/>
            </a:pPr>
            <a:endParaRPr lang="en-US" altLang="en-US" sz="2800" baseline="300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9EB4D-D63D-4C53-BA6A-0B37A3D9630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Manning’s Friction Coefficient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hlinkClick r:id="rId3"/>
              </a:rPr>
              <a:t>http://www.lmnoeng.com/manningn.htm</a:t>
            </a:r>
            <a:endParaRPr lang="en-US" altLang="en-US" sz="2800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Typical values:</a:t>
            </a:r>
          </a:p>
          <a:p>
            <a:pPr marL="990600" lvl="1" indent="-533400" eaLnBrk="1" hangingPunct="1"/>
            <a:r>
              <a:rPr lang="en-US" altLang="en-US" dirty="0"/>
              <a:t>Concrete pipe:  n=.013</a:t>
            </a:r>
          </a:p>
          <a:p>
            <a:pPr marL="990600" lvl="1" indent="-533400" eaLnBrk="1" hangingPunct="1"/>
            <a:r>
              <a:rPr lang="en-US" altLang="en-US" dirty="0"/>
              <a:t>CMP pipe: n=.024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9F4EB-F293-4756-80A5-5479AD2B50DC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Triangular/Trapezoidal Channels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Must use trigonometry to determine area and wetted perimeters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 dirty="0"/>
              <a:t>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DCA968-B2A2-42F6-840A-BF24DAEDF5E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Pipe Flow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Hydraulic radii and wetted perimeters are easy to calculate if the pipe is flowing full or half-full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If pipe flow is at some other depth, then tables/figures/software are usually used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AEAA7B-D129-457B-B488-852B85F3B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/>
          <a:lstStyle/>
          <a:p>
            <a:r>
              <a:rPr lang="en-US" sz="1100" dirty="0"/>
              <a:t>SCS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FCEF1-AC43-4D7F-BE47-73590EE8AA1B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17410" name="Content Placeholder 4" descr="NRCS (old SCS) diagram of equations for various channel cross sections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600920"/>
            <a:ext cx="7823200" cy="612055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9A991F-395A-4BEA-8CF0-698CF3980B33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Example-Find Q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/>
              <a:t>     Find the discharge of a rectangular channel 5’ wide w/ a 5% grade, flowing 1’ deep.  The channel has a stone and weed bank (n=.035).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/>
              <a:t>A=5 sf; WP=7’; R</a:t>
            </a:r>
            <a:r>
              <a:rPr lang="en-US" altLang="en-US" baseline="-25000"/>
              <a:t>h</a:t>
            </a:r>
            <a:r>
              <a:rPr lang="en-US" altLang="en-US"/>
              <a:t>=0.714 ft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/>
              <a:t>S=.05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Q=38 cfs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5891F-A9E8-439E-85C7-61B8FCFE81AF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Example-Find 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/>
              <a:t>     A 3-m wide rectangular irrigation channel carries a discharge of 25.3 cms @ a uniform depth of 1.2m.  Determine the slope of the channel if Manning’s n=.022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/>
              <a:t>A=3.6 sm; WP=5.4m; R</a:t>
            </a:r>
            <a:r>
              <a:rPr lang="en-US" altLang="en-US" baseline="-25000"/>
              <a:t>h</a:t>
            </a:r>
            <a:r>
              <a:rPr lang="en-US" altLang="en-US"/>
              <a:t>=0.667m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S=.041=4.1%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BA01D6-185F-49F9-B893-7E02C2EDEDA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Friction loss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How would you use Manning’s equation to estimate friction loss?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92830-AC08-4C21-A73B-E143C5B2BF9E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Manning’s equation to estimate pipe size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123112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 dirty="0"/>
              <a:t>Size pipe for Q=39 </a:t>
            </a:r>
            <a:r>
              <a:rPr lang="en-US" altLang="en-US" dirty="0" err="1"/>
              <a:t>cfs</a:t>
            </a:r>
            <a:endParaRPr lang="en-US" altLang="en-US" dirty="0"/>
          </a:p>
          <a:p>
            <a:pPr marL="609600" indent="-609600" eaLnBrk="1" hangingPunct="1"/>
            <a:r>
              <a:rPr lang="en-US" altLang="en-US" dirty="0"/>
              <a:t>Assume full flow</a:t>
            </a:r>
          </a:p>
          <a:p>
            <a:pPr marL="609600" indent="-609600" eaLnBrk="1" hangingPunct="1"/>
            <a:r>
              <a:rPr lang="en-US" altLang="en-US" dirty="0"/>
              <a:t>Assume concrete pipe on a 2% grade</a:t>
            </a:r>
            <a:endParaRPr lang="en-US" alt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eaLnBrk="1" hangingPunct="1"/>
            <a:r>
              <a:rPr lang="en-US" alt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Put R</a:t>
            </a:r>
            <a:r>
              <a:rPr lang="en-US" altLang="en-US" baseline="-25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 </a:t>
            </a:r>
            <a:r>
              <a:rPr lang="en-US" alt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and A in terms of Dia.</a:t>
            </a:r>
          </a:p>
          <a:p>
            <a:pPr marL="609600" indent="-609600" eaLnBrk="1" hangingPunct="1"/>
            <a:r>
              <a:rPr lang="en-US" alt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Solve for D=2.15 ft = 25.8”</a:t>
            </a:r>
          </a:p>
          <a:p>
            <a:pPr marL="609600" indent="-609600" eaLnBrk="1" hangingPunct="1"/>
            <a:r>
              <a:rPr lang="en-US" alt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Choose a 27” or 30” RCP</a:t>
            </a:r>
            <a:endParaRPr lang="en-US" altLang="en-US" dirty="0"/>
          </a:p>
          <a:p>
            <a:pPr marL="609600" indent="-609600" eaLnBrk="1" hangingPunct="1"/>
            <a:endParaRPr lang="en-US" alt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D9F5C-6908-4ED8-9862-31E4A4466C6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09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AA858C-8ED7-4ED4-95FE-60B9195CA38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This Week: 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Open Channel Flow 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Uniform Flow (Manning’s Equation)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Varied Flow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BEED3-F9AC-40F2-93E6-35D196B27349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Depth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Given Q, the depth at which the water flows uniformly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Use Manning’s equation</a:t>
            </a:r>
          </a:p>
          <a:p>
            <a:pPr lvl="1" eaLnBrk="1" hangingPunct="1"/>
            <a:r>
              <a:rPr lang="en-US" altLang="en-US" dirty="0"/>
              <a:t>Must solve by trial/error (depth is in area term and in hydraulic radius term)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63C6AE-73B2-43DD-B0B9-296FD03D226C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Normal Depth Example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Find normal depth in a 10.0-ft wide concrete rectangular channel having a slope of 0.015 ft/ft and carrying a flow of 400 </a:t>
            </a:r>
            <a:r>
              <a:rPr lang="en-US" altLang="en-US" dirty="0" err="1"/>
              <a:t>cfs</a:t>
            </a:r>
            <a:r>
              <a:rPr lang="en-US" altLang="en-US" dirty="0"/>
              <a:t>.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Assume n=0.013 (concrete)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5B02D-F7CE-469B-B642-E9655A5DC72C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Normal Depth Example Table</a:t>
            </a:r>
          </a:p>
        </p:txBody>
      </p:sp>
      <p:graphicFrame>
        <p:nvGraphicFramePr>
          <p:cNvPr id="213046" name="Group 5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35044744"/>
              </p:ext>
            </p:extLst>
          </p:nvPr>
        </p:nvGraphicFramePr>
        <p:xfrm>
          <a:off x="762000" y="1981200"/>
          <a:ext cx="8153400" cy="4114800"/>
        </p:xfrm>
        <a:graphic>
          <a:graphicData uri="http://schemas.openxmlformats.org/drawingml/2006/table">
            <a:tbl>
              <a:tblPr firstRow="1">
                <a:tableStyleId>{775DCB02-9BB8-47FD-8907-85C794F793BA}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Assumed D (ft)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Area (</a:t>
                      </a: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sqft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Peri. (ft)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Rh (ft)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Rh^.66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Q (</a:t>
                      </a: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cfs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2.00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1.43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1.27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356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3.00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16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1.88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1.52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2.15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21.5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14.3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1.31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396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9483D-70D1-47FF-9825-65842616C43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Stream Rating Curve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4303712" cy="41148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Plot of Q versus depth (or WSE)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Also called stage-discharge curve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  <p:pic>
        <p:nvPicPr>
          <p:cNvPr id="2" name="Picture 1" descr="Graph of a stream rating curve">
            <a:extLst>
              <a:ext uri="{FF2B5EF4-FFF2-40B4-BE49-F238E27FC236}">
                <a16:creationId xmlns:a16="http://schemas.microsoft.com/office/drawing/2014/main" id="{5950ADDD-FD4A-4C0C-AD3F-24244382D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505200"/>
            <a:ext cx="3596970" cy="2395538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2418FD-DAB6-4B2B-A48D-AA66CD03D3F3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Specific Energy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Energy above channel bottom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457200" lvl="1" indent="0" eaLnBrk="1" hangingPunct="1">
              <a:buNone/>
            </a:pPr>
            <a:r>
              <a:rPr lang="en-US" altLang="en-US" dirty="0"/>
              <a:t>Depth of stream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and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Velocity head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D1C03-960A-46FD-95BE-7621A1D6F08B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Depth as a function of Specific Energy</a:t>
            </a:r>
          </a:p>
        </p:txBody>
      </p:sp>
      <p:sp>
        <p:nvSpPr>
          <p:cNvPr id="2765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Rectangular channel</a:t>
            </a:r>
          </a:p>
          <a:p>
            <a:pPr lvl="1" eaLnBrk="1" hangingPunct="1"/>
            <a:r>
              <a:rPr lang="en-US" altLang="en-US" dirty="0"/>
              <a:t>Width is 6’</a:t>
            </a:r>
          </a:p>
          <a:p>
            <a:pPr lvl="1" eaLnBrk="1" hangingPunct="1"/>
            <a:r>
              <a:rPr lang="en-US" altLang="en-US" dirty="0"/>
              <a:t>Constant flow of 20 </a:t>
            </a:r>
            <a:r>
              <a:rPr lang="en-US" altLang="en-US" dirty="0" err="1"/>
              <a:t>cfs</a:t>
            </a:r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F56EF-7FAF-4B35-A678-EF38BE609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4"/>
            <a:ext cx="7793037" cy="457200"/>
          </a:xfrm>
        </p:spPr>
        <p:txBody>
          <a:bodyPr/>
          <a:lstStyle/>
          <a:p>
            <a:pPr algn="ctr"/>
            <a:r>
              <a:rPr lang="en-US" sz="2800" dirty="0"/>
              <a:t>Specific Energy: Table </a:t>
            </a:r>
            <a:r>
              <a:rPr lang="en-US" sz="2800"/>
              <a:t>Derivision</a:t>
            </a:r>
            <a:endParaRPr lang="en-US" sz="2800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5B722-24D0-48C1-88B9-12F41270C51C}" type="slidenum">
              <a:rPr lang="en-US"/>
              <a:pPr>
                <a:defRPr/>
              </a:pPr>
              <a:t>26</a:t>
            </a:fld>
            <a:endParaRPr lang="en-US"/>
          </a:p>
        </p:txBody>
      </p:sp>
      <p:pic>
        <p:nvPicPr>
          <p:cNvPr id="28675" name="Picture 4" descr="specific energy tab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175" y="838200"/>
            <a:ext cx="5073650" cy="595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8731-1788-47AE-AA6E-F1048C6E8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928687"/>
          </a:xfrm>
        </p:spPr>
        <p:txBody>
          <a:bodyPr/>
          <a:lstStyle/>
          <a:p>
            <a:r>
              <a:rPr lang="en-US" dirty="0"/>
              <a:t>Specific Energy Curve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55521-6516-43FF-88F5-D159C9C301B6}" type="slidenum">
              <a:rPr lang="en-US"/>
              <a:pPr>
                <a:defRPr/>
              </a:pPr>
              <a:t>27</a:t>
            </a:fld>
            <a:endParaRPr lang="en-US"/>
          </a:p>
        </p:txBody>
      </p:sp>
      <p:graphicFrame>
        <p:nvGraphicFramePr>
          <p:cNvPr id="29699" name="Object 4" descr="specific energy curv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482468"/>
              </p:ext>
            </p:extLst>
          </p:nvPr>
        </p:nvGraphicFramePr>
        <p:xfrm>
          <a:off x="914400" y="1447800"/>
          <a:ext cx="7696200" cy="461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name="Chart" r:id="rId4" imgW="4676851" imgH="2590800" progId="Excel.Chart.8">
                  <p:embed/>
                </p:oleObj>
              </mc:Choice>
              <mc:Fallback>
                <p:oleObj name="Chart" r:id="rId4" imgW="4676851" imgH="259080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7696200" cy="461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BE3B5-A103-42C0-BD0C-9E3779111DD8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Critical Depth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Depth at which specific energy is at a minimum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Other than critical depth, specific energy can occur at 2 different depths</a:t>
            </a:r>
          </a:p>
          <a:p>
            <a:pPr lvl="1" eaLnBrk="1" hangingPunct="1"/>
            <a:r>
              <a:rPr lang="en-US" altLang="en-US" dirty="0"/>
              <a:t>Subcritical (tranquil) flow     d &gt; d</a:t>
            </a:r>
            <a:r>
              <a:rPr lang="en-US" altLang="en-US" baseline="-25000" dirty="0"/>
              <a:t>c</a:t>
            </a:r>
          </a:p>
          <a:p>
            <a:pPr lvl="1" eaLnBrk="1" hangingPunct="1"/>
            <a:r>
              <a:rPr lang="en-US" altLang="en-US" dirty="0"/>
              <a:t>Supercritical (rapid) flow      d &lt; d</a:t>
            </a:r>
            <a:r>
              <a:rPr lang="en-US" altLang="en-US" baseline="-25000" dirty="0"/>
              <a:t>c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78248-7856-48DE-9E57-6231E0A08B99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Critical Velocity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Velocity at critical depth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7FCC5-27BA-4E62-905E-5E2B823C452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Students should be able to:</a:t>
            </a:r>
          </a:p>
          <a:p>
            <a:pPr eaLnBrk="1" hangingPunct="1"/>
            <a:r>
              <a:rPr lang="en-US" altLang="en-US" dirty="0"/>
              <a:t>Use Manning’s equation for uniform flow calculations</a:t>
            </a:r>
          </a:p>
          <a:p>
            <a:pPr eaLnBrk="1" hangingPunct="1"/>
            <a:r>
              <a:rPr lang="en-US" altLang="en-US" dirty="0"/>
              <a:t>Calculate Normal Depth by hand</a:t>
            </a:r>
          </a:p>
          <a:p>
            <a:pPr eaLnBrk="1" hangingPunct="1"/>
            <a:r>
              <a:rPr lang="en-US" altLang="en-US" dirty="0"/>
              <a:t>Calculate Critical Depth by hand</a:t>
            </a:r>
          </a:p>
          <a:p>
            <a:pPr eaLnBrk="1" hangingPunct="1"/>
            <a:r>
              <a:rPr lang="en-US" altLang="en-US" dirty="0"/>
              <a:t>Utilize </a:t>
            </a:r>
            <a:r>
              <a:rPr lang="en-US" altLang="en-US" dirty="0" err="1"/>
              <a:t>Flowmaster</a:t>
            </a:r>
            <a:r>
              <a:rPr lang="en-US" altLang="en-US" dirty="0"/>
              <a:t> software for open channel flow problem-solving 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9B5FB8-644D-424D-B914-AA3ED417630F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Critical Slope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Slope that causes normal depth to coincide w/ critical depth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E6D5F-5741-4FC0-BE15-98E6CA32B0AC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Calculating Critical Depth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</a:t>
            </a:r>
            <a:r>
              <a:rPr lang="en-US" baseline="30000" dirty="0"/>
              <a:t>3</a:t>
            </a:r>
            <a:r>
              <a:rPr lang="en-US" dirty="0"/>
              <a:t>/T=Q</a:t>
            </a:r>
            <a:r>
              <a:rPr lang="en-US" baseline="30000" dirty="0"/>
              <a:t>2</a:t>
            </a:r>
            <a:r>
              <a:rPr lang="en-US" dirty="0"/>
              <a:t>/g</a:t>
            </a:r>
          </a:p>
          <a:p>
            <a:pPr eaLnBrk="1" hangingPunct="1">
              <a:defRPr/>
            </a:pPr>
            <a:r>
              <a:rPr lang="en-US" dirty="0"/>
              <a:t>A=cross-sectional area (</a:t>
            </a:r>
            <a:r>
              <a:rPr lang="en-US" dirty="0" err="1"/>
              <a:t>sq</a:t>
            </a:r>
            <a:r>
              <a:rPr lang="en-US" dirty="0"/>
              <a:t> </a:t>
            </a:r>
            <a:r>
              <a:rPr lang="en-US" dirty="0" err="1"/>
              <a:t>ft</a:t>
            </a:r>
            <a:r>
              <a:rPr lang="en-US" dirty="0"/>
              <a:t> or </a:t>
            </a:r>
            <a:r>
              <a:rPr lang="en-US" dirty="0" err="1"/>
              <a:t>sq</a:t>
            </a:r>
            <a:r>
              <a:rPr lang="en-US" dirty="0"/>
              <a:t> m)</a:t>
            </a:r>
          </a:p>
          <a:p>
            <a:pPr eaLnBrk="1" hangingPunct="1">
              <a:defRPr/>
            </a:pPr>
            <a:r>
              <a:rPr lang="en-US" dirty="0"/>
              <a:t>T=top width of channel (</a:t>
            </a:r>
            <a:r>
              <a:rPr lang="en-US" dirty="0" err="1"/>
              <a:t>ft</a:t>
            </a:r>
            <a:r>
              <a:rPr lang="en-US" dirty="0"/>
              <a:t>/m)</a:t>
            </a:r>
          </a:p>
          <a:p>
            <a:pPr eaLnBrk="1" hangingPunct="1">
              <a:defRPr/>
            </a:pPr>
            <a:r>
              <a:rPr lang="en-US" dirty="0"/>
              <a:t>Q=flow rate (</a:t>
            </a:r>
            <a:r>
              <a:rPr lang="en-US" dirty="0" err="1"/>
              <a:t>cfs</a:t>
            </a:r>
            <a:r>
              <a:rPr lang="en-US" dirty="0"/>
              <a:t> or </a:t>
            </a:r>
            <a:r>
              <a:rPr lang="en-US" dirty="0" err="1"/>
              <a:t>cms</a:t>
            </a:r>
            <a:r>
              <a:rPr lang="en-US" dirty="0"/>
              <a:t>)</a:t>
            </a:r>
          </a:p>
          <a:p>
            <a:pPr eaLnBrk="1" hangingPunct="1">
              <a:defRPr/>
            </a:pPr>
            <a:r>
              <a:rPr lang="en-US" dirty="0"/>
              <a:t>g=gravitational constant (32.2/9.81)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sz="1600" dirty="0"/>
              <a:t>Rectangular Channel—Solve Directly</a:t>
            </a:r>
          </a:p>
          <a:p>
            <a:pPr lvl="1" eaLnBrk="1" hangingPunct="1">
              <a:defRPr/>
            </a:pPr>
            <a:r>
              <a:rPr lang="en-US" sz="1600" dirty="0"/>
              <a:t>Other Channel Shape-Solve via trial &amp; error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Critical Depth </a:t>
            </a:r>
            <a:br>
              <a:rPr lang="en-US" altLang="en-US"/>
            </a:br>
            <a:r>
              <a:rPr lang="en-US" altLang="en-US"/>
              <a:t>(Rectangular Channel)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  <a:defRPr/>
            </a:pPr>
            <a:r>
              <a:rPr lang="en-US" dirty="0"/>
              <a:t>Width of channel does not vary with depth; therefore, critical depth (d</a:t>
            </a:r>
            <a:r>
              <a:rPr lang="en-US" baseline="-25000" dirty="0"/>
              <a:t>c</a:t>
            </a:r>
            <a:r>
              <a:rPr lang="en-US" dirty="0"/>
              <a:t>) can be solved for directly:</a:t>
            </a:r>
          </a:p>
          <a:p>
            <a:pPr marL="342900" lvl="1" indent="-342900">
              <a:buClr>
                <a:schemeClr val="folHlink"/>
              </a:buClr>
              <a:buSzPct val="60000"/>
              <a:defRPr/>
            </a:pPr>
            <a:r>
              <a:rPr lang="en-US" dirty="0"/>
              <a:t>d</a:t>
            </a:r>
            <a:r>
              <a:rPr lang="en-US" baseline="-25000" dirty="0"/>
              <a:t>c</a:t>
            </a:r>
            <a:r>
              <a:rPr lang="en-US" dirty="0"/>
              <a:t>=(Q</a:t>
            </a:r>
            <a:r>
              <a:rPr lang="en-US" baseline="30000" dirty="0"/>
              <a:t>2</a:t>
            </a:r>
            <a:r>
              <a:rPr lang="en-US" dirty="0"/>
              <a:t>/(g*w</a:t>
            </a:r>
            <a:r>
              <a:rPr lang="en-US" baseline="30000" dirty="0"/>
              <a:t>2</a:t>
            </a:r>
            <a:r>
              <a:rPr lang="en-US" dirty="0"/>
              <a:t>))</a:t>
            </a:r>
            <a:r>
              <a:rPr lang="en-US" baseline="30000" dirty="0"/>
              <a:t>1/3</a:t>
            </a:r>
          </a:p>
          <a:p>
            <a:pPr marL="0" lvl="1" indent="0"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endParaRPr lang="en-US" baseline="30000" dirty="0"/>
          </a:p>
          <a:p>
            <a:pPr marL="342900" lvl="1" indent="-342900">
              <a:buClr>
                <a:schemeClr val="folHlink"/>
              </a:buClr>
              <a:buSzPct val="60000"/>
              <a:defRPr/>
            </a:pPr>
            <a:r>
              <a:rPr lang="en-US" dirty="0"/>
              <a:t>For all other channel shapes the top width varies with depth and the critical depth must be solved via trial and error (or via software like </a:t>
            </a:r>
            <a:r>
              <a:rPr lang="en-US" dirty="0" err="1"/>
              <a:t>flowmaster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44A41-4111-4660-8936-B3C9626D252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7CA3E-6A31-43B7-AB52-3006ED4EA6C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Froude Number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F=Vel/(g*D)</a:t>
            </a:r>
            <a:r>
              <a:rPr lang="en-US" altLang="en-US" baseline="30000"/>
              <a:t>.5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F=Froude #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V=Velocity (fps or m/sec)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D=hydraulic depth=a/T (ft or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g=gravitational constant</a:t>
            </a:r>
            <a:endParaRPr lang="en-US" altLang="en-US" baseline="30000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F=1 (critical flow)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F&lt;1 (subcritical; tranquil flow)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F&gt;1 (supercritical; rapid flow)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8B051-C785-4B2B-8583-25C789BBDE80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Varied Flow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Rapidly Varied – depth and velocity change rapidly over a short distance; can neglect friction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hydraulic jump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Gradually varied – depth and velocity change over a long distance; must account for friction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backwater curves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FBF589-167A-432C-BD51-D7014B784B47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Hydraulic Jump-Why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Occurs when water goes from supercritical to subcritical flow</a:t>
            </a:r>
          </a:p>
          <a:p>
            <a:pPr eaLnBrk="1" hangingPunct="1"/>
            <a:r>
              <a:rPr lang="en-US" altLang="en-US"/>
              <a:t>Abrupt rise in the surface water</a:t>
            </a:r>
          </a:p>
          <a:p>
            <a:pPr eaLnBrk="1" hangingPunct="1"/>
            <a:r>
              <a:rPr lang="en-US" altLang="en-US"/>
              <a:t>Increase in depth is always from below the critical depth to above the critical depth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16593-961F-4700-A167-1CCEEE55EA0E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Hydraulic Jump-Details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Velocity and depth before jump (v</a:t>
            </a:r>
            <a:r>
              <a:rPr lang="en-US" altLang="en-US" baseline="-25000" dirty="0"/>
              <a:t>1</a:t>
            </a:r>
            <a:r>
              <a:rPr lang="en-US" altLang="en-US" dirty="0"/>
              <a:t>,y</a:t>
            </a:r>
            <a:r>
              <a:rPr lang="en-US" altLang="en-US" baseline="-25000" dirty="0"/>
              <a:t>1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Velocity and depth after jump (v</a:t>
            </a:r>
            <a:r>
              <a:rPr lang="en-US" altLang="en-US" baseline="-25000" dirty="0"/>
              <a:t>2</a:t>
            </a:r>
            <a:r>
              <a:rPr lang="en-US" altLang="en-US" dirty="0"/>
              <a:t>,y</a:t>
            </a:r>
            <a:r>
              <a:rPr lang="en-US" altLang="en-US" baseline="-25000" dirty="0"/>
              <a:t>2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Although not in your book, there are various equations that relate these variables. Specific energy lost in the jump can also be calculated.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E847D-DFFA-49CB-A251-67DD57716408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Hydraulic Jump-Example Links</a:t>
            </a:r>
          </a:p>
        </p:txBody>
      </p:sp>
      <p:sp>
        <p:nvSpPr>
          <p:cNvPr id="3994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772400" cy="411480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1600" dirty="0">
              <a:hlinkClick r:id="rId3"/>
            </a:endParaRPr>
          </a:p>
          <a:p>
            <a:pPr marL="0" indent="0" eaLnBrk="1" hangingPunct="1">
              <a:buNone/>
            </a:pPr>
            <a:r>
              <a:rPr lang="en-US" altLang="en-US" sz="1600" dirty="0">
                <a:hlinkClick r:id="rId3"/>
              </a:rPr>
              <a:t>http://krcproject.groups.et.byu.net/</a:t>
            </a:r>
            <a:r>
              <a:rPr lang="en-US" altLang="en-US" sz="1600" dirty="0"/>
              <a:t> </a:t>
            </a:r>
          </a:p>
          <a:p>
            <a:pPr marL="0" indent="0" eaLnBrk="1" hangingPunct="1">
              <a:buNone/>
            </a:pPr>
            <a:endParaRPr lang="en-US" altLang="en-US" sz="1600" dirty="0">
              <a:hlinkClick r:id="rId4"/>
            </a:endParaRPr>
          </a:p>
          <a:p>
            <a:pPr marL="0" indent="0" eaLnBrk="1" hangingPunct="1">
              <a:buNone/>
            </a:pPr>
            <a:r>
              <a:rPr lang="en-US" altLang="en-US" sz="1600" dirty="0">
                <a:hlinkClick r:id="rId4"/>
              </a:rPr>
              <a:t>http://www.lmnoeng.com/Channels/HydraulicJump.php</a:t>
            </a:r>
            <a:endParaRPr lang="en-US" altLang="en-US" sz="1600" dirty="0"/>
          </a:p>
          <a:p>
            <a:pPr eaLnBrk="1" hangingPunct="1"/>
            <a:endParaRPr lang="en-US" altLang="en-US" sz="1600" dirty="0"/>
          </a:p>
          <a:p>
            <a:pPr marL="0" indent="0" eaLnBrk="1" hangingPunct="1">
              <a:buNone/>
            </a:pPr>
            <a:r>
              <a:rPr lang="en-US" altLang="en-US" sz="1600" dirty="0"/>
              <a:t>Circular hydraulic jump </a:t>
            </a:r>
            <a:r>
              <a:rPr lang="en-US" altLang="en-US" sz="1600" dirty="0">
                <a:hlinkClick r:id="rId5"/>
              </a:rPr>
              <a:t>https://www.researchgate.net/figure/A-representative-circular-hydraulic-jump-formed-when-a-vertical-water-jet-impinges-on-a_fig1_338609088</a:t>
            </a:r>
            <a:r>
              <a:rPr lang="en-US" altLang="en-US" sz="1600" dirty="0"/>
              <a:t> </a:t>
            </a:r>
          </a:p>
          <a:p>
            <a:pPr marL="457200" lvl="1" indent="0" eaLnBrk="1" hangingPunct="1">
              <a:buNone/>
            </a:pPr>
            <a:endParaRPr lang="en-US" altLang="en-US" sz="1600" dirty="0">
              <a:ea typeface="+mn-ea"/>
              <a:cs typeface="+mn-cs"/>
            </a:endParaRPr>
          </a:p>
        </p:txBody>
      </p:sp>
      <p:pic>
        <p:nvPicPr>
          <p:cNvPr id="2" name="Picture 1" descr="Picture of a circular hydraulic jump">
            <a:extLst>
              <a:ext uri="{FF2B5EF4-FFF2-40B4-BE49-F238E27FC236}">
                <a16:creationId xmlns:a16="http://schemas.microsoft.com/office/drawing/2014/main" id="{9BB86BF7-E71D-422C-8166-CBD9AAD9EB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4188619"/>
            <a:ext cx="230505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D035F5-779B-495C-BF9D-81E43936589D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Varied Flow</a:t>
            </a:r>
            <a:br>
              <a:rPr lang="en-US" altLang="en-US"/>
            </a:br>
            <a:r>
              <a:rPr lang="en-US" altLang="en-US"/>
              <a:t>Slope Categories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M-mild slope</a:t>
            </a:r>
          </a:p>
          <a:p>
            <a:pPr marL="0" indent="0" eaLnBrk="1" hangingPunct="1">
              <a:buNone/>
            </a:pPr>
            <a:r>
              <a:rPr lang="en-US" altLang="en-US" dirty="0"/>
              <a:t>S-steep slope</a:t>
            </a:r>
          </a:p>
          <a:p>
            <a:pPr marL="0" indent="0" eaLnBrk="1" hangingPunct="1">
              <a:buNone/>
            </a:pPr>
            <a:r>
              <a:rPr lang="en-US" altLang="en-US" dirty="0"/>
              <a:t>C-critical slope</a:t>
            </a:r>
          </a:p>
          <a:p>
            <a:pPr marL="0" indent="0" eaLnBrk="1" hangingPunct="1">
              <a:buNone/>
            </a:pPr>
            <a:r>
              <a:rPr lang="en-US" altLang="en-US" dirty="0"/>
              <a:t>H-horizontal slope</a:t>
            </a:r>
          </a:p>
          <a:p>
            <a:pPr marL="0" indent="0" eaLnBrk="1" hangingPunct="1">
              <a:buNone/>
            </a:pPr>
            <a:r>
              <a:rPr lang="en-US" altLang="en-US" dirty="0"/>
              <a:t>A-adverse slope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84A9B-8CC0-4BA2-B1B5-76E7C9B971E5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Varied Flow</a:t>
            </a:r>
            <a:br>
              <a:rPr lang="en-US" altLang="en-US"/>
            </a:br>
            <a:r>
              <a:rPr lang="en-US" altLang="en-US"/>
              <a:t>Zone Categories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Zone 1</a:t>
            </a:r>
          </a:p>
          <a:p>
            <a:pPr lvl="1" eaLnBrk="1" hangingPunct="1"/>
            <a:r>
              <a:rPr lang="en-US" altLang="en-US" sz="2400" dirty="0"/>
              <a:t>Actual depth is greater than normal and critical depth  </a:t>
            </a:r>
          </a:p>
          <a:p>
            <a:pPr marL="0" indent="0" eaLnBrk="1" hangingPunct="1">
              <a:buNone/>
            </a:pPr>
            <a:r>
              <a:rPr lang="en-US" altLang="en-US" sz="2800" dirty="0"/>
              <a:t>Zone 2</a:t>
            </a:r>
          </a:p>
          <a:p>
            <a:pPr lvl="1" eaLnBrk="1" hangingPunct="1"/>
            <a:r>
              <a:rPr lang="en-US" altLang="en-US" sz="2400" dirty="0"/>
              <a:t>Actual depth is between normal and critical depth</a:t>
            </a:r>
          </a:p>
          <a:p>
            <a:pPr marL="0" indent="0" eaLnBrk="1" hangingPunct="1">
              <a:buNone/>
            </a:pPr>
            <a:r>
              <a:rPr lang="en-US" altLang="en-US" sz="2800" dirty="0"/>
              <a:t>Zone 3</a:t>
            </a:r>
          </a:p>
          <a:p>
            <a:pPr lvl="1" eaLnBrk="1" hangingPunct="1"/>
            <a:r>
              <a:rPr lang="en-US" altLang="en-US" sz="2400" dirty="0"/>
              <a:t>Actual depth is less than normal and critical depth</a:t>
            </a:r>
          </a:p>
          <a:p>
            <a:pPr lvl="1" eaLnBrk="1" hangingPunct="1"/>
            <a:endParaRPr lang="en-US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17B30-1EBE-4AB2-A7C9-FE44A21C3CC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 Channel Flow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/>
              <a:t>Open to the atmosphere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Creek/ditch/gutter/pipe flow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highlight>
                  <a:srgbClr val="C0C0C0"/>
                </a:highlight>
              </a:rPr>
              <a:t>Uniform flow</a:t>
            </a:r>
            <a:r>
              <a:rPr lang="en-US" altLang="en-US" dirty="0"/>
              <a:t>-EGL/HGL/Channel Slope are parallel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velocity/depth constant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highlight>
                  <a:srgbClr val="C0C0C0"/>
                </a:highlight>
              </a:rPr>
              <a:t>Varied flow</a:t>
            </a:r>
            <a:r>
              <a:rPr lang="en-US" altLang="en-US" dirty="0"/>
              <a:t>-EGL/HGL/Channel Slope not parallel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velocity/depth not constant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E2BD7-AD12-485A-8165-1A6A23ADA8C7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Water-Surface Profile</a:t>
            </a:r>
            <a:br>
              <a:rPr lang="en-US" altLang="en-US"/>
            </a:br>
            <a:r>
              <a:rPr lang="en-US" altLang="en-US"/>
              <a:t>Classifications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H2, H3 (no H1)</a:t>
            </a:r>
          </a:p>
          <a:p>
            <a:pPr eaLnBrk="1" hangingPunct="1"/>
            <a:r>
              <a:rPr lang="en-US" altLang="en-US"/>
              <a:t>M1, M2, M3</a:t>
            </a:r>
          </a:p>
          <a:p>
            <a:pPr eaLnBrk="1" hangingPunct="1"/>
            <a:r>
              <a:rPr lang="en-US" altLang="en-US"/>
              <a:t>C1, C3 (no C2)</a:t>
            </a:r>
          </a:p>
          <a:p>
            <a:pPr eaLnBrk="1" hangingPunct="1"/>
            <a:r>
              <a:rPr lang="en-US" altLang="en-US"/>
              <a:t>S1, S2, S3</a:t>
            </a:r>
          </a:p>
          <a:p>
            <a:pPr eaLnBrk="1" hangingPunct="1"/>
            <a:r>
              <a:rPr lang="en-US" altLang="en-US"/>
              <a:t>A2, A3 (no A1)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Water Surface Profiles</a:t>
            </a:r>
            <a:br>
              <a:rPr lang="en-US" altLang="en-US"/>
            </a:br>
            <a:r>
              <a:rPr lang="en-US" altLang="en-US" sz="1800">
                <a:hlinkClick r:id="rId3"/>
              </a:rPr>
              <a:t>http://www.fhwa.dot.gov/engineering/hydraulics/pubs/08090/04.cfm</a:t>
            </a:r>
            <a:r>
              <a:rPr lang="en-US" altLang="en-US" sz="1800"/>
              <a:t> 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56E5F-DA36-4168-9309-AFBC49BAE7F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pic>
        <p:nvPicPr>
          <p:cNvPr id="44036" name="Picture 2" descr="water surface profil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73250"/>
            <a:ext cx="5230813" cy="475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793038" cy="838200"/>
          </a:xfrm>
        </p:spPr>
        <p:txBody>
          <a:bodyPr/>
          <a:lstStyle/>
          <a:p>
            <a:r>
              <a:rPr lang="en-US" altLang="en-US" sz="3200"/>
              <a:t>Water Surface Profiles-Change in Slope</a:t>
            </a:r>
            <a:br>
              <a:rPr lang="en-US" altLang="en-US"/>
            </a:br>
            <a:r>
              <a:rPr lang="en-US" altLang="en-US" sz="1800">
                <a:hlinkClick r:id="rId3"/>
              </a:rPr>
              <a:t>http://www.fhwa.dot.gov/engineering/hydraulics/pubs/08090/04.cfm</a:t>
            </a:r>
            <a:r>
              <a:rPr lang="en-US" altLang="en-US" sz="1800"/>
              <a:t> 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1301ED-3DB4-45CA-A132-34145E16AAF3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45060" name="Picture 2" descr="water surface profiles when slope chan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073150"/>
            <a:ext cx="4114800" cy="559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6DAFF-006B-44AD-B4C9-4D39128ADB3E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Backwater Profiles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Usually by computer methods</a:t>
            </a:r>
          </a:p>
          <a:p>
            <a:pPr lvl="1" eaLnBrk="1" hangingPunct="1"/>
            <a:r>
              <a:rPr lang="en-US" altLang="en-US" sz="2400" dirty="0"/>
              <a:t> HEC-RAS </a:t>
            </a:r>
          </a:p>
          <a:p>
            <a:pPr marL="0" indent="0" eaLnBrk="1" hangingPunct="1">
              <a:buNone/>
            </a:pPr>
            <a:r>
              <a:rPr lang="en-US" altLang="en-US" sz="2800" dirty="0"/>
              <a:t>Direct Step Method</a:t>
            </a:r>
          </a:p>
          <a:p>
            <a:pPr lvl="1" eaLnBrk="1" hangingPunct="1"/>
            <a:r>
              <a:rPr lang="en-US" altLang="en-US" sz="2400" dirty="0"/>
              <a:t>Depth/Velocity known at some section (control section)</a:t>
            </a:r>
          </a:p>
          <a:p>
            <a:pPr lvl="1" eaLnBrk="1" hangingPunct="1"/>
            <a:r>
              <a:rPr lang="en-US" altLang="en-US" sz="2400" dirty="0"/>
              <a:t>Assume small change in depth</a:t>
            </a:r>
          </a:p>
          <a:p>
            <a:pPr marL="0" indent="0" eaLnBrk="1" hangingPunct="1">
              <a:buNone/>
            </a:pPr>
            <a:r>
              <a:rPr lang="en-US" altLang="en-US" sz="2800" dirty="0"/>
              <a:t>Standard Step Method</a:t>
            </a:r>
          </a:p>
          <a:p>
            <a:pPr lvl="1" eaLnBrk="1" hangingPunct="1"/>
            <a:r>
              <a:rPr lang="en-US" altLang="en-US" sz="2400" dirty="0"/>
              <a:t>Depth and velocity known at control section</a:t>
            </a:r>
          </a:p>
          <a:p>
            <a:pPr lvl="1" eaLnBrk="1" hangingPunct="1"/>
            <a:r>
              <a:rPr lang="en-US" altLang="en-US" sz="2400" dirty="0"/>
              <a:t>Assume a small change in channel length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0327B3-D278-4F5B-B791-572E0C74B7F9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Uniform Flow in Open Channels</a:t>
            </a:r>
            <a:endParaRPr lang="en-US" altLang="en-US" sz="200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Water depth, flow area, Q and V distribution at all sections throughout the entire channel reach remains unchanged</a:t>
            </a:r>
          </a:p>
          <a:p>
            <a:pPr marL="0" indent="0" eaLnBrk="1" hangingPunct="1">
              <a:buNone/>
            </a:pPr>
            <a:endParaRPr lang="en-US" altLang="en-US" sz="2800" dirty="0"/>
          </a:p>
          <a:p>
            <a:pPr marL="0" indent="0" eaLnBrk="1" hangingPunct="1">
              <a:buNone/>
            </a:pPr>
            <a:r>
              <a:rPr lang="en-US" altLang="en-US" sz="2800" dirty="0"/>
              <a:t>The EGL, HGL and channel bottom lines are parallel to each other</a:t>
            </a:r>
          </a:p>
          <a:p>
            <a:pPr marL="0" indent="0" eaLnBrk="1" hangingPunct="1">
              <a:buNone/>
            </a:pPr>
            <a:endParaRPr lang="en-US" altLang="en-US" sz="2800" dirty="0"/>
          </a:p>
          <a:p>
            <a:pPr marL="0" indent="0" eaLnBrk="1" hangingPunct="1">
              <a:buNone/>
            </a:pPr>
            <a:r>
              <a:rPr lang="en-US" altLang="en-US" sz="2800" dirty="0"/>
              <a:t>No acceleration or deceleration</a:t>
            </a:r>
          </a:p>
          <a:p>
            <a:pPr eaLnBrk="1" hangingPunct="1"/>
            <a:endParaRPr lang="en-US" altLang="en-US" sz="28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C10920-BD4A-4C90-AFDA-E221CA87313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Manning’s Equation</a:t>
            </a:r>
            <a:endParaRPr lang="en-US" altLang="en-US" sz="240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/>
              <a:t>Irish Engineer  </a:t>
            </a:r>
          </a:p>
          <a:p>
            <a:pPr marL="0" indent="0" eaLnBrk="1" hangingPunct="1">
              <a:buNone/>
            </a:pPr>
            <a:endParaRPr lang="en-US" altLang="en-US" sz="2800" dirty="0"/>
          </a:p>
          <a:p>
            <a:pPr marL="0" indent="0" eaLnBrk="1" hangingPunct="1">
              <a:buNone/>
            </a:pPr>
            <a:r>
              <a:rPr lang="en-US" altLang="en-US" sz="2800" dirty="0"/>
              <a:t>“On the Flow of Water in Open Channels and Pipes” (1891)</a:t>
            </a:r>
          </a:p>
          <a:p>
            <a:pPr marL="0" indent="0" eaLnBrk="1" hangingPunct="1">
              <a:buNone/>
            </a:pPr>
            <a:endParaRPr lang="en-US" altLang="en-US" sz="2800" dirty="0"/>
          </a:p>
          <a:p>
            <a:pPr marL="0" indent="0" eaLnBrk="1" hangingPunct="1">
              <a:buNone/>
            </a:pPr>
            <a:r>
              <a:rPr lang="en-US" altLang="en-US" sz="2800" dirty="0"/>
              <a:t>More:</a:t>
            </a:r>
          </a:p>
          <a:p>
            <a:pPr lvl="1" eaLnBrk="1" hangingPunct="1"/>
            <a:r>
              <a:rPr lang="en-US" altLang="en-US" sz="1400" dirty="0">
                <a:hlinkClick r:id="rId3"/>
              </a:rPr>
              <a:t>http://www.engineeringtoolbox.com/mannings-roughness-d_799.html</a:t>
            </a:r>
            <a:endParaRPr lang="en-US" altLang="en-US" sz="1400" dirty="0"/>
          </a:p>
          <a:p>
            <a:pPr lvl="1" eaLnBrk="1" hangingPunct="1"/>
            <a:r>
              <a:rPr lang="en-US" sz="1200" dirty="0">
                <a:hlinkClick r:id="rId4"/>
              </a:rPr>
              <a:t>https://www.hydrologystudio.com/pulp-friction/</a:t>
            </a:r>
            <a:endParaRPr lang="en-US" sz="1200" dirty="0"/>
          </a:p>
          <a:p>
            <a:pPr lvl="1" eaLnBrk="1" hangingPunct="1"/>
            <a:r>
              <a:rPr lang="en-US" sz="1200" dirty="0">
                <a:hlinkClick r:id="rId5"/>
              </a:rPr>
              <a:t>https://www.h2ometrics.com/manning-equation/</a:t>
            </a:r>
            <a:r>
              <a:rPr lang="en-US" sz="1200" dirty="0"/>
              <a:t> </a:t>
            </a:r>
            <a:endParaRPr lang="en-US" altLang="en-US" sz="12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BE0439-E012-48C0-8E90-E0B804B2A017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Manning’s Equation-English</a:t>
            </a:r>
            <a:br>
              <a:rPr lang="en-US" altLang="en-US" dirty="0"/>
            </a:br>
            <a:r>
              <a:rPr lang="en-US" altLang="en-US" dirty="0"/>
              <a:t>Solve for Flow</a:t>
            </a:r>
            <a:endParaRPr lang="en-US" altLang="en-US" sz="2400" dirty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86000"/>
            <a:ext cx="777240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Q=AV=(</a:t>
            </a:r>
            <a:r>
              <a:rPr lang="en-US" altLang="en-US" sz="2800">
                <a:solidFill>
                  <a:srgbClr val="FF0000"/>
                </a:solidFill>
              </a:rPr>
              <a:t>1.486</a:t>
            </a:r>
            <a:r>
              <a:rPr lang="en-US" altLang="en-US" sz="2800"/>
              <a:t>/n)(A)(R</a:t>
            </a:r>
            <a:r>
              <a:rPr lang="en-US" altLang="en-US" sz="2800" baseline="-25000"/>
              <a:t>h</a:t>
            </a:r>
            <a:r>
              <a:rPr lang="en-US" altLang="en-US" sz="2800"/>
              <a:t>)</a:t>
            </a:r>
            <a:r>
              <a:rPr lang="en-US" altLang="en-US" sz="2800" baseline="30000"/>
              <a:t>2/3</a:t>
            </a:r>
            <a:r>
              <a:rPr lang="en-US" altLang="en-US" sz="2800"/>
              <a:t>S</a:t>
            </a:r>
            <a:r>
              <a:rPr lang="en-US" altLang="en-US" sz="2800" baseline="30000"/>
              <a:t>1/2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Where: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Q=flow rate (cfs)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A=wetted cross-sectional area (ft</a:t>
            </a:r>
            <a:r>
              <a:rPr lang="en-US" altLang="en-US" sz="2800" baseline="30000"/>
              <a:t>2</a:t>
            </a:r>
            <a:r>
              <a:rPr lang="en-US" altLang="en-US" sz="280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h</a:t>
            </a:r>
            <a:r>
              <a:rPr lang="en-US" altLang="en-US" sz="2800"/>
              <a:t>=hydraulic radius=A/WP  (ft)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WP=wetted perimeter (ft)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S=slope (ft/ft)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n=friction coefficient (dimensionless)</a:t>
            </a:r>
            <a:endParaRPr lang="en-US" altLang="en-US" sz="2800" baseline="-25000"/>
          </a:p>
          <a:p>
            <a:pPr eaLnBrk="1" hangingPunct="1">
              <a:buFont typeface="Wingdings" pitchFamily="2" charset="2"/>
              <a:buNone/>
            </a:pPr>
            <a:endParaRPr lang="en-US" altLang="en-US" sz="2800" baseline="300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EF9D5-1746-45F0-9F75-8ECF780B08FA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Manning’s Equation-Metric</a:t>
            </a:r>
            <a:br>
              <a:rPr lang="en-US" altLang="en-US"/>
            </a:br>
            <a:r>
              <a:rPr lang="en-US" altLang="en-US"/>
              <a:t>Solve for Flow</a:t>
            </a:r>
            <a:endParaRPr lang="en-US" altLang="en-US" sz="240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Q=AV=(</a:t>
            </a:r>
            <a:r>
              <a:rPr lang="en-US" altLang="en-US" sz="2800">
                <a:solidFill>
                  <a:srgbClr val="FF0000"/>
                </a:solidFill>
              </a:rPr>
              <a:t>1</a:t>
            </a:r>
            <a:r>
              <a:rPr lang="en-US" altLang="en-US" sz="2800"/>
              <a:t>/n)(A)(R</a:t>
            </a:r>
            <a:r>
              <a:rPr lang="en-US" altLang="en-US" sz="2800" baseline="-25000"/>
              <a:t>h</a:t>
            </a:r>
            <a:r>
              <a:rPr lang="en-US" altLang="en-US" sz="2800"/>
              <a:t>)</a:t>
            </a:r>
            <a:r>
              <a:rPr lang="en-US" altLang="en-US" sz="2800" baseline="30000"/>
              <a:t>2/3</a:t>
            </a:r>
            <a:r>
              <a:rPr lang="en-US" altLang="en-US" sz="2800"/>
              <a:t>S</a:t>
            </a:r>
            <a:r>
              <a:rPr lang="en-US" altLang="en-US" sz="2800" baseline="30000"/>
              <a:t>1/2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Where: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Q=flow rate (cms)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A=wetted cross-sectional area (m</a:t>
            </a:r>
            <a:r>
              <a:rPr lang="en-US" altLang="en-US" sz="2800" baseline="30000"/>
              <a:t>2</a:t>
            </a:r>
            <a:r>
              <a:rPr lang="en-US" altLang="en-US" sz="280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h</a:t>
            </a:r>
            <a:r>
              <a:rPr lang="en-US" altLang="en-US" sz="2800"/>
              <a:t>=hydraulic radius=A/WP  (m)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WP=wetted perimeter (m)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S=slope (m/m)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n=friction coefficient (dimensionless)</a:t>
            </a:r>
            <a:endParaRPr lang="en-US" altLang="en-US" sz="2800" baseline="-25000"/>
          </a:p>
          <a:p>
            <a:pPr eaLnBrk="1" hangingPunct="1">
              <a:buFont typeface="Wingdings" pitchFamily="2" charset="2"/>
              <a:buNone/>
            </a:pPr>
            <a:endParaRPr lang="en-US" altLang="en-US" sz="2800" baseline="300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8B539-6F8D-4CCE-9C0A-C5901B00B04C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Manning’s Equation-English</a:t>
            </a:r>
            <a:br>
              <a:rPr lang="en-US" altLang="en-US"/>
            </a:br>
            <a:r>
              <a:rPr lang="en-US" altLang="en-US"/>
              <a:t>Solve for Velocity</a:t>
            </a:r>
            <a:endParaRPr lang="en-US" altLang="en-US" sz="240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V=(</a:t>
            </a:r>
            <a:r>
              <a:rPr lang="en-US" altLang="en-US" sz="2800">
                <a:solidFill>
                  <a:srgbClr val="FF0000"/>
                </a:solidFill>
              </a:rPr>
              <a:t>1.486</a:t>
            </a:r>
            <a:r>
              <a:rPr lang="en-US" altLang="en-US" sz="2800"/>
              <a:t>/n)(R</a:t>
            </a:r>
            <a:r>
              <a:rPr lang="en-US" altLang="en-US" sz="2800" baseline="-25000"/>
              <a:t>h</a:t>
            </a:r>
            <a:r>
              <a:rPr lang="en-US" altLang="en-US" sz="2800"/>
              <a:t>)</a:t>
            </a:r>
            <a:r>
              <a:rPr lang="en-US" altLang="en-US" sz="2800" baseline="30000"/>
              <a:t>2/3</a:t>
            </a:r>
            <a:r>
              <a:rPr lang="en-US" altLang="en-US" sz="2800"/>
              <a:t>S</a:t>
            </a:r>
            <a:r>
              <a:rPr lang="en-US" altLang="en-US" sz="2800" baseline="30000"/>
              <a:t>1/2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Where: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V=velocity (ft/sec)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A=wetted cross-sectional area (ft</a:t>
            </a:r>
            <a:r>
              <a:rPr lang="en-US" altLang="en-US" sz="2800" baseline="30000"/>
              <a:t>2</a:t>
            </a:r>
            <a:r>
              <a:rPr lang="en-US" altLang="en-US" sz="280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h</a:t>
            </a:r>
            <a:r>
              <a:rPr lang="en-US" altLang="en-US" sz="2800"/>
              <a:t>=hydraulic radius=A/WP  (ft)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WP=wetted perimeter (ft)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S=slope (ft/ft)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n=friction coefficient (dimensionless)</a:t>
            </a:r>
            <a:endParaRPr lang="en-US" altLang="en-US" sz="2800" baseline="-25000"/>
          </a:p>
          <a:p>
            <a:pPr eaLnBrk="1" hangingPunct="1">
              <a:buFont typeface="Wingdings" pitchFamily="2" charset="2"/>
              <a:buNone/>
            </a:pPr>
            <a:endParaRPr lang="en-US" altLang="en-US" sz="2800" baseline="300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</TotalTime>
  <Words>1573</Words>
  <Application>Microsoft Office PowerPoint</Application>
  <PresentationFormat>On-screen Show (4:3)</PresentationFormat>
  <Paragraphs>344</Paragraphs>
  <Slides>43</Slides>
  <Notes>42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 Unicode MS</vt:lpstr>
      <vt:lpstr>Arial</vt:lpstr>
      <vt:lpstr>Calibri</vt:lpstr>
      <vt:lpstr>Tahoma</vt:lpstr>
      <vt:lpstr>Wingdings</vt:lpstr>
      <vt:lpstr>Blends</vt:lpstr>
      <vt:lpstr>Office Theme</vt:lpstr>
      <vt:lpstr>Chart</vt:lpstr>
      <vt:lpstr>CTC 261  Review</vt:lpstr>
      <vt:lpstr>This Week:  </vt:lpstr>
      <vt:lpstr>Objectives</vt:lpstr>
      <vt:lpstr>Open Channel Flow</vt:lpstr>
      <vt:lpstr>Uniform Flow in Open Channels</vt:lpstr>
      <vt:lpstr>Manning’s Equation</vt:lpstr>
      <vt:lpstr>Manning’s Equation-English Solve for Flow</vt:lpstr>
      <vt:lpstr>Manning’s Equation-Metric Solve for Flow</vt:lpstr>
      <vt:lpstr>Manning’s Equation-English Solve for Velocity</vt:lpstr>
      <vt:lpstr>Manning’s Equation-Metric Solve for Velocity</vt:lpstr>
      <vt:lpstr>Manning’s Friction Coefficient</vt:lpstr>
      <vt:lpstr>Triangular/Trapezoidal Channels</vt:lpstr>
      <vt:lpstr>Pipe Flow</vt:lpstr>
      <vt:lpstr>SCS Table</vt:lpstr>
      <vt:lpstr>Example-Find Q</vt:lpstr>
      <vt:lpstr>Example-Find S</vt:lpstr>
      <vt:lpstr>Friction loss</vt:lpstr>
      <vt:lpstr>Using Manning’s equation to estimate pipe size</vt:lpstr>
      <vt:lpstr>Break</vt:lpstr>
      <vt:lpstr>Normal Depth</vt:lpstr>
      <vt:lpstr>Normal Depth Example</vt:lpstr>
      <vt:lpstr>Normal Depth Example Table</vt:lpstr>
      <vt:lpstr>Stream Rating Curve</vt:lpstr>
      <vt:lpstr>Specific Energy</vt:lpstr>
      <vt:lpstr>Depth as a function of Specific Energy</vt:lpstr>
      <vt:lpstr>Specific Energy: Table Derivision</vt:lpstr>
      <vt:lpstr>Specific Energy Curve</vt:lpstr>
      <vt:lpstr>Critical Depth</vt:lpstr>
      <vt:lpstr>Critical Velocity</vt:lpstr>
      <vt:lpstr>Critical Slope</vt:lpstr>
      <vt:lpstr>Calculating Critical Depth</vt:lpstr>
      <vt:lpstr>Critical Depth  (Rectangular Channel)</vt:lpstr>
      <vt:lpstr>Froude Number</vt:lpstr>
      <vt:lpstr>Varied Flow</vt:lpstr>
      <vt:lpstr>Hydraulic Jump-Why</vt:lpstr>
      <vt:lpstr>Hydraulic Jump-Details</vt:lpstr>
      <vt:lpstr>Hydraulic Jump-Example Links</vt:lpstr>
      <vt:lpstr>Varied Flow Slope Categories</vt:lpstr>
      <vt:lpstr>Varied Flow Zone Categories</vt:lpstr>
      <vt:lpstr>Water-Surface Profile Classifications</vt:lpstr>
      <vt:lpstr>Water Surface Profiles http://www.fhwa.dot.gov/engineering/hydraulics/pubs/08090/04.cfm </vt:lpstr>
      <vt:lpstr>Water Surface Profiles-Change in Slope http://www.fhwa.dot.gov/engineering/hydraulics/pubs/08090/04.cfm </vt:lpstr>
      <vt:lpstr>Backwater Profiles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153</cp:revision>
  <dcterms:created xsi:type="dcterms:W3CDTF">2002-10-04T19:39:32Z</dcterms:created>
  <dcterms:modified xsi:type="dcterms:W3CDTF">2026-03-09T15:43:03Z</dcterms:modified>
</cp:coreProperties>
</file>