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2"/>
  </p:notesMasterIdLst>
  <p:handoutMasterIdLst>
    <p:handoutMasterId r:id="rId43"/>
  </p:handoutMasterIdLst>
  <p:sldIdLst>
    <p:sldId id="299" r:id="rId2"/>
    <p:sldId id="285" r:id="rId3"/>
    <p:sldId id="337" r:id="rId4"/>
    <p:sldId id="297" r:id="rId5"/>
    <p:sldId id="333" r:id="rId6"/>
    <p:sldId id="307" r:id="rId7"/>
    <p:sldId id="332" r:id="rId8"/>
    <p:sldId id="338" r:id="rId9"/>
    <p:sldId id="334" r:id="rId10"/>
    <p:sldId id="327" r:id="rId11"/>
    <p:sldId id="328" r:id="rId12"/>
    <p:sldId id="313" r:id="rId13"/>
    <p:sldId id="329" r:id="rId14"/>
    <p:sldId id="318" r:id="rId15"/>
    <p:sldId id="335" r:id="rId16"/>
    <p:sldId id="339" r:id="rId17"/>
    <p:sldId id="345" r:id="rId18"/>
    <p:sldId id="346" r:id="rId19"/>
    <p:sldId id="361" r:id="rId20"/>
    <p:sldId id="347" r:id="rId21"/>
    <p:sldId id="348" r:id="rId22"/>
    <p:sldId id="349" r:id="rId23"/>
    <p:sldId id="360" r:id="rId24"/>
    <p:sldId id="350" r:id="rId25"/>
    <p:sldId id="351" r:id="rId26"/>
    <p:sldId id="362" r:id="rId27"/>
    <p:sldId id="352" r:id="rId28"/>
    <p:sldId id="353" r:id="rId29"/>
    <p:sldId id="354" r:id="rId30"/>
    <p:sldId id="359" r:id="rId31"/>
    <p:sldId id="355" r:id="rId32"/>
    <p:sldId id="357" r:id="rId33"/>
    <p:sldId id="336" r:id="rId34"/>
    <p:sldId id="340" r:id="rId35"/>
    <p:sldId id="356" r:id="rId36"/>
    <p:sldId id="341" r:id="rId37"/>
    <p:sldId id="358" r:id="rId38"/>
    <p:sldId id="342" r:id="rId39"/>
    <p:sldId id="343" r:id="rId40"/>
    <p:sldId id="344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3344" autoAdjust="0"/>
  </p:normalViewPr>
  <p:slideViewPr>
    <p:cSldViewPr>
      <p:cViewPr varScale="1">
        <p:scale>
          <a:sx n="121" d="100"/>
          <a:sy n="121" d="100"/>
        </p:scale>
        <p:origin x="6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83C32B0B-FC11-4405-88F8-89DAEEB388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F74E9B9-0870-4633-BB08-43968E49AC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CAC01C3C-E398-454A-961C-C87AA0FC875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>
            <a:extLst>
              <a:ext uri="{FF2B5EF4-FFF2-40B4-BE49-F238E27FC236}">
                <a16:creationId xmlns:a16="http://schemas.microsoft.com/office/drawing/2014/main" id="{5DC7A1D0-BB9E-4869-9F59-3137E1EC74B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783BA3-C0CA-4059-8F19-1F3369241C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A3085668-426A-4583-8824-6E92911096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75CF2F8F-0A06-428A-8301-DE53E1569E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CEFA5E57-40F1-45AD-93B0-8C226DC510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FD2E9190-A817-4898-842D-18EF2277C6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840FB131-3446-453C-AE58-980D7B2DFC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92F829AD-BA22-4386-8E7B-A0CAC7A7F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6EA839E-365C-4807-85C4-DCD5CC9F02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B6AECDF5-34A8-4E7C-A211-C88AAD8E1B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00154200-7A0F-4A1C-9748-85177766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E72EE3C2-C8EB-464A-B18F-D69BBCA8D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543A49-E192-4EC9-B2FA-482D5B605C96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3051EBA0-1A82-49C6-B90D-D10322C576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62DFB84F-3E4C-4ABD-BD28-26398DA1A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7478A900-C258-43D4-958E-9CE6E3216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CA5081-A0A2-4580-8A4B-A7B3BB3BE5CE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88F675B5-0A3E-4898-A4FD-F33366810D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93E53946-D539-4314-BF39-91289CF10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28B6C6F0-8CB1-41DD-8A32-F9EF46F46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33AD14-F931-43A4-BAE6-7664B92242C3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9F9D1186-0DFC-49FA-B271-B55190A05D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95E5B598-209F-4FBB-8AA5-C4233416B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BA77AEFF-27C6-4668-AB1C-69AD222AC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2FD32F-1C68-45E5-8131-574584B83692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2D1041BE-81E6-4B0C-90A7-0F1B816ABF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0BB41F43-3398-4841-A811-CC5D4401A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37E795CB-330C-44DD-B6D5-6AC7CF103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D1C11E-5508-497B-B4FD-669F01401F4E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61B47291-8A88-4C5C-B622-72BD944D5E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E5864164-01E8-4CA2-B702-B2E3969D9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1F90BC05-13F8-453D-9C8A-31E1F9EA3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31F101-F630-45EF-A89D-77860646D2E0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B8E82F8D-1D36-4007-B35E-904207EB6B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B76A9189-3ABF-4781-8DB1-EAAAAAC8A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27C65C92-5718-4C9E-9B59-7A639A524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6A7499-C494-46FD-8F2F-38AB1A5B8074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754FBBE7-A406-4747-B8AC-12BDE38BA0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FA14510B-DED5-4EBC-916B-61A241004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877032A7-532B-4ED9-B00B-6F6D1C9F8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0F6FE4-37F9-4364-BDC0-D27D12E4D8A0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38A983D8-FE6A-4919-81FC-4FBB30C157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49168E98-B377-4A30-A4D6-0C5629DBD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4F53D199-A8BB-402D-B48F-1C3EC6F3C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D11C26-E5F7-4380-8D45-FA03985EB9E4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1100EDCE-F0DA-4FA1-9E28-9FBB38A59C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4CAF30B0-9703-46F3-A38C-4FD00C039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72A8644C-3F58-4BE3-8737-02F2D69D2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67E833-D17F-48D8-BF2B-AC3971B6276B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2B82F660-586E-41E2-A930-858AB57D8B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314D79A4-2061-4B6A-BED8-3C54453C1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75AFAED0-F4C8-4470-B5AC-5B0D92FCB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B53EE7-056A-49FD-A98E-85A85D7F9BF6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67EDDB94-6ABC-4DC6-8824-1B56AA5027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36427931-F711-4964-8250-19FC787F0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B1163101-C7C5-4846-BC2A-66511AD11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E68541-BC3E-4D30-9EC1-0332EE5C83C9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C577D87C-1002-40AE-935B-C08698F370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5E480389-24F9-4BCF-AC02-202029025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2541FCE5-3AE5-494F-8123-27FF26F4EC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9047DE-A65B-44D6-A631-0A264E5E10EF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153A39C7-C08D-4CEF-9D5F-1DF0417CFF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3E677749-4D8A-4B43-B23C-FB5130B4F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3C521BB4-1B98-4A1B-B4D9-78A296E83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7F5A60-7C5E-4B85-85EA-23B73E8F5EA0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185F21FD-C718-433C-8274-F4E858915A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6760ADAC-E180-43CA-96B3-4F132B994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7984018-3B45-46F0-94E2-8E523D215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65C1E8-715D-4AF0-9288-FD2B5620B4C5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B56AD6AF-2EBA-42CC-919D-3D470C0780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A99C1D69-E7ED-49F6-832E-30B2370F1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F2DAD277-692A-4C3A-8E4A-5B6CCA412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24C956-D0CC-4F99-83C5-AB7A0C9C483B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3975CA11-5F21-4989-A9DA-221181726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44B39D94-E85E-46C6-8F2B-000A3FA33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CC8EE6A8-508D-4884-A57D-252826BDC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14D4AB-6E54-4D2F-A313-15EF9E9B5799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8CBC2826-E885-48C1-840A-6992DC6C3D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0A82818F-15CE-4E23-949B-3C0D4A1DD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7276BB04-248B-4922-BD47-5FD14E0D6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982440-B3FB-408E-AC38-5CDFF0C678DC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32B9816F-EB2C-47A3-9BCE-F7B0AAAEA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513AD26D-1CE8-41DC-925B-EDAE60630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FEEEE346-AB29-4DFE-837F-962A0E90B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96A989-F198-47E4-A920-E6DEEC704347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3E660695-BBA4-4156-9F21-6BB2CBA98A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047E6E03-0966-4E57-B649-784452DAC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AC685EA6-5516-4D31-9E89-E93806B86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05D562-8C40-42D2-9F93-38ABC30E92B2}" type="slidenum">
              <a:rPr lang="en-US" altLang="en-US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1747835D-9BBC-450E-BE60-BBAA31B3CE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2DE475F5-1168-4336-9B7A-50D267403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5791BFC1-FCE9-439C-BB54-F1D4FE498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F0B63E-46EB-4400-86C4-C47BCFD46826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86E69D51-A1B8-41AF-AD10-55EB51472F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5643418F-855C-4C80-A6DF-D4AE5F8B4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282788B0-2885-4E18-851A-3289479A3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DB1DF6-47AA-4D2E-A290-C87BB3F851FA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0EF92AC5-2EB7-41F5-AB0E-036874DFF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1F5A50DD-0B75-41DA-ACF6-10193A00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87BA824F-5D2C-4797-87A8-AFEBC6E495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30ACFC-6676-45AB-8705-E2BA791763D6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82328E90-FF8B-4924-AC9D-179D73347D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DEEB8B46-647D-4602-A515-B99B8E6DE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182CBEEE-19A6-4759-9533-D23100696F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596A48-1C74-4814-BAF6-DD1A9739ABDD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B1EAFD4C-126D-450E-A290-2A22EFC05E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F45DBC07-26D4-44A7-8D9A-53E6D7844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7B3A7581-BE97-422B-91A5-9DA95DDD2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2EE882-29C8-4680-94B7-6CD438B674DD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8E81E10C-EA43-4D9A-90D7-A4D6A74DCB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3801CA6F-FB43-4D8A-93AF-923796BE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B3F5CDB4-C144-4FC4-943E-4E1CA3297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5C09DD-2A32-4D4D-89EE-221D5851C70C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702C6BB-B792-4086-8E72-3B2FB64AB9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BFC883BF-7844-497E-B548-5D96952D1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769D41AF-02C1-44ED-BF0A-C76BE7667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6D4A47-1A99-4A00-ADE9-A27117A655D2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20650427-75AA-43A9-A9F3-4994702DE4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3577AFFC-8F5A-4E9E-B852-5789CC7F1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6B2E76F5-33B1-4F35-9933-A8080129F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AA4F85-769C-4E01-A79F-F274F5B95C81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290DBFF9-2CE9-43E3-8FD6-9BBE6ADE71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83B309BC-1A4C-4E10-A21C-8536B1574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763FD254-F534-473F-A1CC-F1C82213E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9CA8A8-5690-4E96-B6CA-FBAEB7DCD6FE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B6CE4196-F56F-4605-BFF1-06AAB57671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EF2254F6-238C-4BF7-B01C-3351B88D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E96AF8D3-97E2-4FCC-A093-6418BB182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AC0D2A-CB20-4766-BFE2-1B2EF99E790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A1B0DFD9-58E0-45FA-A76E-9FC78DE19B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F6053D2B-6009-4E3C-BA76-B9E7DCE0B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5AE5C9AD-D4DE-4EC8-904B-BCCDD5AAA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7AC4A0-4688-4A86-B4BF-09CFC574D443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74498BFB-55B8-4013-8F59-05110529D0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4BB86A2A-E2DC-489D-8264-66B925D1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3225AF1B-3D91-44BE-AF78-9485320FB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4DEC38-09F6-4F59-92FE-BC15A54287BB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C106CEC-B330-4B71-9811-C7091AF20FA8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440048-5678-4D53-B273-0F456361D757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C8F37FE3-0EAC-49FA-BF83-3ACBC65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7E79A538-BF4B-4142-9850-A079DDF2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44001888-06C1-4701-9FBC-DCC482A6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6FA90-7466-4510-91EC-D90B21B31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87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E44BAB1C-A231-4204-BBC5-4FD9ACC0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BBA3D889-FDA3-4C10-9070-B5FDBB66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5E46CE2E-B81B-45BC-8436-E207689D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021C5-EC7C-4E2E-A9EA-EF795D905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47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2897B71-B283-4CE1-8373-48E8C54C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8984D107-D848-43DC-A27F-7966F55D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2BEA33BF-DA78-4CA1-B7B8-2FA12035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CE7E8-23AD-487F-9F87-57531B84B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05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80337DA8-38F8-4562-96ED-F9E8913C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7EC8A590-CBAC-405E-A168-C8CCF11D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2A5447A3-2689-40FC-86A7-A1FBD256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C3A53-45DE-4C04-9A88-0A9130C1EF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215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8DC4B6B-EADB-4327-A907-D62CFAA3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1D5BC51F-A9D0-44B5-978F-BF162560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01B7732A-5DDF-43A0-ADA1-7DAE244A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33F80-BF57-4A9A-8DFE-1916643EEC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32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7645421C-82BD-4C64-AFE5-C6E91919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31BC3118-8CAC-45F5-983A-CB243741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3FDCC35F-7E07-445F-99DC-30A55A02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4DA22-2B10-4537-88CE-21F80C0D81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00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4AD2D-739D-4EF7-9AFE-B28C4E9A53D8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DBD54A-E913-4AF4-ABC3-2E04129E7A40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262EEF-0099-4B3B-8A09-184BE1224F5A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602E68-F7A3-40DB-B7F6-17DAC4D1234D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0B5D401-ECD6-44D1-B2E8-D1CE394A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0E06632-9B59-4101-9225-3654E93C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048BE2-121D-4A22-9250-594C845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C6835-0F19-4BEE-BB9F-8EE7E69CA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75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75105350-CAE0-4D51-A0A7-F4AA2B2E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FB580ED2-1D02-4D1C-9CF6-A5EFB58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9BCFC83B-9455-4A41-85CA-3B1BCA6A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4DAE2-C986-4FD9-854D-B44654C28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56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C2E35C-7AAE-451A-9956-B809874F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835888-7483-4DBC-B410-D972B206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252D43-224E-4FE1-9E75-7794BEFB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1F7EE-3922-414E-AE9B-8879E567A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6CC46D3E-14D3-4846-9758-B38D92F98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C256CE71-CBDF-41CA-B452-0B3A0FFB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8FA7D077-C2E5-467F-AC92-8C3CC3F2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59105-4948-423D-999D-52D784DC7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61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4A5E72-D684-42B8-97E7-1A7BA2DB6445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F02A4-D56B-4408-BE05-6D4D124D2D74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5D074647-D45B-42E4-BA46-A8ACC33B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46E501B-5D3F-43C4-84A3-E76F530E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1335ED9-08FF-419B-AEBA-74B7A394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29F32-1C46-4D60-829F-D2F407D3A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50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D0B25-E9F3-436F-B603-0720BAA71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65D22-0ADA-4B12-B1D8-519AC824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6FF85-6675-4630-847C-389623C6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EFD9E-9289-43B2-88CC-22A9A4233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95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DB69A6-73E5-4CD8-854E-A6B745B1CF0B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8A035026-4700-40C3-9940-E1460248FB96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1DC22E5E-F66B-4D62-8710-0E37125F9237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3D0E99C-56F8-4F1C-8C74-576011C2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CB9766F-4022-4071-8EF6-700CDDEC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C645CE5-F7ED-48B1-AE48-DDAC14DB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A93DA-B532-46A2-A530-386B01220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7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B98DA8F6-EDE0-4D26-AE70-39D3D0134A03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24BCBDB-C943-4299-949A-D2162463EEC2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D69F77A8-D661-430A-AB34-0CB10C0BFEC4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75695D-C749-4209-AF89-8C4523E3A31C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52FFA593-2197-4892-87E0-E04F44BC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1B9E3FA3-7718-4FF5-8DD1-5B90FCD2E0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3D0EFF3C-A7C2-4968-9F9A-1171FAE48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CB2E156-D1D5-42E8-B078-5E4DC6EE1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C426C19-9ABD-4F61-B98A-BF083B135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9BA4"/>
                </a:solidFill>
              </a:defRPr>
            </a:lvl1pPr>
          </a:lstStyle>
          <a:p>
            <a:fld id="{0F0F2D75-C5B8-4769-894B-6B079EE4145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49E4CF-F0C2-490B-87D4-2355A7DC9C12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3" r:id="rId2"/>
    <p:sldLayoutId id="2147483851" r:id="rId3"/>
    <p:sldLayoutId id="2147483844" r:id="rId4"/>
    <p:sldLayoutId id="2147483852" r:id="rId5"/>
    <p:sldLayoutId id="2147483845" r:id="rId6"/>
    <p:sldLayoutId id="2147483853" r:id="rId7"/>
    <p:sldLayoutId id="2147483854" r:id="rId8"/>
    <p:sldLayoutId id="2147483855" r:id="rId9"/>
    <p:sldLayoutId id="2147483846" r:id="rId10"/>
    <p:sldLayoutId id="2147483847" r:id="rId11"/>
    <p:sldLayoutId id="2147483848" r:id="rId12"/>
    <p:sldLayoutId id="214748384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F688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wa.dot.gov/Engineering/hydraulics/library_arc.cfm?pub_number=22&amp;id=18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A14C3587-D53D-4973-8C68-9B7C7233F5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CTC 261 Hydraulics</a:t>
            </a:r>
            <a:b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 Drainage Systems</a:t>
            </a:r>
            <a:endParaRPr lang="en-US" altLang="en-US" sz="2900" dirty="0">
              <a:solidFill>
                <a:schemeClr val="tx2">
                  <a:satMod val="1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55BAFC72-B1E3-4FE1-8624-1DD44B8FDE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/>
              <a:t> </a:t>
            </a:r>
          </a:p>
        </p:txBody>
      </p:sp>
      <p:sp>
        <p:nvSpPr>
          <p:cNvPr id="8196" name="Rectangle 18">
            <a:extLst>
              <a:ext uri="{FF2B5EF4-FFF2-40B4-BE49-F238E27FC236}">
                <a16:creationId xmlns:a16="http://schemas.microsoft.com/office/drawing/2014/main" id="{799AF6C7-07EB-4CDC-A352-A5737D762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516ADF-34AD-4E46-990A-BC2C04AF40FD}" type="slidenum">
              <a:rPr lang="en-US" altLang="en-US">
                <a:latin typeface="Arial Black" panose="020B0A04020102020204" pitchFamily="34" charset="0"/>
              </a:rPr>
              <a:pPr/>
              <a:t>1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8197" name="Picture 5" descr="Storm drainage system picture (runoff, inlet, storm sewer outlet to a water body)">
            <a:extLst>
              <a:ext uri="{FF2B5EF4-FFF2-40B4-BE49-F238E27FC236}">
                <a16:creationId xmlns:a16="http://schemas.microsoft.com/office/drawing/2014/main" id="{21A78E91-1AF1-4EDA-BC52-D42528260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57400"/>
            <a:ext cx="5715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262F07CB-2B15-488D-9C97-9ABE4479C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Inlets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C748582-F50E-4A4E-94F5-C6E5CA2209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5100" y="1447800"/>
            <a:ext cx="4279900" cy="4800600"/>
          </a:xfrm>
        </p:spPr>
        <p:txBody>
          <a:bodyPr/>
          <a:lstStyle/>
          <a:p>
            <a:pPr marL="82550" indent="0" eaLnBrk="1" hangingPunct="1">
              <a:buNone/>
            </a:pPr>
            <a:r>
              <a:rPr lang="en-US" altLang="en-US" sz="2800" dirty="0"/>
              <a:t>Curb-opening inlet</a:t>
            </a:r>
          </a:p>
          <a:p>
            <a:pPr lvl="1" eaLnBrk="1" hangingPunct="1"/>
            <a:r>
              <a:rPr lang="en-US" altLang="en-US" sz="2000" dirty="0"/>
              <a:t>No grate (not hydraulically efficient; rarely used)</a:t>
            </a:r>
          </a:p>
          <a:p>
            <a:pPr marL="82550" indent="0" eaLnBrk="1" hangingPunct="1">
              <a:buNone/>
            </a:pPr>
            <a:r>
              <a:rPr lang="en-US" altLang="en-US" sz="2800" dirty="0"/>
              <a:t>Gutter Inlet</a:t>
            </a:r>
          </a:p>
          <a:p>
            <a:pPr lvl="1" eaLnBrk="1" hangingPunct="1"/>
            <a:r>
              <a:rPr lang="en-US" altLang="en-US" sz="2000" dirty="0"/>
              <a:t>Grate only-used if no curb (common if no curb)</a:t>
            </a:r>
          </a:p>
          <a:p>
            <a:pPr lvl="1" eaLnBrk="1" hangingPunct="1"/>
            <a:r>
              <a:rPr lang="en-US" altLang="en-US" sz="2000" dirty="0"/>
              <a:t>Slotted (rarely used)</a:t>
            </a:r>
          </a:p>
          <a:p>
            <a:pPr marL="82550" indent="0" eaLnBrk="1" hangingPunct="1">
              <a:buNone/>
            </a:pPr>
            <a:r>
              <a:rPr lang="en-US" altLang="en-US" sz="2800" dirty="0"/>
              <a:t>Combination Inlet</a:t>
            </a:r>
          </a:p>
          <a:p>
            <a:pPr lvl="1" eaLnBrk="1" hangingPunct="1"/>
            <a:r>
              <a:rPr lang="en-US" altLang="en-US" sz="2400" dirty="0"/>
              <a:t>Used w/ curbs (common for curbed areas)</a:t>
            </a:r>
          </a:p>
        </p:txBody>
      </p:sp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3A66405E-C89A-456C-A2EF-67BC67AE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743D07-6C06-4AC9-92DF-120F1B8A246C}" type="slidenum">
              <a:rPr lang="en-US" altLang="en-US">
                <a:latin typeface="Arial Black" panose="020B0A04020102020204" pitchFamily="34" charset="0"/>
              </a:rPr>
              <a:pPr/>
              <a:t>10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17413" name="Picture 4" descr="slot inlet">
            <a:extLst>
              <a:ext uri="{FF2B5EF4-FFF2-40B4-BE49-F238E27FC236}">
                <a16:creationId xmlns:a16="http://schemas.microsoft.com/office/drawing/2014/main" id="{893A6118-5723-4284-B9A6-FBA9030B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54" y="3399459"/>
            <a:ext cx="876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curb opening inlet&#10;">
            <a:extLst>
              <a:ext uri="{FF2B5EF4-FFF2-40B4-BE49-F238E27FC236}">
                <a16:creationId xmlns:a16="http://schemas.microsoft.com/office/drawing/2014/main" id="{0019D7BF-0559-413F-8996-B3B03BBF4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179513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combination inlet (curb and grate inlets) Very efficient">
            <a:extLst>
              <a:ext uri="{FF2B5EF4-FFF2-40B4-BE49-F238E27FC236}">
                <a16:creationId xmlns:a16="http://schemas.microsoft.com/office/drawing/2014/main" id="{D5401E0B-3C5C-41B4-B7CC-8920C86AE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029200"/>
            <a:ext cx="16192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 descr="gutter inlet (no curb)">
            <a:extLst>
              <a:ext uri="{FF2B5EF4-FFF2-40B4-BE49-F238E27FC236}">
                <a16:creationId xmlns:a16="http://schemas.microsoft.com/office/drawing/2014/main" id="{85E66BCC-969D-478A-823F-5B35E0299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33588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12B42FC6-C461-469C-947B-7F9D9094E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74B178E-76ED-4B87-A96E-01B456759F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Reticuline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Rectangular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Parallel bar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41FBA17A-3813-47DB-8934-74C2285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243154-FB28-4C1E-A805-C3926E3A90D0}" type="slidenum">
              <a:rPr lang="en-US" altLang="en-US">
                <a:latin typeface="Arial Black" panose="020B0A04020102020204" pitchFamily="34" charset="0"/>
              </a:rPr>
              <a:pPr/>
              <a:t>11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18437" name="Picture 5" descr="reticuline grate">
            <a:extLst>
              <a:ext uri="{FF2B5EF4-FFF2-40B4-BE49-F238E27FC236}">
                <a16:creationId xmlns:a16="http://schemas.microsoft.com/office/drawing/2014/main" id="{8D970359-0F0C-42AE-BE05-D873F612D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43624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parallel bar grate">
            <a:extLst>
              <a:ext uri="{FF2B5EF4-FFF2-40B4-BE49-F238E27FC236}">
                <a16:creationId xmlns:a16="http://schemas.microsoft.com/office/drawing/2014/main" id="{2032C0AB-9052-472A-B715-71ED0FD0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61" y="361181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rectangular grate&#10;">
            <a:extLst>
              <a:ext uri="{FF2B5EF4-FFF2-40B4-BE49-F238E27FC236}">
                <a16:creationId xmlns:a16="http://schemas.microsoft.com/office/drawing/2014/main" id="{46E46F0C-62FC-4270-AB7E-B59A0256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05" y="37338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1196FA4A-E5D5-4236-ABB5-A04A89670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Interception Capacity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231C716-E8F3-499F-AC20-D6B61EB98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Depends on geometry and characteristics of gutter flow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Water not intercepted is called carryover, bypass or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runby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On-grade  (percent efficiency)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Sag location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Acts as a weir for shallow depths and as an orifice for deeper depths </a:t>
            </a: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75917436-1D3B-4387-AC52-2A185145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D9D4D1-019E-4B83-9D41-6910FA6B750F}" type="slidenum">
              <a:rPr lang="en-US" altLang="en-US">
                <a:latin typeface="Arial Black" panose="020B0A04020102020204" pitchFamily="34" charset="0"/>
              </a:rPr>
              <a:pPr/>
              <a:t>12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34D5178A-5120-49BC-978D-22969FC5E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Factors for Inlet Location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27E444D-1CD2-4D2F-9AC9-481530723F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Drainage areas/spread</a:t>
            </a:r>
          </a:p>
          <a:p>
            <a:pPr eaLnBrk="1" hangingPunct="1"/>
            <a:r>
              <a:rPr lang="en-US" altLang="en-US"/>
              <a:t>Maintenance</a:t>
            </a:r>
          </a:p>
          <a:p>
            <a:pPr eaLnBrk="1" hangingPunct="1"/>
            <a:r>
              <a:rPr lang="en-US" altLang="en-US"/>
              <a:t>Low points</a:t>
            </a:r>
          </a:p>
          <a:p>
            <a:pPr eaLnBrk="1" hangingPunct="1"/>
            <a:r>
              <a:rPr lang="en-US" altLang="en-US"/>
              <a:t>Up-grade of intersections, major driveways, pedestrian crosswalks and cross slope reversals to intercept flow </a:t>
            </a:r>
          </a:p>
          <a:p>
            <a:pPr eaLnBrk="1" hangingPunct="1"/>
            <a:endParaRPr lang="en-US" altLang="en-US"/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2DB230F-3EE8-4F1B-99D5-5301AF57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2F3365-75D9-4F89-B58B-4E9D7DA7384E}" type="slidenum">
              <a:rPr lang="en-US" altLang="en-US">
                <a:latin typeface="Arial Black" panose="020B0A04020102020204" pitchFamily="34" charset="0"/>
              </a:rPr>
              <a:pPr/>
              <a:t>13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>
            <a:extLst>
              <a:ext uri="{FF2B5EF4-FFF2-40B4-BE49-F238E27FC236}">
                <a16:creationId xmlns:a16="http://schemas.microsoft.com/office/drawing/2014/main" id="{BA462593-1863-456F-9E48-09F010296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685800"/>
            <a:ext cx="7010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 Drainage System Layout</a:t>
            </a:r>
            <a:b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Steps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768FEEE9-9FBB-44D7-B7EC-3673B216DB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7800" y="1981200"/>
            <a:ext cx="7497763" cy="4191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Mark the location of inlets needed w/o drainage area consideration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Start at a high point and select a trial drainage area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Determine spread and depth of water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Determine intercepted and bypassed flow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Adjust inlet locations if needed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With bypass flow from upstream inlet, check the next inlet</a:t>
            </a:r>
          </a:p>
        </p:txBody>
      </p:sp>
      <p:sp>
        <p:nvSpPr>
          <p:cNvPr id="21508" name="Slide Number Placeholder 4">
            <a:extLst>
              <a:ext uri="{FF2B5EF4-FFF2-40B4-BE49-F238E27FC236}">
                <a16:creationId xmlns:a16="http://schemas.microsoft.com/office/drawing/2014/main" id="{92439A9E-8D98-433A-BDE0-8E135AA6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BB7B8B-F5FC-4C45-883D-15A9C513AA65}" type="slidenum">
              <a:rPr lang="en-US" altLang="en-US">
                <a:latin typeface="Arial Black" panose="020B0A04020102020204" pitchFamily="34" charset="0"/>
              </a:rPr>
              <a:pPr/>
              <a:t>14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4BFEEC3F-8F38-479D-9B43-4F2CE0323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AB2F93D-563D-4275-93DB-884EF8FA5B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255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  <a:p>
            <a:pPr marL="8255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By hand w/ tables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Hydrology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Areas, runoff coefficients, Time of Conc, Intensity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Hydraulics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Pipe length/size/capacity/Velocity/Travel time in </a:t>
            </a:r>
            <a:r>
              <a:rPr lang="en-US" altLang="en-US" dirty="0"/>
              <a:t>pipe</a:t>
            </a:r>
          </a:p>
        </p:txBody>
      </p:sp>
      <p:sp>
        <p:nvSpPr>
          <p:cNvPr id="22532" name="Slide Number Placeholder 4">
            <a:extLst>
              <a:ext uri="{FF2B5EF4-FFF2-40B4-BE49-F238E27FC236}">
                <a16:creationId xmlns:a16="http://schemas.microsoft.com/office/drawing/2014/main" id="{BA7A3AE7-BD20-4728-9D8B-D3BF9EC9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9DF68E-E7DD-4473-9178-C25E93BD0BF9}" type="slidenum">
              <a:rPr lang="en-US" altLang="en-US">
                <a:latin typeface="Arial Black" panose="020B0A04020102020204" pitchFamily="34" charset="0"/>
              </a:rPr>
              <a:pPr/>
              <a:t>15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70A664EB-381C-43D3-8DE3-3E471E882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Calculation Tables</a:t>
            </a:r>
          </a:p>
        </p:txBody>
      </p:sp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id="{8CBE4DF7-BF07-4E3D-B81E-32DFE122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15C555-EBA1-4B31-9B6E-426ABF587094}" type="slidenum">
              <a:rPr lang="en-US" altLang="en-US">
                <a:latin typeface="Arial Black" panose="020B0A04020102020204" pitchFamily="34" charset="0"/>
              </a:rPr>
              <a:pPr/>
              <a:t>16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23556" name="Picture 5" descr="table showing titles for determining peak flow ">
            <a:extLst>
              <a:ext uri="{FF2B5EF4-FFF2-40B4-BE49-F238E27FC236}">
                <a16:creationId xmlns:a16="http://schemas.microsoft.com/office/drawing/2014/main" id="{54B94008-DFA4-47E6-A788-0A5557947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514600"/>
            <a:ext cx="7343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table showing titles for pipe drainage calculations">
            <a:extLst>
              <a:ext uri="{FF2B5EF4-FFF2-40B4-BE49-F238E27FC236}">
                <a16:creationId xmlns:a16="http://schemas.microsoft.com/office/drawing/2014/main" id="{293FE962-2935-4B20-B1EA-E1BF77951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7239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03E975FA-3CE7-431D-AB60-865B82E91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Systems - Pipes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C2968C2-B146-4CF1-AAB2-B4A7A243FD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255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Flow can be pressurized (full flow) or partial flow (open channel)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Energy losses: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Pipe friction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Junction losses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Manholes</a:t>
            </a:r>
          </a:p>
        </p:txBody>
      </p:sp>
      <p:sp>
        <p:nvSpPr>
          <p:cNvPr id="24580" name="Slide Number Placeholder 4">
            <a:extLst>
              <a:ext uri="{FF2B5EF4-FFF2-40B4-BE49-F238E27FC236}">
                <a16:creationId xmlns:a16="http://schemas.microsoft.com/office/drawing/2014/main" id="{C19D2EF5-C3A0-48DF-B517-6FC0BEB4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F710DA-7309-4D55-9EE8-A2327966B0D2}" type="slidenum">
              <a:rPr lang="en-US" altLang="en-US">
                <a:latin typeface="Arial Black" panose="020B0A04020102020204" pitchFamily="34" charset="0"/>
              </a:rPr>
              <a:pPr/>
              <a:t>17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DE6E0C0C-72E4-4104-BDCF-52BE62911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Systems – General Rules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8CDE315-90E0-4479-908C-49F1684106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18” minimum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grades paralleling the roadway (minimizes excavation, sheeting &amp; backfill)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Min. velocity=3 fps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 manholes, line up the crowns (not the inverts)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Never decrease the pipe sizes or velocities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min. time of conc of 5 or 6 minutes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25604" name="Slide Number Placeholder 4">
            <a:extLst>
              <a:ext uri="{FF2B5EF4-FFF2-40B4-BE49-F238E27FC236}">
                <a16:creationId xmlns:a16="http://schemas.microsoft.com/office/drawing/2014/main" id="{7EA8364F-5EB3-41F0-8501-DE2A6BE5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7A8DDD-6733-4877-93C9-418CC3C91B0A}" type="slidenum">
              <a:rPr lang="en-US" altLang="en-US">
                <a:latin typeface="Arial Black" panose="020B0A04020102020204" pitchFamily="34" charset="0"/>
              </a:rPr>
              <a:pPr/>
              <a:t>18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DA90-E253-401D-BFC0-BA3C3670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4349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Example-Incremental Drainage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F8825-42AA-4C03-8734-59F629B1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749714-2D2E-4032-8F5E-3D2C213E253F}" type="slidenum">
              <a:rPr lang="en-US" altLang="en-US">
                <a:solidFill>
                  <a:srgbClr val="899BA4"/>
                </a:solidFill>
              </a:rPr>
              <a:pPr/>
              <a:t>19</a:t>
            </a:fld>
            <a:endParaRPr lang="en-US" altLang="en-US">
              <a:solidFill>
                <a:srgbClr val="899BA4"/>
              </a:solidFill>
            </a:endParaRPr>
          </a:p>
        </p:txBody>
      </p:sp>
      <p:pic>
        <p:nvPicPr>
          <p:cNvPr id="26628" name="Picture 2" descr="map showing incremental drainage areas contributing to a pipe drainage system">
            <a:extLst>
              <a:ext uri="{FF2B5EF4-FFF2-40B4-BE49-F238E27FC236}">
                <a16:creationId xmlns:a16="http://schemas.microsoft.com/office/drawing/2014/main" id="{3FA186AC-5968-4C3A-9C0B-A73654CC9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4387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B6F996B5-AD06-446F-90DF-1E13028C8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4A79370-BE0B-4540-A95F-97B7D01982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963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Ability to:</a:t>
            </a:r>
          </a:p>
          <a:p>
            <a:pPr marL="80963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3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the steps for storm drainage design</a:t>
            </a:r>
          </a:p>
          <a:p>
            <a:pPr marL="80963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3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Design riprap downstream of pipe outlet</a:t>
            </a:r>
          </a:p>
        </p:txBody>
      </p:sp>
      <p:sp>
        <p:nvSpPr>
          <p:cNvPr id="9220" name="Slide Number Placeholder 4">
            <a:extLst>
              <a:ext uri="{FF2B5EF4-FFF2-40B4-BE49-F238E27FC236}">
                <a16:creationId xmlns:a16="http://schemas.microsoft.com/office/drawing/2014/main" id="{B17D71F2-2910-4161-BA9B-2087E875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2526AB-0557-4D5A-BC11-08C805A60F9E}" type="slidenum">
              <a:rPr lang="en-US" altLang="en-US">
                <a:latin typeface="Arial Black" panose="020B0A04020102020204" pitchFamily="34" charset="0"/>
              </a:rPr>
              <a:pPr/>
              <a:t>2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CFED45C4-9755-4FDB-8CDE-8A8632961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25273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Example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92B7515-A6C5-480C-9F36-B24081EB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0AE1C7-CA1B-4425-8339-FED47376B2EC}" type="slidenum">
              <a:rPr lang="en-US" altLang="en-US">
                <a:latin typeface="Arial Black" panose="020B0A04020102020204" pitchFamily="34" charset="0"/>
              </a:rPr>
              <a:pPr/>
              <a:t>20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27652" name="Picture 5" descr="map showing how different drainage areas contributed to a pipe drainage system">
            <a:extLst>
              <a:ext uri="{FF2B5EF4-FFF2-40B4-BE49-F238E27FC236}">
                <a16:creationId xmlns:a16="http://schemas.microsoft.com/office/drawing/2014/main" id="{ADD5238C-57D8-4A1A-AC1C-94E602228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276725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>
            <a:extLst>
              <a:ext uri="{FF2B5EF4-FFF2-40B4-BE49-F238E27FC236}">
                <a16:creationId xmlns:a16="http://schemas.microsoft.com/office/drawing/2014/main" id="{A329D667-CA59-42D1-9572-A0F2B4D87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Data for Each Inlet</a:t>
            </a:r>
          </a:p>
        </p:txBody>
      </p:sp>
      <p:graphicFrame>
        <p:nvGraphicFramePr>
          <p:cNvPr id="199754" name="Group 74">
            <a:extLst>
              <a:ext uri="{FF2B5EF4-FFF2-40B4-BE49-F238E27FC236}">
                <a16:creationId xmlns:a16="http://schemas.microsoft.com/office/drawing/2014/main" id="{C574B5A6-7E83-41B3-8294-2C71D5855A4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13558128"/>
              </p:ext>
            </p:extLst>
          </p:nvPr>
        </p:nvGraphicFramePr>
        <p:xfrm>
          <a:off x="381000" y="1371600"/>
          <a:ext cx="8229600" cy="5089710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79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Inlet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Incr. DA (acres)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Incr. Tc (min)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Incr C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.07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0.95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.46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0.45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.52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0.48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.65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0.41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 (MH)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n/a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n/a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n/a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.10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0.95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.15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0.95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.70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0.38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727" name="Slide Number Placeholder 4">
            <a:extLst>
              <a:ext uri="{FF2B5EF4-FFF2-40B4-BE49-F238E27FC236}">
                <a16:creationId xmlns:a16="http://schemas.microsoft.com/office/drawing/2014/main" id="{81EB5ED1-DB90-4DC3-9218-23B5FCAC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70BD9A-7DC8-405A-B051-64D1B1B547D1}" type="slidenum">
              <a:rPr lang="en-US" altLang="en-US">
                <a:latin typeface="Arial Black" panose="020B0A04020102020204" pitchFamily="34" charset="0"/>
              </a:rPr>
              <a:pPr/>
              <a:t>21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9A43908E-A28B-4D2B-9ED0-37EFF2E40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Segment 1-2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5E26374-258E-475D-A249-812FF82E26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2550" indent="0" eaLnBrk="1" hangingPunct="1">
              <a:buNone/>
            </a:pPr>
            <a:r>
              <a:rPr lang="en-US" altLang="en-US" dirty="0"/>
              <a:t>From IDF curve in Appendix C-3 &amp; </a:t>
            </a:r>
            <a:r>
              <a:rPr lang="en-US" altLang="en-US" dirty="0" err="1"/>
              <a:t>tc</a:t>
            </a:r>
            <a:r>
              <a:rPr lang="en-US" altLang="en-US" dirty="0"/>
              <a:t>=6 min; </a:t>
            </a:r>
            <a:r>
              <a:rPr lang="en-US" altLang="en-US" dirty="0" err="1"/>
              <a:t>i</a:t>
            </a:r>
            <a:r>
              <a:rPr lang="en-US" altLang="en-US" dirty="0"/>
              <a:t>=5.5 in/</a:t>
            </a:r>
            <a:r>
              <a:rPr lang="en-US" altLang="en-US" dirty="0" err="1"/>
              <a:t>hr</a:t>
            </a:r>
            <a:endParaRPr lang="en-US" altLang="en-US" dirty="0"/>
          </a:p>
          <a:p>
            <a:pPr marL="82550" indent="0" eaLnBrk="1" hangingPunct="1">
              <a:buNone/>
            </a:pPr>
            <a:endParaRPr lang="en-US" altLang="en-US" dirty="0"/>
          </a:p>
          <a:p>
            <a:pPr marL="82550" indent="0" eaLnBrk="1" hangingPunct="1">
              <a:buNone/>
            </a:pPr>
            <a:r>
              <a:rPr lang="en-US" altLang="en-US" dirty="0"/>
              <a:t>Q=CIA</a:t>
            </a:r>
          </a:p>
          <a:p>
            <a:pPr marL="82550" indent="0" eaLnBrk="1" hangingPunct="1">
              <a:buNone/>
            </a:pPr>
            <a:r>
              <a:rPr lang="en-US" altLang="en-US" dirty="0"/>
              <a:t>Q=(0.95)(5.5)(0.07)</a:t>
            </a:r>
          </a:p>
          <a:p>
            <a:pPr eaLnBrk="1" hangingPunct="1"/>
            <a:endParaRPr lang="en-US" altLang="en-US" dirty="0"/>
          </a:p>
          <a:p>
            <a:pPr marL="82550" indent="0" eaLnBrk="1" hangingPunct="1">
              <a:buNone/>
            </a:pPr>
            <a:r>
              <a:rPr lang="en-US" altLang="en-US" dirty="0"/>
              <a:t>Peak Q = 0.37 </a:t>
            </a:r>
            <a:r>
              <a:rPr lang="en-US" altLang="en-US" dirty="0" err="1"/>
              <a:t>cfs</a:t>
            </a:r>
            <a:endParaRPr lang="en-US" altLang="en-US" dirty="0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7823F7B5-E829-4249-83C4-DC769756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30D35A-231B-4BC8-AB7D-7924EB57BC90}" type="slidenum">
              <a:rPr lang="en-US" altLang="en-US">
                <a:latin typeface="Arial Black" panose="020B0A04020102020204" pitchFamily="34" charset="0"/>
              </a:rPr>
              <a:pPr/>
              <a:t>22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F97E-88B4-44B1-808D-AA7501D9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Hydraulic Paths for Pipe 2-3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03B2A-5D2E-4518-8468-522DC6FD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F4ED1-F250-4F3A-89EA-0F6F0780FC11}" type="slidenum">
              <a:rPr lang="en-US" altLang="en-US">
                <a:solidFill>
                  <a:srgbClr val="899BA4"/>
                </a:solidFill>
              </a:rPr>
              <a:pPr/>
              <a:t>23</a:t>
            </a:fld>
            <a:endParaRPr lang="en-US" altLang="en-US">
              <a:solidFill>
                <a:srgbClr val="899BA4"/>
              </a:solidFill>
            </a:endParaRPr>
          </a:p>
        </p:txBody>
      </p:sp>
      <p:pic>
        <p:nvPicPr>
          <p:cNvPr id="30724" name="Picture 2" descr="map showing overland and gutter flow path lengths (segment 2-3)">
            <a:extLst>
              <a:ext uri="{FF2B5EF4-FFF2-40B4-BE49-F238E27FC236}">
                <a16:creationId xmlns:a16="http://schemas.microsoft.com/office/drawing/2014/main" id="{13F3C149-F15F-4600-8DBF-060516D76B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76400"/>
            <a:ext cx="5859463" cy="406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6AE1D43F-71B2-4592-B057-4495F02EA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Segment 2-3 (Longest Tc)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7EA9A75-69EC-4A5A-A58F-055E9D364D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Find longest hydraulic path- see previous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Path A: 6 min+0.1min=6.1 minutes 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Travel time from table</a:t>
            </a:r>
          </a:p>
          <a:p>
            <a:pPr eaLnBrk="1" hangingPunct="1"/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B: 10 minute (longest </a:t>
            </a:r>
            <a:r>
              <a:rPr lang="en-US" altLang="en-US" sz="2800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10&gt;6.1)</a:t>
            </a:r>
          </a:p>
          <a:p>
            <a:pPr marL="82550" indent="0" eaLnBrk="1" hangingPunct="1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IDF and </a:t>
            </a:r>
            <a:r>
              <a:rPr lang="en-US" altLang="en-US" sz="28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en-US" alt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=10 min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=4.3 inches/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=Inlet areas 1+2 =.07+.45=</a:t>
            </a:r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0.53 acres</a:t>
            </a:r>
          </a:p>
          <a:p>
            <a:pPr eaLnBrk="1" hangingPunct="1"/>
            <a:endParaRPr lang="en-US" altLang="en-US" dirty="0">
              <a:solidFill>
                <a:schemeClr val="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31748" name="Slide Number Placeholder 4">
            <a:extLst>
              <a:ext uri="{FF2B5EF4-FFF2-40B4-BE49-F238E27FC236}">
                <a16:creationId xmlns:a16="http://schemas.microsoft.com/office/drawing/2014/main" id="{C571D784-9819-4D6E-A0FE-62DB969B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DDFF32-3613-4EFA-AE4F-EEA7F32DDBFE}" type="slidenum">
              <a:rPr lang="en-US" altLang="en-US">
                <a:latin typeface="Arial Black" panose="020B0A04020102020204" pitchFamily="34" charset="0"/>
              </a:rPr>
              <a:pPr/>
              <a:t>24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02C39469-58F9-4622-94AE-621C9428B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Segment 2-3 (peak flow)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C89E03D-CF20-4A2C-BBA1-8B9BD32515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Find composite runoff coefficient: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(0.95*.07+0.45*.46)/0.53=</a:t>
            </a:r>
            <a:r>
              <a:rPr lang="en-US" altLang="en-US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0.52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Q=CIA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Q=0.52*4.3*0.53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</a:t>
            </a:r>
            <a:r>
              <a:rPr lang="en-US" altLang="en-US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=1.2 </a:t>
            </a:r>
            <a:r>
              <a:rPr lang="en-US" altLang="en-US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endParaRPr lang="en-US" altLang="en-US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32772" name="Slide Number Placeholder 4">
            <a:extLst>
              <a:ext uri="{FF2B5EF4-FFF2-40B4-BE49-F238E27FC236}">
                <a16:creationId xmlns:a16="http://schemas.microsoft.com/office/drawing/2014/main" id="{978A65D6-A2F9-4421-9825-9EB919AF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D43644-7239-45D6-89EF-3C996FDB87FA}" type="slidenum">
              <a:rPr lang="en-US" altLang="en-US">
                <a:latin typeface="Arial Black" panose="020B0A04020102020204" pitchFamily="34" charset="0"/>
              </a:rPr>
              <a:pPr/>
              <a:t>25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5268-5CCB-4DC0-816D-A69EB5AD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Hydraulic Paths for Pipe 3-5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DB1C7-1E61-49B7-8150-33C8E0EE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5A652B-5FB8-4D28-9BBE-302B987297EC}" type="slidenum">
              <a:rPr lang="en-US" altLang="en-US">
                <a:solidFill>
                  <a:srgbClr val="899BA4"/>
                </a:solidFill>
              </a:rPr>
              <a:pPr/>
              <a:t>26</a:t>
            </a:fld>
            <a:endParaRPr lang="en-US" altLang="en-US">
              <a:solidFill>
                <a:srgbClr val="899BA4"/>
              </a:solidFill>
            </a:endParaRPr>
          </a:p>
        </p:txBody>
      </p:sp>
      <p:pic>
        <p:nvPicPr>
          <p:cNvPr id="33796" name="Picture 2" descr="map showing overland and gutter flow path lengths (segment 3-5)">
            <a:extLst>
              <a:ext uri="{FF2B5EF4-FFF2-40B4-BE49-F238E27FC236}">
                <a16:creationId xmlns:a16="http://schemas.microsoft.com/office/drawing/2014/main" id="{495A31E1-96E2-44AA-9875-F73834DB9B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13" y="1447800"/>
            <a:ext cx="5368925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61717AFA-D0B5-4204-9C04-4A7401923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Segment 3-5 (Longest Tc)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CC568A7-E9C8-47E2-A83E-19BA22BDFA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Find longest hydraulic path- see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ovrhd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Path A: don’t consider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Path B: 10 min+0.6 min=10.6 minutes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Path C: 10 minutes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Using IDF and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=10.6 min,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=4.2 inches/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=Inlet areas 1+2+3 =.07+.45+0.52 = </a:t>
            </a:r>
            <a:r>
              <a:rPr lang="en-US" altLang="en-US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 acres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34820" name="Slide Number Placeholder 4">
            <a:extLst>
              <a:ext uri="{FF2B5EF4-FFF2-40B4-BE49-F238E27FC236}">
                <a16:creationId xmlns:a16="http://schemas.microsoft.com/office/drawing/2014/main" id="{6204C292-9082-494F-881D-75EA7054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C3F455-7A09-4502-8E2C-03CEFB704AC9}" type="slidenum">
              <a:rPr lang="en-US" altLang="en-US">
                <a:latin typeface="Arial Black" panose="020B0A04020102020204" pitchFamily="34" charset="0"/>
              </a:rPr>
              <a:pPr/>
              <a:t>27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0D5D129B-BFA2-4C7D-841A-B0DBA189F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3-5 (peak flow)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28F08DE-F4BC-4E69-8FE2-163713F32A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Find composite runoff coefficient: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(0.95*.07+0.45*.46+0.48*0.52)/1.05=</a:t>
            </a:r>
            <a:r>
              <a:rPr lang="en-US" altLang="en-US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Q=CIA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Q=0.50*4.2*1.05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</a:t>
            </a:r>
            <a:r>
              <a:rPr lang="en-US" altLang="en-US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=2.2 </a:t>
            </a:r>
            <a:r>
              <a:rPr lang="en-US" altLang="en-US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endParaRPr lang="en-US" altLang="en-US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2C74012F-BC19-45C7-A910-69517982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43E3F5-4CD6-4501-927E-74BC5F07E2CC}" type="slidenum">
              <a:rPr lang="en-US" altLang="en-US">
                <a:latin typeface="Arial Black" panose="020B0A04020102020204" pitchFamily="34" charset="0"/>
              </a:rPr>
              <a:pPr/>
              <a:t>28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E27B85B4-460F-4A92-95B8-A3E36B667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391400" cy="1676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Table (using App A charts)</a:t>
            </a:r>
            <a:b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(25-yr storm; n=0.015)</a:t>
            </a:r>
          </a:p>
        </p:txBody>
      </p:sp>
      <p:graphicFrame>
        <p:nvGraphicFramePr>
          <p:cNvPr id="226407" name="Group 103">
            <a:extLst>
              <a:ext uri="{FF2B5EF4-FFF2-40B4-BE49-F238E27FC236}">
                <a16:creationId xmlns:a16="http://schemas.microsoft.com/office/drawing/2014/main" id="{5924527C-5D86-4605-B469-5A9CEBFE8D9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90064042"/>
              </p:ext>
            </p:extLst>
          </p:nvPr>
        </p:nvGraphicFramePr>
        <p:xfrm>
          <a:off x="1447800" y="2667000"/>
          <a:ext cx="7467600" cy="2743201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73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21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768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Pipe Seg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Qp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cfs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Length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(ft)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Slope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(%)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Size (in)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Capacity (full-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cfs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Vel. (fps)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Travel Time (min)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1-2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.37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3.4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0.15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2-3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3.25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5.8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5.6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3-5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2.5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5.0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6.0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914" name="Slide Number Placeholder 4">
            <a:extLst>
              <a:ext uri="{FF2B5EF4-FFF2-40B4-BE49-F238E27FC236}">
                <a16:creationId xmlns:a16="http://schemas.microsoft.com/office/drawing/2014/main" id="{10A8031F-3059-47C3-BFCC-BD9C6CB2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513DA9-B913-4996-848E-4669FA6002D6}" type="slidenum">
              <a:rPr lang="en-US" altLang="en-US">
                <a:latin typeface="Arial Black" panose="020B0A04020102020204" pitchFamily="34" charset="0"/>
              </a:rPr>
              <a:pPr/>
              <a:t>29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177F8DEC-D803-43B0-8E13-B2B21324B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0774584-8BC3-4EEC-A446-6E73D42275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255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Urban Drainage Design Manual 4th Edition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HEC-22 (hydraulic engineering circular)</a:t>
            </a:r>
          </a:p>
          <a:p>
            <a:pPr marL="8255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Publication Year: 2024 </a:t>
            </a: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E14B2D1E-3EE2-4BD2-8B67-DAB75591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A68629-98DB-4DB8-B944-EAD44A7F73CB}" type="slidenum">
              <a:rPr lang="en-US" altLang="en-US">
                <a:latin typeface="Arial Black" panose="020B0A04020102020204" pitchFamily="34" charset="0"/>
              </a:rPr>
              <a:pPr/>
              <a:t>3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2B15-1F4D-4373-AB53-8944C16A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0"/>
            <a:ext cx="6858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 System Outfalls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38037-51E9-47E8-BA12-29D747F6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F44DA0-9B51-4C47-80B9-F6F5479B806E}" type="slidenum">
              <a:rPr lang="en-US" altLang="en-US">
                <a:solidFill>
                  <a:srgbClr val="899BA4"/>
                </a:solidFill>
              </a:rPr>
              <a:pPr/>
              <a:t>30</a:t>
            </a:fld>
            <a:endParaRPr lang="en-US" altLang="en-US">
              <a:solidFill>
                <a:srgbClr val="899BA4"/>
              </a:solidFill>
            </a:endParaRPr>
          </a:p>
        </p:txBody>
      </p:sp>
      <p:pic>
        <p:nvPicPr>
          <p:cNvPr id="37892" name="Picture 5" descr="pipe outflow picture (no riprap)">
            <a:extLst>
              <a:ext uri="{FF2B5EF4-FFF2-40B4-BE49-F238E27FC236}">
                <a16:creationId xmlns:a16="http://schemas.microsoft.com/office/drawing/2014/main" id="{50A0DFE3-9592-4221-BD8E-CB082E2A5DB7}"/>
              </a:ext>
            </a:extLst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828800"/>
            <a:ext cx="2362200" cy="352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pipe outlet w/ riprap">
            <a:extLst>
              <a:ext uri="{FF2B5EF4-FFF2-40B4-BE49-F238E27FC236}">
                <a16:creationId xmlns:a16="http://schemas.microsoft.com/office/drawing/2014/main" id="{7E4C160F-B540-40FA-97C9-75DE28A36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798888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F679B-CDA6-4482-8687-D0993CC6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73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 System Outfall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A74518AC-D65F-4319-963E-233F2D1BB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Point where collected stormwater is discharged from the system to the receiving body of water.</a:t>
            </a:r>
          </a:p>
          <a:p>
            <a:pPr marL="915988" lvl="1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Outfall at stream bank (headwall in bank)</a:t>
            </a:r>
          </a:p>
          <a:p>
            <a:pPr marL="915988" lvl="1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Channel connecting outfall with stream (headwall located outside of bank)</a:t>
            </a:r>
          </a:p>
          <a:p>
            <a:pPr marL="915988" lvl="1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Outfall discharged onto stream overbank (similar to 2 but no channel; use for wetlands)</a:t>
            </a:r>
          </a:p>
          <a:p>
            <a:pPr marL="647700" lvl="2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D57F5-57D7-4EF7-9107-58D9782B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C34404-C481-4B63-87BD-FC4E2F7FC0A7}" type="slidenum">
              <a:rPr lang="en-US" altLang="en-US">
                <a:solidFill>
                  <a:srgbClr val="899BA4"/>
                </a:solidFill>
              </a:rPr>
              <a:pPr/>
              <a:t>31</a:t>
            </a:fld>
            <a:endParaRPr lang="en-US" altLang="en-US">
              <a:solidFill>
                <a:srgbClr val="899BA4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72AF-6844-4899-B77C-893727F5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Permissible Velocities (based on soil texture)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729B-E937-4085-8F9D-ADD995166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Values range from: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2.5 fps for Sand/Sandy Loam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noncolloidal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6 fps for shale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velocities are outside range then erosion control measures are warranted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14350-1CA5-45D2-9587-8AB1D9B6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309536-595F-4426-ACB1-28C5E6A8A04B}" type="slidenum">
              <a:rPr lang="en-US" altLang="en-US">
                <a:solidFill>
                  <a:srgbClr val="899BA4"/>
                </a:solidFill>
              </a:rPr>
              <a:pPr/>
              <a:t>32</a:t>
            </a:fld>
            <a:endParaRPr lang="en-US" altLang="en-US">
              <a:solidFill>
                <a:srgbClr val="899BA4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CFAD4616-69CA-4F70-AD61-0C3426C10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73152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Outfall Erosion Control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7BD8F43-46C1-4E62-B265-BDEEC876C8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5100" y="1828800"/>
            <a:ext cx="749935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 Velocity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Energy Dissipator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Stilling Basin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Riprap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Erosion Control Mat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Gabion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4">
            <a:extLst>
              <a:ext uri="{FF2B5EF4-FFF2-40B4-BE49-F238E27FC236}">
                <a16:creationId xmlns:a16="http://schemas.microsoft.com/office/drawing/2014/main" id="{98BD008F-6264-4C33-A7E7-D8830C1D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F562C7-15B4-4251-A96D-49E12DC224C4}" type="slidenum">
              <a:rPr lang="en-US" altLang="en-US">
                <a:latin typeface="Arial Black" panose="020B0A04020102020204" pitchFamily="34" charset="0"/>
              </a:rPr>
              <a:pPr/>
              <a:t>33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40965" name="Picture 4" descr="riprap">
            <a:extLst>
              <a:ext uri="{FF2B5EF4-FFF2-40B4-BE49-F238E27FC236}">
                <a16:creationId xmlns:a16="http://schemas.microsoft.com/office/drawing/2014/main" id="{E0DAFDE2-555A-4979-A9CF-B810D4642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3454400"/>
            <a:ext cx="22288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 descr="gabion">
            <a:extLst>
              <a:ext uri="{FF2B5EF4-FFF2-40B4-BE49-F238E27FC236}">
                <a16:creationId xmlns:a16="http://schemas.microsoft.com/office/drawing/2014/main" id="{4A8AE883-A60F-4281-951B-B66525D5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81600"/>
            <a:ext cx="19558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erosion control mat">
            <a:extLst>
              <a:ext uri="{FF2B5EF4-FFF2-40B4-BE49-F238E27FC236}">
                <a16:creationId xmlns:a16="http://schemas.microsoft.com/office/drawing/2014/main" id="{2E463D7E-1A78-4183-A434-8C4A9AA6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5105400"/>
            <a:ext cx="24860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9" descr="stilling basin">
            <a:extLst>
              <a:ext uri="{FF2B5EF4-FFF2-40B4-BE49-F238E27FC236}">
                <a16:creationId xmlns:a16="http://schemas.microsoft.com/office/drawing/2014/main" id="{82773091-58AF-4DAE-8628-D873A745D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2022475"/>
            <a:ext cx="19097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 descr="baffles used to reduce velocity">
            <a:extLst>
              <a:ext uri="{FF2B5EF4-FFF2-40B4-BE49-F238E27FC236}">
                <a16:creationId xmlns:a16="http://schemas.microsoft.com/office/drawing/2014/main" id="{B4F78ACD-913B-4A50-87BD-8445D4049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90663"/>
            <a:ext cx="20288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A5FBE260-0442-43F9-9ED2-5D2AD65B3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685800"/>
            <a:ext cx="7010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Erosion Control-Riprap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114540F-29CC-4FEB-86F9-F135AE5ED4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5100" y="2209800"/>
            <a:ext cx="7499350" cy="4038600"/>
          </a:xfrm>
        </p:spPr>
        <p:txBody>
          <a:bodyPr/>
          <a:lstStyle/>
          <a:p>
            <a:pPr marL="82550" indent="0" eaLnBrk="1" hangingPunct="1"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Various Design Methods/Standards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Type of stone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Size of stone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Thickness of stone lining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Length/width of apron</a:t>
            </a:r>
          </a:p>
        </p:txBody>
      </p:sp>
      <p:sp>
        <p:nvSpPr>
          <p:cNvPr id="41988" name="Slide Number Placeholder 4">
            <a:extLst>
              <a:ext uri="{FF2B5EF4-FFF2-40B4-BE49-F238E27FC236}">
                <a16:creationId xmlns:a16="http://schemas.microsoft.com/office/drawing/2014/main" id="{0320ABD7-7F3C-43D5-A963-374E8CDD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28692F-DA3A-4D3B-99C2-74725C524074}" type="slidenum">
              <a:rPr lang="en-US" altLang="en-US">
                <a:latin typeface="Arial Black" panose="020B0A04020102020204" pitchFamily="34" charset="0"/>
              </a:rPr>
              <a:pPr/>
              <a:t>34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riprap aprons (with and without a channel downstream)">
            <a:extLst>
              <a:ext uri="{FF2B5EF4-FFF2-40B4-BE49-F238E27FC236}">
                <a16:creationId xmlns:a16="http://schemas.microsoft.com/office/drawing/2014/main" id="{94165D78-590A-4261-BD89-0FCFB91D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class book (out of print):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DA5B8-846D-4CAC-8738-9F971803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773DD7-3157-4AB8-A795-0F414CE14B65}" type="slidenum">
              <a:rPr lang="en-US" altLang="en-US">
                <a:solidFill>
                  <a:srgbClr val="899BA4"/>
                </a:solidFill>
              </a:rPr>
              <a:pPr/>
              <a:t>35</a:t>
            </a:fld>
            <a:endParaRPr lang="en-US" altLang="en-US">
              <a:solidFill>
                <a:srgbClr val="899BA4"/>
              </a:solidFill>
            </a:endParaRPr>
          </a:p>
        </p:txBody>
      </p:sp>
      <p:pic>
        <p:nvPicPr>
          <p:cNvPr id="43012" name="Picture 2" descr="apron dimensions for culvert outlet">
            <a:extLst>
              <a:ext uri="{FF2B5EF4-FFF2-40B4-BE49-F238E27FC236}">
                <a16:creationId xmlns:a16="http://schemas.microsoft.com/office/drawing/2014/main" id="{1B53EC11-DC1F-4357-B533-92282653AE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879475"/>
            <a:ext cx="5043488" cy="536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E7535A46-D9DC-4A4C-BA72-FBABD75E0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6781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Erosion Control-Riprap</a:t>
            </a:r>
            <a:b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stone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87490C5-DED0-4613-8C2B-5E3E4DF7FD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5100" y="2438400"/>
            <a:ext cx="749935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Hard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Durable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Angular (stones lock together)</a:t>
            </a:r>
          </a:p>
        </p:txBody>
      </p:sp>
      <p:sp>
        <p:nvSpPr>
          <p:cNvPr id="44036" name="Slide Number Placeholder 4">
            <a:extLst>
              <a:ext uri="{FF2B5EF4-FFF2-40B4-BE49-F238E27FC236}">
                <a16:creationId xmlns:a16="http://schemas.microsoft.com/office/drawing/2014/main" id="{B883910C-7244-40A6-AED0-A7D2C128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F25F43-0664-4593-A706-BD4ABF1FA657}" type="slidenum">
              <a:rPr lang="en-US" altLang="en-US">
                <a:latin typeface="Arial Black" panose="020B0A04020102020204" pitchFamily="34" charset="0"/>
              </a:rPr>
              <a:pPr/>
              <a:t>36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9DAA-8B0F-4B91-A42E-D2D86C12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Riprap-Basic Steps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2B088158-64FF-47C3-9CCF-4156A1FF9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5313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 velocity</a:t>
            </a:r>
          </a:p>
          <a:p>
            <a:pPr marL="595313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 TW (use culvert)</a:t>
            </a:r>
          </a:p>
          <a:p>
            <a:pPr marL="595313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 type of stone</a:t>
            </a:r>
          </a:p>
          <a:p>
            <a:pPr marL="595313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 median stone size</a:t>
            </a:r>
          </a:p>
          <a:p>
            <a:pPr marL="595313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 apron length </a:t>
            </a:r>
          </a:p>
          <a:p>
            <a:pPr marL="595313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 apron width</a:t>
            </a:r>
          </a:p>
          <a:p>
            <a:pPr marL="595313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Provide plan/section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34C4F-B4D1-4132-AE53-9ECB5D9E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4CD46A-432A-41DD-BA83-B054E9C4333B}" type="slidenum">
              <a:rPr lang="en-US" altLang="en-US">
                <a:solidFill>
                  <a:srgbClr val="899BA4"/>
                </a:solidFill>
              </a:rPr>
              <a:pPr/>
              <a:t>37</a:t>
            </a:fld>
            <a:endParaRPr lang="en-US" altLang="en-US">
              <a:solidFill>
                <a:srgbClr val="899BA4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20314772-DEA3-4809-959E-164AA73B4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685800"/>
            <a:ext cx="7315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Erosion Control-Riprap</a:t>
            </a:r>
            <a:b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Stone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91A5255-4199-4273-AF81-0555FF1080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981200"/>
            <a:ext cx="7543800" cy="3886200"/>
          </a:xfrm>
        </p:spPr>
        <p:txBody>
          <a:bodyPr/>
          <a:lstStyle/>
          <a:p>
            <a:pPr eaLnBrk="1" hangingPunct="1"/>
            <a:r>
              <a:rPr lang="en-US" altLang="en-US"/>
              <a:t>D</a:t>
            </a:r>
            <a:r>
              <a:rPr lang="en-US" altLang="en-US" baseline="-25000"/>
              <a:t>50</a:t>
            </a:r>
            <a:r>
              <a:rPr lang="en-US" altLang="en-US"/>
              <a:t> = (0.02/TW)*(Q/D</a:t>
            </a:r>
            <a:r>
              <a:rPr lang="en-US" altLang="en-US" baseline="-25000"/>
              <a:t>0</a:t>
            </a:r>
            <a:r>
              <a:rPr lang="en-US" altLang="en-US"/>
              <a:t>)</a:t>
            </a:r>
            <a:r>
              <a:rPr lang="en-US" altLang="en-US" baseline="30000"/>
              <a:t>4/3 </a:t>
            </a:r>
          </a:p>
          <a:p>
            <a:pPr eaLnBrk="1" hangingPunct="1"/>
            <a:r>
              <a:rPr lang="en-US" altLang="en-US"/>
              <a:t>TW is Tailwater Depth (ft)</a:t>
            </a:r>
          </a:p>
          <a:p>
            <a:pPr eaLnBrk="1" hangingPunct="1"/>
            <a:r>
              <a:rPr lang="en-US" altLang="en-US"/>
              <a:t>D</a:t>
            </a:r>
            <a:r>
              <a:rPr lang="en-US" altLang="en-US" baseline="-25000"/>
              <a:t>50  </a:t>
            </a:r>
            <a:r>
              <a:rPr lang="en-US" altLang="en-US"/>
              <a:t>is</a:t>
            </a:r>
            <a:r>
              <a:rPr lang="en-US" altLang="en-US" baseline="-25000"/>
              <a:t> </a:t>
            </a:r>
            <a:r>
              <a:rPr lang="en-US" altLang="en-US"/>
              <a:t>Median Stone Size  (ft)</a:t>
            </a:r>
          </a:p>
          <a:p>
            <a:pPr eaLnBrk="1" hangingPunct="1"/>
            <a:r>
              <a:rPr lang="en-US" altLang="en-US"/>
              <a:t>D</a:t>
            </a:r>
            <a:r>
              <a:rPr lang="en-US" altLang="en-US" baseline="-25000"/>
              <a:t>0  </a:t>
            </a:r>
            <a:r>
              <a:rPr lang="en-US" altLang="en-US"/>
              <a:t>is</a:t>
            </a:r>
            <a:r>
              <a:rPr lang="en-US" altLang="en-US" baseline="-25000"/>
              <a:t> </a:t>
            </a:r>
            <a:r>
              <a:rPr lang="en-US" altLang="en-US"/>
              <a:t>Maximum Pipe or Culvert Width (ft)</a:t>
            </a:r>
          </a:p>
          <a:p>
            <a:pPr eaLnBrk="1" hangingPunct="1"/>
            <a:r>
              <a:rPr lang="en-US" altLang="en-US"/>
              <a:t>Q is design discharge (cfs)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6084" name="Slide Number Placeholder 5">
            <a:extLst>
              <a:ext uri="{FF2B5EF4-FFF2-40B4-BE49-F238E27FC236}">
                <a16:creationId xmlns:a16="http://schemas.microsoft.com/office/drawing/2014/main" id="{BECF78B2-53E8-4B9A-8C79-A3B2F055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97EB42-0ACF-4AB0-B3BC-95489048C1F9}" type="slidenum">
              <a:rPr lang="en-US" altLang="en-US">
                <a:latin typeface="Arial Black" panose="020B0A04020102020204" pitchFamily="34" charset="0"/>
              </a:rPr>
              <a:pPr/>
              <a:t>38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D36CF112-B27D-409D-B918-ABBE06FC1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Erosion Control-Riprap</a:t>
            </a:r>
            <a:b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of Apron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033B4F4-43A1-49CA-93A9-BDAE123574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5100" y="2514600"/>
            <a:ext cx="7499350" cy="3733800"/>
          </a:xfrm>
        </p:spPr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 &gt; ½ D</a:t>
            </a:r>
            <a:r>
              <a:rPr lang="en-US" alt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 &lt; ½ D</a:t>
            </a:r>
            <a:r>
              <a:rPr lang="en-US" alt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sz="3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See page 295 for equations</a:t>
            </a:r>
          </a:p>
        </p:txBody>
      </p:sp>
      <p:sp>
        <p:nvSpPr>
          <p:cNvPr id="47108" name="Slide Number Placeholder 4">
            <a:extLst>
              <a:ext uri="{FF2B5EF4-FFF2-40B4-BE49-F238E27FC236}">
                <a16:creationId xmlns:a16="http://schemas.microsoft.com/office/drawing/2014/main" id="{FFF5E369-CD19-41DB-8B5F-E98B85B6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932194-37ED-42D2-A826-9564E9D98501}" type="slidenum">
              <a:rPr lang="en-US" altLang="en-US">
                <a:latin typeface="Arial Black" panose="020B0A04020102020204" pitchFamily="34" charset="0"/>
              </a:rPr>
              <a:pPr/>
              <a:t>39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6D36FA54-064E-44A7-8A67-C2480EF8F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Concerns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00BF0D7-F0D5-490B-928D-5F96BBE5FA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2550" indent="0" eaLnBrk="1" hangingPunct="1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Preventing excess spread of water on the traveled way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Design of curbs, gutters and inlets</a:t>
            </a:r>
          </a:p>
          <a:p>
            <a:pPr marL="403225" lvl="1" indent="0" eaLnBrk="1" hangingPunct="1">
              <a:buFont typeface="Verdana" panose="020B060403050404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eaLnBrk="1" hangingPunct="1"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eaLnBrk="1" hangingPunct="1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Protecting adjacent natural resources and property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Design of outlets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/>
          </a:p>
        </p:txBody>
      </p:sp>
      <p:sp>
        <p:nvSpPr>
          <p:cNvPr id="11268" name="Slide Number Placeholder 4">
            <a:extLst>
              <a:ext uri="{FF2B5EF4-FFF2-40B4-BE49-F238E27FC236}">
                <a16:creationId xmlns:a16="http://schemas.microsoft.com/office/drawing/2014/main" id="{AECD7ABA-AB2C-4789-B458-179D3457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614258-51A8-4480-AD0F-B1983A59CDCA}" type="slidenum">
              <a:rPr lang="en-US" altLang="en-US">
                <a:latin typeface="Arial Black" panose="020B0A04020102020204" pitchFamily="34" charset="0"/>
              </a:rPr>
              <a:pPr/>
              <a:t>4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45545CBD-2E47-48A9-8AB0-A5588D8B1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685800"/>
            <a:ext cx="6934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Erosion Control-Riprap</a:t>
            </a:r>
            <a:b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Width of Apron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D9D25A3-505F-4F46-AFF0-95F80404DC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5100" y="1981200"/>
            <a:ext cx="7499350" cy="4267200"/>
          </a:xfrm>
        </p:spPr>
        <p:txBody>
          <a:bodyPr/>
          <a:lstStyle/>
          <a:p>
            <a:pPr marL="8255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Channel Downstream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Line bottom of channel and part of the side slopes (1’ above TW depth)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 Channel Downstream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TW &gt; ½ D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TW &lt; ½ D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See page 295-296 for equations</a:t>
            </a:r>
          </a:p>
        </p:txBody>
      </p:sp>
      <p:sp>
        <p:nvSpPr>
          <p:cNvPr id="48132" name="Slide Number Placeholder 4">
            <a:extLst>
              <a:ext uri="{FF2B5EF4-FFF2-40B4-BE49-F238E27FC236}">
                <a16:creationId xmlns:a16="http://schemas.microsoft.com/office/drawing/2014/main" id="{75497929-3C02-49E5-A46E-9EF831B0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290F91-1DF3-4C47-BE72-B30146CC9AEC}" type="slidenum">
              <a:rPr lang="en-US" altLang="en-US">
                <a:latin typeface="Arial Black" panose="020B0A04020102020204" pitchFamily="34" charset="0"/>
              </a:rPr>
              <a:pPr/>
              <a:t>40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8FE4F2ED-8D5B-4515-A9A6-CA28D75C1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Gutter Capacity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6211E2E-0817-496C-AD77-6396F65E82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255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 is determined via rational method</a:t>
            </a:r>
          </a:p>
          <a:p>
            <a:pPr marL="8255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Slopes are based on the vertical alignment and pavement cross slope (normal and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superelevated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values)</a:t>
            </a:r>
          </a:p>
          <a:p>
            <a:pPr marL="8255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Usually solving for width of flow in gutter and checking it against criteria</a:t>
            </a:r>
          </a:p>
        </p:txBody>
      </p:sp>
      <p:sp>
        <p:nvSpPr>
          <p:cNvPr id="12292" name="Slide Number Placeholder 4">
            <a:extLst>
              <a:ext uri="{FF2B5EF4-FFF2-40B4-BE49-F238E27FC236}">
                <a16:creationId xmlns:a16="http://schemas.microsoft.com/office/drawing/2014/main" id="{954763CA-F356-4E46-8DAA-DB6A5143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FFBB98-115D-4ECF-B6C8-6E490B359E42}" type="slidenum">
              <a:rPr lang="en-US" altLang="en-US">
                <a:latin typeface="Arial Black" panose="020B0A04020102020204" pitchFamily="34" charset="0"/>
              </a:rPr>
              <a:pPr/>
              <a:t>5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B789EF5D-4B93-4904-BA07-A17E63F50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Gutter Capacity Calculation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53FE1C8-3750-4ADE-9C2F-2AEFE47B67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Modified form of Manning’s equation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Manning’s roughness coefficient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Width of flow (or spread) in the gutter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Gutter cross slope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Gutter longitudinal slope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Equation or nomograph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Inlets placed where spread exceeds criteria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16" name="Slide Number Placeholder 4">
            <a:extLst>
              <a:ext uri="{FF2B5EF4-FFF2-40B4-BE49-F238E27FC236}">
                <a16:creationId xmlns:a16="http://schemas.microsoft.com/office/drawing/2014/main" id="{BA7BF2DF-4529-43FC-8FA0-2C6F9E82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BB80D7-B1DA-442B-9D7D-07DDC1B0D49B}" type="slidenum">
              <a:rPr lang="en-US" altLang="en-US">
                <a:latin typeface="Arial Black" panose="020B0A04020102020204" pitchFamily="34" charset="0"/>
              </a:rPr>
              <a:pPr/>
              <a:t>6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F3284F46-19BC-4463-892C-2C1208467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Gutter Capacity Equation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D0A5400-DC11-43F7-849A-259959801E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Q=(0.376/n)*S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1.67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2.67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Q=flow rate 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N=manning’s roughness coefficient</a:t>
            </a:r>
          </a:p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=cross slope (m/m)------decimal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S=longitudinal slope (m/m)-----decimal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T=width of flow or spread in the gutter (m)</a:t>
            </a:r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008E674F-80FB-4592-960A-8174A299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635070-27F8-45A2-9AC8-06DE9F78F062}" type="slidenum">
              <a:rPr lang="en-US" altLang="en-US">
                <a:latin typeface="Arial Black" panose="020B0A04020102020204" pitchFamily="34" charset="0"/>
              </a:rPr>
              <a:pPr/>
              <a:t>7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B699-5A92-49C7-8DE4-42F89D59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Gutter Flow Nomograph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0AFD7E0D-A058-49BE-BAA0-EF3CE6BC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BD8062-5A02-494E-91BF-FCE5FE3192BB}" type="slidenum">
              <a:rPr lang="en-US" altLang="en-US">
                <a:latin typeface="Arial Black" panose="020B0A04020102020204" pitchFamily="34" charset="0"/>
              </a:rPr>
              <a:pPr/>
              <a:t>8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15363" name="Picture 4" descr="DOT gutter flow nomograph">
            <a:extLst>
              <a:ext uri="{FF2B5EF4-FFF2-40B4-BE49-F238E27FC236}">
                <a16:creationId xmlns:a16="http://schemas.microsoft.com/office/drawing/2014/main" id="{30EA7BC5-2FF1-46AB-BAB8-A19FC2979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7190"/>
            <a:ext cx="3925888" cy="528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0B164747-CB23-4D2E-B8C6-6672B28E1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3EDDB08-98F7-41C9-8060-42B5664AA2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Interstates/freeways-should only encroach on shoulder 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other road classifications, spread should not encroach beyond ½ the width of the right most travel lane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Puddle depth &lt;10 mm less than the curb height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utilize parking lanes or shoulder for gutter flow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67FC0196-3C39-4E6A-9566-996592C5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9DFCE0-B1E6-4090-9728-C7AE202F9628}" type="slidenum">
              <a:rPr lang="en-US" altLang="en-US">
                <a:latin typeface="Arial Black" panose="020B0A04020102020204" pitchFamily="34" charset="0"/>
              </a:rPr>
              <a:pPr/>
              <a:t>9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2118</TotalTime>
  <Words>1283</Words>
  <Application>Microsoft Office PowerPoint</Application>
  <PresentationFormat>On-screen Show (4:3)</PresentationFormat>
  <Paragraphs>345</Paragraphs>
  <Slides>40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Black</vt:lpstr>
      <vt:lpstr>Gill Sans MT</vt:lpstr>
      <vt:lpstr>Verdana</vt:lpstr>
      <vt:lpstr>Wingdings</vt:lpstr>
      <vt:lpstr>Wingdings 2</vt:lpstr>
      <vt:lpstr>Solstice</vt:lpstr>
      <vt:lpstr>CTC 261 Hydraulics Storm Drainage Systems</vt:lpstr>
      <vt:lpstr>Objectives</vt:lpstr>
      <vt:lpstr>References:</vt:lpstr>
      <vt:lpstr>Two Concerns</vt:lpstr>
      <vt:lpstr>Gutter Capacity</vt:lpstr>
      <vt:lpstr>Gutter Capacity Calculation</vt:lpstr>
      <vt:lpstr>Gutter Capacity Equation </vt:lpstr>
      <vt:lpstr>Gutter Flow Nomograph</vt:lpstr>
      <vt:lpstr>Spread</vt:lpstr>
      <vt:lpstr>Inlets</vt:lpstr>
      <vt:lpstr>Grates</vt:lpstr>
      <vt:lpstr>Interception Capacity</vt:lpstr>
      <vt:lpstr>Factors for Inlet Location</vt:lpstr>
      <vt:lpstr>Storm Drainage System Layout Basic Steps</vt:lpstr>
      <vt:lpstr>Design</vt:lpstr>
      <vt:lpstr>Example Calculation Tables</vt:lpstr>
      <vt:lpstr>Closed Systems - Pipes</vt:lpstr>
      <vt:lpstr>Closed Systems – General Rules</vt:lpstr>
      <vt:lpstr>Example-Incremental Drainage Areas</vt:lpstr>
      <vt:lpstr>System Example</vt:lpstr>
      <vt:lpstr>Summary Data for Each Inlet</vt:lpstr>
      <vt:lpstr>Pipe Segment 1-2</vt:lpstr>
      <vt:lpstr>Hydraulic Paths for Pipe 2-3</vt:lpstr>
      <vt:lpstr>Pipe Segment 2-3 (Longest Tc)</vt:lpstr>
      <vt:lpstr>Pipe Segment 2-3 (peak flow)</vt:lpstr>
      <vt:lpstr>Hydraulic Paths for Pipe 3-5</vt:lpstr>
      <vt:lpstr>Pipe Segment 3-5 (Longest Tc)</vt:lpstr>
      <vt:lpstr>Pipe 3-5 (peak flow)</vt:lpstr>
      <vt:lpstr>Pipe Table (using App A charts) (25-yr storm; n=0.015)</vt:lpstr>
      <vt:lpstr>Storm System Outfalls</vt:lpstr>
      <vt:lpstr> Storm System Outfall  </vt:lpstr>
      <vt:lpstr>Permissible Velocities (based on soil texture)</vt:lpstr>
      <vt:lpstr>Outfall Erosion Control</vt:lpstr>
      <vt:lpstr>Erosion Control-Riprap</vt:lpstr>
      <vt:lpstr>From class book (out of print):</vt:lpstr>
      <vt:lpstr>Erosion Control-Riprap Type of stone</vt:lpstr>
      <vt:lpstr>Riprap-Basic Steps</vt:lpstr>
      <vt:lpstr>Erosion Control-Riprap Size of Stone</vt:lpstr>
      <vt:lpstr>Erosion Control-Riprap Length of Apron</vt:lpstr>
      <vt:lpstr>Erosion Control-Riprap Width of Apron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129</cp:revision>
  <dcterms:created xsi:type="dcterms:W3CDTF">2002-10-04T19:39:32Z</dcterms:created>
  <dcterms:modified xsi:type="dcterms:W3CDTF">2026-03-12T18:03:13Z</dcterms:modified>
</cp:coreProperties>
</file>