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9" r:id="rId2"/>
    <p:sldMasterId id="2147483742" r:id="rId3"/>
  </p:sldMasterIdLst>
  <p:notesMasterIdLst>
    <p:notesMasterId r:id="rId30"/>
  </p:notesMasterIdLst>
  <p:handoutMasterIdLst>
    <p:handoutMasterId r:id="rId31"/>
  </p:handoutMasterIdLst>
  <p:sldIdLst>
    <p:sldId id="299" r:id="rId4"/>
    <p:sldId id="285" r:id="rId5"/>
    <p:sldId id="297" r:id="rId6"/>
    <p:sldId id="307" r:id="rId7"/>
    <p:sldId id="327" r:id="rId8"/>
    <p:sldId id="313" r:id="rId9"/>
    <p:sldId id="328" r:id="rId10"/>
    <p:sldId id="318" r:id="rId11"/>
    <p:sldId id="345" r:id="rId12"/>
    <p:sldId id="344" r:id="rId13"/>
    <p:sldId id="331" r:id="rId14"/>
    <p:sldId id="308" r:id="rId15"/>
    <p:sldId id="329" r:id="rId16"/>
    <p:sldId id="330" r:id="rId17"/>
    <p:sldId id="338" r:id="rId18"/>
    <p:sldId id="332" r:id="rId19"/>
    <p:sldId id="333" r:id="rId20"/>
    <p:sldId id="343" r:id="rId21"/>
    <p:sldId id="334" r:id="rId22"/>
    <p:sldId id="335" r:id="rId23"/>
    <p:sldId id="336" r:id="rId24"/>
    <p:sldId id="339" r:id="rId25"/>
    <p:sldId id="337" r:id="rId26"/>
    <p:sldId id="340" r:id="rId27"/>
    <p:sldId id="341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13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arans\My%20Documents\html\classes\ctc261\ppt\Single%20Stage%20Outle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arans\My%20Documents\html\classes\ctc261\ppt\Multistage%20Outle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Stage-Discharge</a:t>
            </a:r>
            <a:r>
              <a:rPr lang="en-US" baseline="0"/>
              <a:t> Curve</a:t>
            </a:r>
            <a:endParaRPr lang="en-US"/>
          </a:p>
        </c:rich>
      </c:tx>
      <c:layout>
        <c:manualLayout>
          <c:xMode val="edge"/>
          <c:yMode val="edge"/>
          <c:x val="0.26250000000000001"/>
          <c:y val="3.8194444444444448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Sheet1!$C$6:$C$11</c:f>
              <c:numCache>
                <c:formatCode>General</c:formatCode>
                <c:ptCount val="6"/>
                <c:pt idx="0">
                  <c:v>322</c:v>
                </c:pt>
                <c:pt idx="1">
                  <c:v>323</c:v>
                </c:pt>
                <c:pt idx="2">
                  <c:v>324</c:v>
                </c:pt>
                <c:pt idx="3">
                  <c:v>325</c:v>
                </c:pt>
                <c:pt idx="4">
                  <c:v>326</c:v>
                </c:pt>
                <c:pt idx="5">
                  <c:v>327</c:v>
                </c:pt>
              </c:numCache>
            </c:numRef>
          </c:xVal>
          <c:yVal>
            <c:numRef>
              <c:f>Sheet1!$E$6:$E$11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2.7631820990851712</c:v>
                </c:pt>
                <c:pt idx="2">
                  <c:v>4.7859717861803377</c:v>
                </c:pt>
                <c:pt idx="3">
                  <c:v>6.1786630077650022</c:v>
                </c:pt>
                <c:pt idx="4">
                  <c:v>7.3106926613647998</c:v>
                </c:pt>
                <c:pt idx="5">
                  <c:v>8.2895462972555158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5F-4AA1-9891-12E680806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787648"/>
        <c:axId val="122724352"/>
      </c:scatterChart>
      <c:valAx>
        <c:axId val="8278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WSE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2724352"/>
        <c:crosses val="autoZero"/>
        <c:crossBetween val="midCat"/>
      </c:valAx>
      <c:valAx>
        <c:axId val="122724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Discharge (cfs)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278764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Stage-Discharge</a:t>
            </a:r>
            <a:r>
              <a:rPr lang="en-US" baseline="0"/>
              <a:t> Curve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Sheet1!$B$8:$B$15</c:f>
              <c:numCache>
                <c:formatCode>General</c:formatCode>
                <c:ptCount val="8"/>
                <c:pt idx="0">
                  <c:v>560</c:v>
                </c:pt>
                <c:pt idx="1">
                  <c:v>561</c:v>
                </c:pt>
                <c:pt idx="2">
                  <c:v>562</c:v>
                </c:pt>
                <c:pt idx="3">
                  <c:v>562.66999999999996</c:v>
                </c:pt>
                <c:pt idx="4">
                  <c:v>563</c:v>
                </c:pt>
                <c:pt idx="5">
                  <c:v>563.66999999999996</c:v>
                </c:pt>
                <c:pt idx="6">
                  <c:v>564</c:v>
                </c:pt>
                <c:pt idx="7">
                  <c:v>565</c:v>
                </c:pt>
              </c:numCache>
            </c:numRef>
          </c:xVal>
          <c:yVal>
            <c:numRef>
              <c:f>Sheet1!$K$8:$K$15</c:f>
              <c:numCache>
                <c:formatCode>0.00</c:formatCode>
                <c:ptCount val="8"/>
                <c:pt idx="0" formatCode="General">
                  <c:v>0</c:v>
                </c:pt>
                <c:pt idx="1">
                  <c:v>0.39636141675168773</c:v>
                </c:pt>
                <c:pt idx="2">
                  <c:v>0.5878989878513845</c:v>
                </c:pt>
                <c:pt idx="3">
                  <c:v>0.68697563825724595</c:v>
                </c:pt>
                <c:pt idx="4">
                  <c:v>1.583921893590599</c:v>
                </c:pt>
                <c:pt idx="5">
                  <c:v>5.792685901678027</c:v>
                </c:pt>
                <c:pt idx="6">
                  <c:v>15.265725823129447</c:v>
                </c:pt>
                <c:pt idx="7">
                  <c:v>82.320365339555849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8D-4DF4-A1FE-47123D629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726656"/>
        <c:axId val="122727232"/>
      </c:scatterChart>
      <c:valAx>
        <c:axId val="12272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WSE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727232"/>
        <c:crosses val="autoZero"/>
        <c:crossBetween val="midCat"/>
      </c:valAx>
      <c:valAx>
        <c:axId val="122727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Discharge (cfs)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7266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222DCD-A396-4F3D-A0D2-012D89EF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0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3B44FE-6313-4F20-B000-5D97252D0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8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B75E6841-2155-4B6A-8B16-F7C2B069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83BF-3661-41DC-B0C1-FA43CB89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8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0679-1B31-42AC-BAC7-8F69681D5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5529-1746-4839-A2B9-F7F0BAADF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03C8-8C2B-40E0-9E69-0757B458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ABB0-7E64-405D-A4F6-FFF477EFF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90C6-EB9A-40BC-8B9D-80BACAD1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77D2-3E7E-4A04-8EFE-1F53873B1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D57E-C8FA-4729-B7CB-FFCB0263F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1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940C-5D89-4CC2-9B1E-023008A4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9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3D4A-F5F8-414E-98CD-395BE85F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9F3B-93DA-49E1-9067-724575D9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FABF-C531-4A1F-B859-9AB0296C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2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C46E-3651-455E-AF37-8554D448E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151F-D460-4F41-9B37-84DB531E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8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298F-4159-4352-B7B7-3DF02703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5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CB7-80E7-4F33-8D5D-90622F5DC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9C33-864C-4F37-91F0-8FD54974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7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530B-1CC4-45B7-B037-8DCE409D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BF90-8238-4A07-A56C-9E142417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5D44-67A7-45A4-B9FE-78B023373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802F-E055-4600-827F-B79CDC8A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AF12-3AC0-4C36-9532-E1932E60D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6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4F30-B63B-4DC2-A68A-ECD299F80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2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A523-EAA1-4579-A497-49B32E791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97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7C87-3EFE-4C14-A7D0-5AB5C35C4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96B1-20CC-4F01-8B97-38E4C8DC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7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17C3-9A17-4D3F-B51C-AB0A3B31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7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BF40-256E-4AC5-B505-C204A9FEA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2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E5A7-93A6-4E46-9716-6E46DAFA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6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1835-D345-4EE7-8652-34C53DBED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693A-3617-446D-8DD3-5A7BCBF3E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B618-9EF3-4DF5-A97B-D2E9FA88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6008-BA16-4F23-9EEB-C2BA7625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640A-D452-4CC1-AD30-CBA76F0D4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AE292-7D8F-4CB6-8F62-C98123C00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3A00-0A96-42DC-81A9-A8DED3B41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1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F1A9A479-8DCC-4CC9-8BD6-F8458A23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8313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6463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6363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FF5B81-8673-4C87-A28C-13E53BBB5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EDBC11-CE7F-4E7B-A68A-DB0C28898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g.modot.org/index.php/File:749_Broad-Crested_Weir_Coefficient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usbr.gov/pmts/hydraulics_lab/pubs/wmm/fig/F08_01AL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youngiil.co.kr/resite/yes01/plint_cat/AT1/pics/sect07/te36a7.jpg&amp;imgrefurl=http://youngiil.co.kr/resite/yes01/plint_cat/AT1/pics/sect07/te36.htm&amp;h=480&amp;w=426&amp;sz=24&amp;tbnid=pE7eFDXvqXvl7M:&amp;tbnh=126&amp;tbnw=111&amp;hl=en&amp;start=13&amp;prev=/images?q%3Dogee%2Bweir%26svnum%3D10%26hl%3Den%26lr%3D%26sa%3D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EAC485-A1A7-4CC0-8EA4-0A530474566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CTC 261 </a:t>
            </a:r>
            <a:br>
              <a:rPr lang="en-US" altLang="en-US"/>
            </a:br>
            <a:r>
              <a:rPr lang="en-US" altLang="en-US"/>
              <a:t>Hydraulic Devices</a:t>
            </a:r>
            <a:endParaRPr lang="en-US" altLang="en-US" sz="320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CCE-9DF4-40A8-8283-9E95E485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Many Weir-types (sharp or broad, cross-section channel shape, weir longitudinal shape)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F0994-2327-42A8-BE9E-91461B03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503C8-8C2B-40E0-9E69-0757B4580C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types of weirs-rectangular, trapezoidal, v-notch, compound)">
            <a:extLst>
              <a:ext uri="{FF2B5EF4-FFF2-40B4-BE49-F238E27FC236}">
                <a16:creationId xmlns:a16="http://schemas.microsoft.com/office/drawing/2014/main" id="{4777C058-235D-47E4-A36B-72483927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017" y="2284686"/>
            <a:ext cx="4782111" cy="3429000"/>
          </a:xfrm>
          <a:prstGeom prst="rect">
            <a:avLst/>
          </a:prstGeom>
        </p:spPr>
      </p:pic>
      <p:pic>
        <p:nvPicPr>
          <p:cNvPr id="3" name="Picture 2" descr="Types of weirs (broad-crested, sharp-crested, etc)">
            <a:extLst>
              <a:ext uri="{FF2B5EF4-FFF2-40B4-BE49-F238E27FC236}">
                <a16:creationId xmlns:a16="http://schemas.microsoft.com/office/drawing/2014/main" id="{A50745EF-E301-4038-9912-B4D2274D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72" y="1981200"/>
            <a:ext cx="271995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D9383F-F1ED-4DE8-8B2E-F685AFAE37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Rectangular, Sharp-Crested Weir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Q=cLH</a:t>
            </a:r>
            <a:r>
              <a:rPr lang="en-US" altLang="en-US" baseline="30000" dirty="0"/>
              <a:t>3/2</a:t>
            </a:r>
            <a:r>
              <a:rPr lang="en-US" altLang="en-US" dirty="0"/>
              <a:t> </a:t>
            </a:r>
          </a:p>
          <a:p>
            <a:pPr lvl="1" defTabSz="912813" eaLnBrk="1" hangingPunct="1"/>
            <a:r>
              <a:rPr lang="en-US" altLang="en-US" dirty="0"/>
              <a:t>Q-flow (</a:t>
            </a:r>
            <a:r>
              <a:rPr lang="en-US" altLang="en-US" dirty="0" err="1"/>
              <a:t>cfs</a:t>
            </a:r>
            <a:r>
              <a:rPr lang="en-US" altLang="en-US" dirty="0"/>
              <a:t>)</a:t>
            </a:r>
          </a:p>
          <a:p>
            <a:pPr lvl="1" defTabSz="912813" eaLnBrk="1" hangingPunct="1"/>
            <a:r>
              <a:rPr lang="en-US" altLang="en-US" dirty="0"/>
              <a:t>c-adjusted discharge coefficient (careful)</a:t>
            </a:r>
          </a:p>
          <a:p>
            <a:pPr lvl="2" defTabSz="912813" eaLnBrk="1" hangingPunct="1"/>
            <a:r>
              <a:rPr lang="en-US" altLang="en-US" dirty="0"/>
              <a:t>c=3.27+0.4(H/P) where P is </a:t>
            </a:r>
            <a:r>
              <a:rPr lang="en-US" altLang="en-US" dirty="0" err="1"/>
              <a:t>ht</a:t>
            </a:r>
            <a:r>
              <a:rPr lang="en-US" altLang="en-US" dirty="0"/>
              <a:t> of weir above channel bottom</a:t>
            </a:r>
          </a:p>
          <a:p>
            <a:pPr lvl="1" defTabSz="912813" eaLnBrk="1" hangingPunct="1"/>
            <a:r>
              <a:rPr lang="en-US" altLang="en-US" dirty="0"/>
              <a:t>L-effective crest length,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lvl="2" defTabSz="912813" eaLnBrk="1" hangingPunct="1"/>
            <a:r>
              <a:rPr lang="en-US" altLang="en-US" dirty="0"/>
              <a:t>L=L’-0.1nH 	</a:t>
            </a:r>
          </a:p>
          <a:p>
            <a:pPr lvl="3" defTabSz="912813" eaLnBrk="1" hangingPunct="1"/>
            <a:r>
              <a:rPr lang="en-US" altLang="en-US" dirty="0"/>
              <a:t>L’=actual measured crest length and n=# of contractions</a:t>
            </a:r>
          </a:p>
          <a:p>
            <a:pPr lvl="1" defTabSz="912813" eaLnBrk="1" hangingPunct="1"/>
            <a:r>
              <a:rPr lang="en-US" altLang="en-US" dirty="0"/>
              <a:t>H-head above crest,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EF4D11-B9D9-407F-8EBA-9DC9502914D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Rectangular, Broad-Crested Weir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Q=cLH</a:t>
            </a:r>
            <a:r>
              <a:rPr lang="en-US" altLang="en-US" baseline="30000" dirty="0"/>
              <a:t>3/2</a:t>
            </a:r>
            <a:r>
              <a:rPr lang="en-US" altLang="en-US" dirty="0"/>
              <a:t> </a:t>
            </a:r>
          </a:p>
          <a:p>
            <a:pPr lvl="1" defTabSz="912813" eaLnBrk="1" hangingPunct="1"/>
            <a:r>
              <a:rPr lang="en-US" altLang="en-US" dirty="0"/>
              <a:t>Q-flow (</a:t>
            </a:r>
            <a:r>
              <a:rPr lang="en-US" altLang="en-US" dirty="0" err="1"/>
              <a:t>cfs</a:t>
            </a:r>
            <a:r>
              <a:rPr lang="en-US" altLang="en-US" dirty="0"/>
              <a:t>)</a:t>
            </a:r>
          </a:p>
          <a:p>
            <a:pPr lvl="1" defTabSz="912813" eaLnBrk="1" hangingPunct="1"/>
            <a:r>
              <a:rPr lang="en-US" altLang="en-US" dirty="0"/>
              <a:t>c-discharge coefficient </a:t>
            </a:r>
            <a:r>
              <a:rPr lang="en-US" altLang="en-US" sz="1600" dirty="0">
                <a:hlinkClick r:id="rId3"/>
              </a:rPr>
              <a:t>https://epg.modot.org/index.php/File:749_Broad-Crested_Weir_Coefficients.pdf</a:t>
            </a:r>
            <a:r>
              <a:rPr lang="en-US" altLang="en-US" sz="1600" dirty="0"/>
              <a:t> </a:t>
            </a:r>
            <a:endParaRPr lang="en-US" altLang="en-US" dirty="0"/>
          </a:p>
          <a:p>
            <a:pPr lvl="1" defTabSz="912813" eaLnBrk="1" hangingPunct="1"/>
            <a:r>
              <a:rPr lang="en-US" altLang="en-US" dirty="0"/>
              <a:t>L-crest length, ft</a:t>
            </a:r>
          </a:p>
          <a:p>
            <a:pPr lvl="1" defTabSz="912813" eaLnBrk="1" hangingPunct="1"/>
            <a:r>
              <a:rPr lang="en-US" altLang="en-US" dirty="0"/>
              <a:t>H-head above crest,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4341" name="Picture 5" descr="F08_01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06" y="1905000"/>
            <a:ext cx="2260094" cy="13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Note: Don’t adjust broad-crested weirs for contractions</a:t>
            </a:r>
          </a:p>
        </p:txBody>
      </p:sp>
      <p:pic>
        <p:nvPicPr>
          <p:cNvPr id="2" name="Picture 1" descr="broad-crested weir">
            <a:extLst>
              <a:ext uri="{FF2B5EF4-FFF2-40B4-BE49-F238E27FC236}">
                <a16:creationId xmlns:a16="http://schemas.microsoft.com/office/drawing/2014/main" id="{BCBE73EA-2FB8-4BD5-9749-23D378396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415937"/>
            <a:ext cx="3318933" cy="18669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5CFEFB-84A9-43CF-9F71-E36A3903276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V-Notch or Triangular Weir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Q=c*tan(angle/2)*H</a:t>
            </a:r>
            <a:r>
              <a:rPr lang="en-US" altLang="en-US" baseline="30000" dirty="0"/>
              <a:t>5/2</a:t>
            </a:r>
            <a:endParaRPr lang="en-US" altLang="en-US" dirty="0"/>
          </a:p>
          <a:p>
            <a:pPr lvl="1" defTabSz="912813" eaLnBrk="1" hangingPunct="1"/>
            <a:r>
              <a:rPr lang="en-US" altLang="en-US" dirty="0"/>
              <a:t>c = 2.5 (but should calibrate)</a:t>
            </a:r>
          </a:p>
          <a:p>
            <a:pPr lvl="1"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5365" name="Picture 5" descr="w8-weir-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3053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8E2BEB-13AB-47CE-B3E9-03F29A572A3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Other Weir Types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 err="1"/>
              <a:t>Cipoletti</a:t>
            </a:r>
            <a:r>
              <a:rPr lang="en-US" altLang="en-US" sz="2800" dirty="0"/>
              <a:t> (trapezoidal)</a:t>
            </a:r>
          </a:p>
          <a:p>
            <a:pPr marL="0" indent="0" defTabSz="912813" eaLnBrk="1" hangingPunct="1">
              <a:buNone/>
            </a:pPr>
            <a:r>
              <a:rPr lang="en-US" altLang="en-US" sz="2800" dirty="0"/>
              <a:t>Ogee (dam spillway)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16389" name="Picture 5" descr="Cipoletti%20Wei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962400"/>
            <a:ext cx="7075488" cy="1919288"/>
          </a:xfrm>
          <a:noFill/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514600" y="6096000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www.lmnoeng.com </a:t>
            </a:r>
          </a:p>
        </p:txBody>
      </p:sp>
      <p:pic>
        <p:nvPicPr>
          <p:cNvPr id="16391" name="Picture 9" descr="te36a7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914400"/>
            <a:ext cx="2266950" cy="2573338"/>
          </a:xfrm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7162800" y="3657600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youngiil.co.kr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E4B0-CC77-4ECB-B6C5-976A7FC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Weir/Orifice Equations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97F17E-74F5-42F2-A8EE-A0B8490DCD5C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7411" name="Picture 4" descr="weir and orifice equation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546" y="1828800"/>
            <a:ext cx="5717662" cy="47894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F08954-5AE4-4C6A-9A6C-07D06AD941E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Flow under a gate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715000" cy="4302125"/>
          </a:xfrm>
        </p:spPr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400" dirty="0"/>
              <a:t>Sluice gate, head gate, diversion gate</a:t>
            </a:r>
          </a:p>
          <a:p>
            <a:pPr marL="0" indent="0" defTabSz="912813" eaLnBrk="1" hangingPunct="1">
              <a:buNone/>
            </a:pPr>
            <a:endParaRPr lang="en-US" altLang="en-US" sz="2400" dirty="0"/>
          </a:p>
          <a:p>
            <a:pPr marL="0" indent="0" defTabSz="912813" eaLnBrk="1" hangingPunct="1">
              <a:buNone/>
            </a:pPr>
            <a:r>
              <a:rPr lang="en-US" altLang="en-US" sz="2400" dirty="0"/>
              <a:t>Depending on conditions, flow can be flat, have a hydraulic jump or be submerged</a:t>
            </a:r>
          </a:p>
          <a:p>
            <a:pPr marL="0" indent="0" defTabSz="912813" eaLnBrk="1" hangingPunct="1">
              <a:buNone/>
            </a:pPr>
            <a:endParaRPr lang="en-US" altLang="en-US" sz="2400" dirty="0"/>
          </a:p>
          <a:p>
            <a:pPr marL="0" indent="0" defTabSz="912813" eaLnBrk="1" hangingPunct="1">
              <a:buNone/>
            </a:pPr>
            <a:r>
              <a:rPr lang="en-US" altLang="en-US" sz="2400" dirty="0"/>
              <a:t>Flow is modeled as an orifice</a:t>
            </a:r>
          </a:p>
          <a:p>
            <a:pPr marL="0" indent="0" defTabSz="912813" eaLnBrk="1" hangingPunct="1">
              <a:buNone/>
            </a:pPr>
            <a:endParaRPr lang="en-US" altLang="en-US" sz="2400" dirty="0"/>
          </a:p>
          <a:p>
            <a:pPr marL="0" indent="0" defTabSz="912813" eaLnBrk="1" hangingPunct="1">
              <a:buNone/>
            </a:pPr>
            <a:r>
              <a:rPr lang="en-US" altLang="en-US" sz="2400" dirty="0"/>
              <a:t>Typical c=0.7 to 0.85 but should be determined experimentally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8437" name="Picture 6" descr="gat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94" y="20574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rectangular gat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94" y="4349397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29F1B5-C95C-4C13-B142-73F0836E9B8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Siphon flow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/>
              <a:t>Closed conduit that rises above the hydraulic grade line</a:t>
            </a:r>
          </a:p>
          <a:p>
            <a:pPr marL="0" indent="0" defTabSz="912813" eaLnBrk="1" hangingPunct="1">
              <a:buNone/>
            </a:pPr>
            <a:r>
              <a:rPr lang="en-US" altLang="en-US" sz="2800" dirty="0"/>
              <a:t>Has practical problems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19461" name="Picture 5" descr="drnsip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726" y="3429000"/>
            <a:ext cx="5666924" cy="317341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503C8-8C2B-40E0-9E69-0757B4580C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9AD632-80D4-4C8F-9387-9D7384CF68A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Detention Outlet Structures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Single Stage (culvert or orifice)</a:t>
            </a:r>
          </a:p>
          <a:p>
            <a:pPr marL="0" indent="0" defTabSz="912813" eaLnBrk="1" hangingPunct="1">
              <a:buNone/>
            </a:pPr>
            <a:r>
              <a:rPr lang="en-US" altLang="en-US" dirty="0"/>
              <a:t>Multi-Staged to handle different flows</a:t>
            </a:r>
          </a:p>
          <a:p>
            <a:pPr marL="0" indent="0" defTabSz="912813" eaLnBrk="1" hangingPunct="1">
              <a:buNone/>
            </a:pPr>
            <a:r>
              <a:rPr lang="en-US" altLang="en-US" dirty="0"/>
              <a:t>Combination of orifices &amp;/or weirs</a:t>
            </a:r>
          </a:p>
        </p:txBody>
      </p:sp>
      <p:pic>
        <p:nvPicPr>
          <p:cNvPr id="20485" name="Picture 4" descr="multi-staged out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0862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5F99C2-198D-45F1-8921-6C0FEF4223C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/>
              <a:t>Calculate flow through an orifice</a:t>
            </a:r>
          </a:p>
          <a:p>
            <a:pPr marL="0" indent="0" defTabSz="912813" eaLnBrk="1" hangingPunct="1">
              <a:buNone/>
            </a:pPr>
            <a:endParaRPr lang="en-US" altLang="en-US" sz="2800" dirty="0"/>
          </a:p>
          <a:p>
            <a:pPr marL="0" indent="0" defTabSz="912813" eaLnBrk="1" hangingPunct="1">
              <a:buNone/>
            </a:pPr>
            <a:r>
              <a:rPr lang="en-US" altLang="en-US" sz="2800" dirty="0"/>
              <a:t>Calculate flow over a weir</a:t>
            </a:r>
          </a:p>
          <a:p>
            <a:pPr marL="0" indent="0" defTabSz="912813" eaLnBrk="1" hangingPunct="1">
              <a:buNone/>
            </a:pPr>
            <a:endParaRPr lang="en-US" altLang="en-US" sz="2800" dirty="0"/>
          </a:p>
          <a:p>
            <a:pPr marL="0" indent="0" defTabSz="912813" eaLnBrk="1" hangingPunct="1">
              <a:buNone/>
            </a:pPr>
            <a:r>
              <a:rPr lang="en-US" altLang="en-US" sz="2800" dirty="0"/>
              <a:t>Calculate flow under a gate</a:t>
            </a:r>
          </a:p>
          <a:p>
            <a:pPr marL="0" indent="0" defTabSz="912813" eaLnBrk="1" hangingPunct="1">
              <a:buNone/>
            </a:pPr>
            <a:endParaRPr lang="en-US" altLang="en-US" sz="2800" dirty="0"/>
          </a:p>
          <a:p>
            <a:pPr marL="0" indent="0" defTabSz="912813" eaLnBrk="1" hangingPunct="1">
              <a:buNone/>
            </a:pPr>
            <a:r>
              <a:rPr lang="en-US" altLang="en-US" sz="2800" dirty="0"/>
              <a:t>Know how to compute discharge ratings for detention basin outlet structures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735CF0-30E8-422C-AFFB-30B80C3B498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dirty="0"/>
              <a:t>Single Stage Outlet Example </a:t>
            </a:r>
            <a:r>
              <a:rPr lang="en-US" altLang="en-US" sz="2000" dirty="0"/>
              <a:t> 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An outlet consisting of a 12” pipe is proposed for a detention basin.  The invert of the pipe is 320.0 feet and the top of berm is 325.0 ft.  Compute the discharge rating for the outlet.</a:t>
            </a:r>
          </a:p>
          <a:p>
            <a:pPr defTabSz="912813" eaLnBrk="1" hangingPunct="1"/>
            <a:r>
              <a:rPr lang="en-US" altLang="en-US" dirty="0"/>
              <a:t>Area=0.785 </a:t>
            </a:r>
            <a:r>
              <a:rPr lang="en-US" altLang="en-US" dirty="0" err="1"/>
              <a:t>sq</a:t>
            </a:r>
            <a:r>
              <a:rPr lang="en-US" altLang="en-US" dirty="0"/>
              <a:t>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defTabSz="912813" eaLnBrk="1" hangingPunct="1"/>
            <a:r>
              <a:rPr lang="en-US" altLang="en-US" dirty="0"/>
              <a:t>Assume c=0.62</a:t>
            </a:r>
          </a:p>
          <a:p>
            <a:pPr defTabSz="912813" eaLnBrk="1" hangingPunct="1"/>
            <a:r>
              <a:rPr lang="en-US" altLang="en-US" dirty="0"/>
              <a:t>Use orifice equation: Q=ca(2gh)</a:t>
            </a:r>
            <a:r>
              <a:rPr lang="en-US" altLang="en-US" baseline="30000" dirty="0"/>
              <a:t>.5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A573AF-856D-43B8-8677-7CF709032EE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Single Stage Outlet Example</a:t>
            </a:r>
          </a:p>
        </p:txBody>
      </p:sp>
      <p:graphicFrame>
        <p:nvGraphicFramePr>
          <p:cNvPr id="192555" name="Group 4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6096394"/>
              </p:ext>
            </p:extLst>
          </p:nvPr>
        </p:nvGraphicFramePr>
        <p:xfrm>
          <a:off x="457200" y="1828800"/>
          <a:ext cx="8229600" cy="4302128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WSE (ft)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 (to c/l of pipe)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Q out (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cfs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CCF1-5213-4B7C-9F6F-536877F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Stage Discharge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4BABF19-28C9-4503-B68F-4A9A777E9C9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7" name="Chart 6" descr="stage-discharge curv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92070"/>
              </p:ext>
            </p:extLst>
          </p:nvPr>
        </p:nvGraphicFramePr>
        <p:xfrm>
          <a:off x="914400" y="1417638"/>
          <a:ext cx="73152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9CEA54-4E0B-4C65-84CC-71EC5FB9D6F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en-US" altLang="en-US" dirty="0"/>
              <a:t>Multi-Stage Outlet </a:t>
            </a:r>
            <a:br>
              <a:rPr lang="en-US" altLang="en-US" dirty="0"/>
            </a:br>
            <a:endParaRPr lang="en-US" altLang="en-US" sz="2000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4” Orifice @ elevation 560’</a:t>
            </a:r>
          </a:p>
          <a:p>
            <a:pPr marL="0" indent="0" defTabSz="912813" eaLnBrk="1" hangingPunct="1">
              <a:buNone/>
            </a:pPr>
            <a:endParaRPr lang="en-US" altLang="en-US" dirty="0"/>
          </a:p>
          <a:p>
            <a:pPr marL="0" indent="0" defTabSz="912813" eaLnBrk="1" hangingPunct="1">
              <a:buNone/>
            </a:pPr>
            <a:r>
              <a:rPr lang="en-US" altLang="en-US" dirty="0"/>
              <a:t>Weir w/ L=1.5’ @ elevation 562.67’ </a:t>
            </a:r>
          </a:p>
          <a:p>
            <a:pPr marL="0" indent="0" defTabSz="912813" eaLnBrk="1" hangingPunct="1">
              <a:buNone/>
            </a:pPr>
            <a:endParaRPr lang="en-US" altLang="en-US" dirty="0"/>
          </a:p>
          <a:p>
            <a:pPr marL="0" indent="0" defTabSz="912813" eaLnBrk="1" hangingPunct="1">
              <a:buNone/>
            </a:pPr>
            <a:r>
              <a:rPr lang="en-US" altLang="en-US" dirty="0"/>
              <a:t>Weir w/ L=12.5’@ elevation 563.67’</a:t>
            </a:r>
          </a:p>
          <a:p>
            <a:pPr defTabSz="912813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en-US"/>
              <a:t>Multistage Outlet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4A371-7237-4384-942D-A18291858325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25604" name="Picture 3" descr="multistage outlet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3733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multi stages outlet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62138"/>
            <a:ext cx="86201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FD64-2E7F-4FB7-BF1C-2F6816CF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Stage </a:t>
            </a:r>
            <a:r>
              <a:rPr lang="en-US" sz="3200" dirty="0" err="1"/>
              <a:t>DischargeCurve</a:t>
            </a:r>
            <a:r>
              <a:rPr lang="en-US" sz="3200" dirty="0"/>
              <a:t>-Multiple Outlets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9CCC38DE-77B2-4C64-B4C2-1F5DA18523EF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Content Placeholder 4" descr="stage discharge graph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8588437"/>
              </p:ext>
            </p:extLst>
          </p:nvPr>
        </p:nvGraphicFramePr>
        <p:xfrm>
          <a:off x="1219200" y="1371600"/>
          <a:ext cx="7086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en-US"/>
              <a:t>Check Details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buNone/>
            </a:pPr>
            <a:r>
              <a:rPr lang="en-US" altLang="en-US" dirty="0"/>
              <a:t>Check outflow pipe to make sure it can handle outflow</a:t>
            </a:r>
          </a:p>
          <a:p>
            <a:pPr marL="0" indent="0" defTabSz="912813">
              <a:buNone/>
            </a:pPr>
            <a:endParaRPr lang="en-US" altLang="en-US" dirty="0"/>
          </a:p>
          <a:p>
            <a:pPr marL="0" indent="0" defTabSz="912813">
              <a:buNone/>
            </a:pPr>
            <a:r>
              <a:rPr lang="en-US" altLang="en-US" dirty="0"/>
              <a:t>Orifice would be submerged at some point, impacting h (Note----Q is insignificant compared to the weir flow)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40F5DD-0105-476C-B097-C6B4D0901872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448212-6387-4A6E-A103-C4A34B367BF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Orifices 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/>
              <a:t>Hole in a wall/pipe through which water flows</a:t>
            </a:r>
          </a:p>
          <a:p>
            <a:pPr lvl="1" defTabSz="912813" eaLnBrk="1" hangingPunct="1"/>
            <a:r>
              <a:rPr lang="en-US" altLang="en-US" sz="2400" dirty="0"/>
              <a:t>Square edge</a:t>
            </a:r>
          </a:p>
          <a:p>
            <a:pPr lvl="1" defTabSz="912813" eaLnBrk="1" hangingPunct="1"/>
            <a:r>
              <a:rPr lang="en-US" altLang="en-US" sz="2400" dirty="0"/>
              <a:t>Beveled edge</a:t>
            </a:r>
          </a:p>
          <a:p>
            <a:pPr lvl="1" defTabSz="912813"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1026" name="Picture 2" descr="picture of ori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4867275" cy="204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low through a small ori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3322"/>
            <a:ext cx="4478723" cy="236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00BBD8-9EFF-4EE2-89B3-0C88F2DA7FF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4000"/>
              <a:t>Orifice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464050" cy="4302125"/>
          </a:xfrm>
        </p:spPr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/>
              <a:t>When water flows through an orifice the water contracts with a smaller area than the physical orifice opening (vena </a:t>
            </a:r>
            <a:r>
              <a:rPr lang="en-US" altLang="en-US" sz="2800" dirty="0" err="1"/>
              <a:t>contracta</a:t>
            </a:r>
            <a:r>
              <a:rPr lang="en-US" altLang="en-US" sz="2800" dirty="0"/>
              <a:t>)</a:t>
            </a:r>
          </a:p>
        </p:txBody>
      </p:sp>
      <p:pic>
        <p:nvPicPr>
          <p:cNvPr id="8197" name="Picture 8" descr="fig4_2_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69997"/>
            <a:ext cx="4056063" cy="2717800"/>
          </a:xfrm>
          <a:noFill/>
        </p:spPr>
      </p:pic>
      <p:pic>
        <p:nvPicPr>
          <p:cNvPr id="8198" name="Picture 12" descr="image0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313854"/>
            <a:ext cx="2286000" cy="203358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2513C3-5397-431C-8A8E-A3844150F4E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General Orifice Equation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lnSpc>
                <a:spcPct val="90000"/>
              </a:lnSpc>
              <a:buNone/>
            </a:pPr>
            <a:r>
              <a:rPr lang="en-US" altLang="en-US" dirty="0"/>
              <a:t>Q=ca(2gh)</a:t>
            </a:r>
            <a:r>
              <a:rPr lang="en-US" altLang="en-US" baseline="30000" dirty="0"/>
              <a:t>.5       </a:t>
            </a:r>
            <a:r>
              <a:rPr lang="en-US" altLang="en-US" sz="2800" dirty="0">
                <a:solidFill>
                  <a:srgbClr val="00B050"/>
                </a:solidFill>
              </a:rPr>
              <a:t>This should look familiar!!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  <a:p>
            <a:pPr marL="0" indent="0" defTabSz="912813" eaLnBrk="1" hangingPunct="1">
              <a:lnSpc>
                <a:spcPct val="90000"/>
              </a:lnSpc>
              <a:buNone/>
            </a:pPr>
            <a:r>
              <a:rPr lang="en-US" altLang="en-US" dirty="0"/>
              <a:t>Where:</a:t>
            </a:r>
          </a:p>
          <a:p>
            <a:pPr lvl="1" defTabSz="912813" eaLnBrk="1" hangingPunct="1">
              <a:lnSpc>
                <a:spcPct val="90000"/>
              </a:lnSpc>
            </a:pPr>
            <a:r>
              <a:rPr lang="en-US" altLang="en-US" dirty="0"/>
              <a:t>Q=discharge (</a:t>
            </a:r>
            <a:r>
              <a:rPr lang="en-US" altLang="en-US" dirty="0" err="1"/>
              <a:t>cfs</a:t>
            </a:r>
            <a:r>
              <a:rPr lang="en-US" altLang="en-US" dirty="0"/>
              <a:t> or </a:t>
            </a:r>
            <a:r>
              <a:rPr lang="en-US" altLang="en-US" dirty="0" err="1"/>
              <a:t>cms</a:t>
            </a:r>
            <a:r>
              <a:rPr lang="en-US" altLang="en-US" dirty="0"/>
              <a:t>)</a:t>
            </a:r>
          </a:p>
          <a:p>
            <a:pPr lvl="1" defTabSz="912813" eaLnBrk="1" hangingPunct="1">
              <a:lnSpc>
                <a:spcPct val="90000"/>
              </a:lnSpc>
            </a:pPr>
            <a:r>
              <a:rPr lang="en-US" altLang="en-US" dirty="0">
                <a:highlight>
                  <a:srgbClr val="FFFF00"/>
                </a:highlight>
              </a:rPr>
              <a:t>c=discharge coefficient (0.62 often used)</a:t>
            </a:r>
          </a:p>
          <a:p>
            <a:pPr lvl="1" defTabSz="912813" eaLnBrk="1" hangingPunct="1">
              <a:lnSpc>
                <a:spcPct val="90000"/>
              </a:lnSpc>
            </a:pPr>
            <a:r>
              <a:rPr lang="en-US" altLang="en-US" dirty="0"/>
              <a:t>a=cross-sectional orifice area (</a:t>
            </a:r>
            <a:r>
              <a:rPr lang="en-US" altLang="en-US" dirty="0" err="1"/>
              <a:t>sq</a:t>
            </a:r>
            <a:r>
              <a:rPr lang="en-US" altLang="en-US" dirty="0"/>
              <a:t> </a:t>
            </a:r>
            <a:r>
              <a:rPr lang="en-US" altLang="en-US" dirty="0" err="1"/>
              <a:t>ft</a:t>
            </a:r>
            <a:r>
              <a:rPr lang="en-US" altLang="en-US" dirty="0"/>
              <a:t> or </a:t>
            </a:r>
            <a:r>
              <a:rPr lang="en-US" altLang="en-US" dirty="0" err="1"/>
              <a:t>sq</a:t>
            </a:r>
            <a:r>
              <a:rPr lang="en-US" altLang="en-US" dirty="0"/>
              <a:t> meters)</a:t>
            </a:r>
          </a:p>
          <a:p>
            <a:pPr lvl="1" defTabSz="912813" eaLnBrk="1" hangingPunct="1">
              <a:lnSpc>
                <a:spcPct val="90000"/>
              </a:lnSpc>
            </a:pPr>
            <a:r>
              <a:rPr lang="en-US" altLang="en-US" dirty="0"/>
              <a:t>h=total head (</a:t>
            </a:r>
            <a:r>
              <a:rPr lang="en-US" altLang="en-US" dirty="0" err="1"/>
              <a:t>ft</a:t>
            </a:r>
            <a:r>
              <a:rPr lang="en-US" altLang="en-US" dirty="0"/>
              <a:t> or m)</a:t>
            </a:r>
          </a:p>
          <a:p>
            <a:pPr lvl="1" defTabSz="912813" eaLnBrk="1" hangingPunct="1">
              <a:lnSpc>
                <a:spcPct val="90000"/>
              </a:lnSpc>
            </a:pPr>
            <a:r>
              <a:rPr lang="en-US" altLang="en-US" dirty="0"/>
              <a:t>g=gravitational constant (32.2 or 9.81)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2A28F-7067-4D1A-A4D0-ACF35F5E12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Orifice Discharge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Free Discharge</a:t>
            </a:r>
          </a:p>
          <a:p>
            <a:pPr marL="0" indent="0" defTabSz="912813" eaLnBrk="1" hangingPunct="1">
              <a:buNone/>
            </a:pPr>
            <a:r>
              <a:rPr lang="en-US" altLang="en-US" dirty="0">
                <a:highlight>
                  <a:srgbClr val="FFFF00"/>
                </a:highlight>
              </a:rPr>
              <a:t>Submerged</a:t>
            </a:r>
            <a:r>
              <a:rPr lang="en-US" altLang="en-US" dirty="0"/>
              <a:t> Discharge</a:t>
            </a:r>
          </a:p>
          <a:p>
            <a:pPr defTabSz="912813" eaLnBrk="1" hangingPunct="1">
              <a:buFont typeface="Wingdings" pitchFamily="2" charset="2"/>
              <a:buNone/>
            </a:pPr>
            <a:endParaRPr lang="en-US" altLang="en-US" dirty="0"/>
          </a:p>
          <a:p>
            <a:pPr defTabSz="912813" eaLnBrk="1" hangingPunct="1"/>
            <a:endParaRPr lang="en-US" altLang="en-US" dirty="0"/>
          </a:p>
          <a:p>
            <a:pPr marL="0" indent="0" defTabSz="912813" eaLnBrk="1" hangingPunct="1">
              <a:buNone/>
            </a:pPr>
            <a:r>
              <a:rPr lang="en-US" altLang="en-US" dirty="0"/>
              <a:t>Equation is the same.  Head for the </a:t>
            </a:r>
            <a:r>
              <a:rPr lang="en-US" altLang="en-US" dirty="0">
                <a:highlight>
                  <a:srgbClr val="FFFF00"/>
                </a:highlight>
              </a:rPr>
              <a:t>submerged discharge</a:t>
            </a:r>
            <a:r>
              <a:rPr lang="en-US" altLang="en-US" dirty="0"/>
              <a:t> is the difference between upper and lower water surfaces</a:t>
            </a:r>
          </a:p>
        </p:txBody>
      </p:sp>
      <p:pic>
        <p:nvPicPr>
          <p:cNvPr id="2" name="Picture 1" descr="submerged orifice dischar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667529"/>
            <a:ext cx="352425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CF058F-D718-4C09-8216-09B7DC5DE20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/>
              <a:t>Orifice-Free Discharge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dirty="0"/>
              <a:t>Given:  </a:t>
            </a:r>
            <a:r>
              <a:rPr lang="en-US" altLang="en-US" dirty="0" err="1"/>
              <a:t>Dia</a:t>
            </a:r>
            <a:r>
              <a:rPr lang="en-US" altLang="en-US" dirty="0"/>
              <a:t>=6”, WSE=220.0 </a:t>
            </a:r>
            <a:r>
              <a:rPr lang="en-US" altLang="en-US" dirty="0" err="1"/>
              <a:t>ft</a:t>
            </a:r>
            <a:r>
              <a:rPr lang="en-US" altLang="en-US" dirty="0"/>
              <a:t>; </a:t>
            </a:r>
          </a:p>
          <a:p>
            <a:pPr defTabSz="912813" eaLnBrk="1" hangingPunct="1">
              <a:buFont typeface="Wingdings" pitchFamily="2" charset="2"/>
              <a:buNone/>
            </a:pPr>
            <a:r>
              <a:rPr lang="en-US" altLang="en-US" dirty="0"/>
              <a:t>	         </a:t>
            </a:r>
            <a:r>
              <a:rPr lang="en-US" altLang="en-US" dirty="0" err="1"/>
              <a:t>Elev</a:t>
            </a:r>
            <a:r>
              <a:rPr lang="en-US" altLang="en-US" dirty="0"/>
              <a:t> of orifice centerline=200.0 </a:t>
            </a:r>
            <a:r>
              <a:rPr lang="en-US" altLang="en-US" dirty="0" err="1"/>
              <a:t>ft</a:t>
            </a:r>
            <a:endParaRPr lang="en-US" altLang="en-US" dirty="0"/>
          </a:p>
          <a:p>
            <a:pPr marL="0" indent="0" defTabSz="912813" eaLnBrk="1" hangingPunct="1">
              <a:buNone/>
            </a:pPr>
            <a:endParaRPr lang="en-US" altLang="en-US" dirty="0"/>
          </a:p>
          <a:p>
            <a:pPr marL="0" indent="0" defTabSz="912813" eaLnBrk="1" hangingPunct="1">
              <a:buNone/>
            </a:pPr>
            <a:r>
              <a:rPr lang="en-US" altLang="en-US" dirty="0"/>
              <a:t>Q=ca(2gh)</a:t>
            </a:r>
            <a:r>
              <a:rPr lang="en-US" altLang="en-US" baseline="30000" dirty="0"/>
              <a:t>.5</a:t>
            </a:r>
          </a:p>
          <a:p>
            <a:pPr marL="0" indent="0" defTabSz="912813" eaLnBrk="1" hangingPunct="1">
              <a:buNone/>
            </a:pPr>
            <a:r>
              <a:rPr lang="en-US" altLang="en-US" dirty="0"/>
              <a:t>Q=0.62*0.196*(2*32.2*20)</a:t>
            </a:r>
            <a:r>
              <a:rPr lang="en-US" altLang="en-US" baseline="30000" dirty="0"/>
              <a:t>.5</a:t>
            </a:r>
            <a:endParaRPr lang="en-US" altLang="en-US" dirty="0"/>
          </a:p>
          <a:p>
            <a:pPr marL="0" indent="0" defTabSz="912813" eaLnBrk="1" hangingPunct="1">
              <a:buNone/>
            </a:pPr>
            <a:r>
              <a:rPr lang="en-US" altLang="en-US" dirty="0"/>
              <a:t>Q=4.4 </a:t>
            </a:r>
            <a:r>
              <a:rPr lang="en-US" altLang="en-US" dirty="0" err="1"/>
              <a:t>cfs</a:t>
            </a:r>
            <a:endParaRPr lang="en-US" altLang="en-US" dirty="0"/>
          </a:p>
          <a:p>
            <a:pPr defTabSz="912813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53506E-56F3-4BD7-887C-ADF29738057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906462"/>
          </a:xfrm>
        </p:spPr>
        <p:txBody>
          <a:bodyPr/>
          <a:lstStyle/>
          <a:p>
            <a:pPr defTabSz="912813" eaLnBrk="1" hangingPunct="1"/>
            <a:r>
              <a:rPr lang="en-US" altLang="en-US" dirty="0"/>
              <a:t>Weir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defTabSz="912813" eaLnBrk="1" hangingPunct="1">
              <a:buNone/>
            </a:pPr>
            <a:r>
              <a:rPr lang="en-US" altLang="en-US" sz="2800" dirty="0"/>
              <a:t>Horizontal surface over which water is allowed to flow</a:t>
            </a:r>
          </a:p>
          <a:p>
            <a:pPr marL="0" indent="0" defTabSz="912813" eaLnBrk="1" hangingPunct="1">
              <a:buNone/>
            </a:pPr>
            <a:endParaRPr lang="en-US" altLang="en-US" sz="2800" dirty="0"/>
          </a:p>
          <a:p>
            <a:pPr marL="0" indent="0" defTabSz="912813" eaLnBrk="1" hangingPunct="1">
              <a:buNone/>
            </a:pPr>
            <a:r>
              <a:rPr lang="en-US" altLang="en-US" sz="2800" dirty="0"/>
              <a:t>Used to regulate and measure flows</a:t>
            </a:r>
          </a:p>
          <a:p>
            <a:pPr marL="0" indent="0" defTabSz="912813" eaLnBrk="1" hangingPunct="1">
              <a:buNone/>
            </a:pPr>
            <a:endParaRPr lang="en-US" altLang="en-US" sz="2800" dirty="0"/>
          </a:p>
          <a:p>
            <a:pPr marL="0" indent="0" defTabSz="912813" eaLnBrk="1" hangingPunct="1">
              <a:buNone/>
            </a:pPr>
            <a:r>
              <a:rPr lang="en-US" altLang="en-US" sz="2000" dirty="0"/>
              <a:t>Can have 0,1 or 2 contractions</a:t>
            </a:r>
          </a:p>
          <a:p>
            <a:pPr defTabSz="912813" eaLnBrk="1" hangingPunct="1"/>
            <a:endParaRPr lang="en-US" altLang="en-US" sz="2800" dirty="0"/>
          </a:p>
          <a:p>
            <a:pPr defTabSz="912813"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12296" name="Picture 20" descr="we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9527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21"/>
          <p:cNvSpPr>
            <a:spLocks noChangeArrowheads="1"/>
          </p:cNvSpPr>
          <p:nvPr/>
        </p:nvSpPr>
        <p:spPr bwMode="auto">
          <a:xfrm>
            <a:off x="4343400" y="5562600"/>
            <a:ext cx="389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http://www.flow3d.com/appl/weir.htm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EFB5-3BDF-4067-B5AC-A5FE0C63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Contracted Weirs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2E9DE-DB72-4F25-A7AE-F8F0753D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503C8-8C2B-40E0-9E69-0757B4580C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no contractions, two contractions">
            <a:extLst>
              <a:ext uri="{FF2B5EF4-FFF2-40B4-BE49-F238E27FC236}">
                <a16:creationId xmlns:a16="http://schemas.microsoft.com/office/drawing/2014/main" id="{95E5CE89-9534-44FA-B6EA-18B83572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02377"/>
            <a:ext cx="5592687" cy="37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17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720</Words>
  <Application>Microsoft Office PowerPoint</Application>
  <PresentationFormat>On-screen Show (4:3)</PresentationFormat>
  <Paragraphs>161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Quadrant</vt:lpstr>
      <vt:lpstr>Office Theme</vt:lpstr>
      <vt:lpstr>1_Office Theme</vt:lpstr>
      <vt:lpstr>CTC 261  Hydraulic Devices</vt:lpstr>
      <vt:lpstr>Objectives</vt:lpstr>
      <vt:lpstr>Orifices  </vt:lpstr>
      <vt:lpstr>Orifice</vt:lpstr>
      <vt:lpstr>General Orifice Equation</vt:lpstr>
      <vt:lpstr>Orifice Discharge</vt:lpstr>
      <vt:lpstr>Orifice-Free Discharge</vt:lpstr>
      <vt:lpstr>Weir</vt:lpstr>
      <vt:lpstr>Contracted Weirs</vt:lpstr>
      <vt:lpstr>Many Weir-types (sharp or broad, cross-section channel shape, weir longitudinal shape)</vt:lpstr>
      <vt:lpstr>Rectangular, Sharp-Crested Weir</vt:lpstr>
      <vt:lpstr>Rectangular, Broad-Crested Weir</vt:lpstr>
      <vt:lpstr>V-Notch or Triangular Weir</vt:lpstr>
      <vt:lpstr>Other Weir Types</vt:lpstr>
      <vt:lpstr>Weir/Orifice Equations</vt:lpstr>
      <vt:lpstr>Flow under a gate</vt:lpstr>
      <vt:lpstr>Siphon flow</vt:lpstr>
      <vt:lpstr>Break</vt:lpstr>
      <vt:lpstr>Detention Outlet Structures</vt:lpstr>
      <vt:lpstr>Single Stage Outlet Example  </vt:lpstr>
      <vt:lpstr>Single Stage Outlet Example</vt:lpstr>
      <vt:lpstr>Single Stage Discharge Curve</vt:lpstr>
      <vt:lpstr>Multi-Stage Outlet  </vt:lpstr>
      <vt:lpstr>Multistage Outlet</vt:lpstr>
      <vt:lpstr>Stage DischargeCurve-Multiple Outlets</vt:lpstr>
      <vt:lpstr>Check Details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93</cp:revision>
  <dcterms:created xsi:type="dcterms:W3CDTF">2002-10-04T19:39:32Z</dcterms:created>
  <dcterms:modified xsi:type="dcterms:W3CDTF">2026-02-23T15:30:23Z</dcterms:modified>
</cp:coreProperties>
</file>