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2" r:id="rId1"/>
  </p:sldMasterIdLst>
  <p:notesMasterIdLst>
    <p:notesMasterId r:id="rId51"/>
  </p:notesMasterIdLst>
  <p:sldIdLst>
    <p:sldId id="348" r:id="rId2"/>
    <p:sldId id="285" r:id="rId3"/>
    <p:sldId id="329" r:id="rId4"/>
    <p:sldId id="382" r:id="rId5"/>
    <p:sldId id="389" r:id="rId6"/>
    <p:sldId id="387" r:id="rId7"/>
    <p:sldId id="336" r:id="rId8"/>
    <p:sldId id="356" r:id="rId9"/>
    <p:sldId id="349" r:id="rId10"/>
    <p:sldId id="350" r:id="rId11"/>
    <p:sldId id="351" r:id="rId12"/>
    <p:sldId id="352" r:id="rId13"/>
    <p:sldId id="357" r:id="rId14"/>
    <p:sldId id="355" r:id="rId15"/>
    <p:sldId id="354" r:id="rId16"/>
    <p:sldId id="335" r:id="rId17"/>
    <p:sldId id="380" r:id="rId18"/>
    <p:sldId id="381" r:id="rId19"/>
    <p:sldId id="361" r:id="rId20"/>
    <p:sldId id="362" r:id="rId21"/>
    <p:sldId id="363" r:id="rId22"/>
    <p:sldId id="365" r:id="rId23"/>
    <p:sldId id="364" r:id="rId24"/>
    <p:sldId id="366" r:id="rId25"/>
    <p:sldId id="367" r:id="rId26"/>
    <p:sldId id="375" r:id="rId27"/>
    <p:sldId id="377" r:id="rId28"/>
    <p:sldId id="399" r:id="rId29"/>
    <p:sldId id="376" r:id="rId30"/>
    <p:sldId id="379" r:id="rId31"/>
    <p:sldId id="401" r:id="rId32"/>
    <p:sldId id="368" r:id="rId33"/>
    <p:sldId id="397" r:id="rId34"/>
    <p:sldId id="369" r:id="rId35"/>
    <p:sldId id="370" r:id="rId36"/>
    <p:sldId id="371" r:id="rId37"/>
    <p:sldId id="372" r:id="rId38"/>
    <p:sldId id="373" r:id="rId39"/>
    <p:sldId id="374" r:id="rId40"/>
    <p:sldId id="358" r:id="rId41"/>
    <p:sldId id="359" r:id="rId42"/>
    <p:sldId id="360" r:id="rId43"/>
    <p:sldId id="383" r:id="rId44"/>
    <p:sldId id="402" r:id="rId45"/>
    <p:sldId id="403" r:id="rId46"/>
    <p:sldId id="398" r:id="rId47"/>
    <p:sldId id="385" r:id="rId48"/>
    <p:sldId id="393" r:id="rId49"/>
    <p:sldId id="390" r:id="rId5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94576" autoAdjust="0"/>
  </p:normalViewPr>
  <p:slideViewPr>
    <p:cSldViewPr>
      <p:cViewPr>
        <p:scale>
          <a:sx n="100" d="100"/>
          <a:sy n="100" d="100"/>
        </p:scale>
        <p:origin x="-931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A2C2038C-3DED-47D2-9D16-EA525E17C8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3644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8C945E1A-00C1-440A-B7BB-98D27AC60445}" type="slidenum">
              <a:rPr lang="en-US" smtClean="0">
                <a:latin typeface="Arial" charset="0"/>
              </a:rPr>
              <a:pPr/>
              <a:t>1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205CBD54-0E47-4825-8F43-6FF547E30AC9}" type="slidenum">
              <a:rPr lang="en-US" smtClean="0">
                <a:latin typeface="Arial" charset="0"/>
              </a:rPr>
              <a:pPr/>
              <a:t>12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9FB29598-641F-41DA-9184-E919162540FA}" type="slidenum">
              <a:rPr lang="en-US" smtClean="0">
                <a:latin typeface="Arial" charset="0"/>
              </a:rPr>
              <a:pPr/>
              <a:t>13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CDC2096E-69C8-4044-9038-CCC6159F5F72}" type="slidenum">
              <a:rPr lang="en-US" smtClean="0">
                <a:latin typeface="Arial" charset="0"/>
              </a:rPr>
              <a:pPr/>
              <a:t>14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65452930-BBBC-4097-8BF2-02C27E6A505D}" type="slidenum">
              <a:rPr lang="en-US" smtClean="0">
                <a:latin typeface="Arial" charset="0"/>
              </a:rPr>
              <a:pPr/>
              <a:t>15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C1157622-DCA4-4DEB-8078-CB882850F2C7}" type="slidenum">
              <a:rPr lang="en-US" smtClean="0">
                <a:latin typeface="Arial" charset="0"/>
              </a:rPr>
              <a:pPr/>
              <a:t>16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B15A30CA-2C4E-4D0F-AC2E-BF0A862C761E}" type="slidenum">
              <a:rPr lang="en-US" smtClean="0">
                <a:latin typeface="Arial" charset="0"/>
              </a:rPr>
              <a:pPr/>
              <a:t>17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C962F865-D08D-4E6B-861B-E5EA2C8688EF}" type="slidenum">
              <a:rPr lang="en-US" smtClean="0">
                <a:latin typeface="Arial" charset="0"/>
              </a:rPr>
              <a:pPr/>
              <a:t>18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8D051BF5-41E3-4521-A0EE-1F9AF79DBAE5}" type="slidenum">
              <a:rPr lang="en-US" smtClean="0">
                <a:latin typeface="Arial" charset="0"/>
              </a:rPr>
              <a:pPr/>
              <a:t>19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BFE78E0C-DC3F-4FE9-9AE8-A10A6E1EB910}" type="slidenum">
              <a:rPr lang="en-US" smtClean="0">
                <a:latin typeface="Arial" charset="0"/>
              </a:rPr>
              <a:pPr/>
              <a:t>20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0BACB6CA-B319-4105-B5ED-80F4ADF41EBC}" type="slidenum">
              <a:rPr lang="en-US" smtClean="0">
                <a:latin typeface="Arial" charset="0"/>
              </a:rPr>
              <a:pPr/>
              <a:t>21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1ACB3476-9529-4B29-975A-976B0540CF5F}" type="slidenum">
              <a:rPr lang="en-US" smtClean="0">
                <a:latin typeface="Arial" charset="0"/>
              </a:rPr>
              <a:pPr/>
              <a:t>2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DB778983-FF4C-43BA-BD8E-3690AA3AD4D3}" type="slidenum">
              <a:rPr lang="en-US" smtClean="0">
                <a:latin typeface="Arial" charset="0"/>
              </a:rPr>
              <a:pPr/>
              <a:t>22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E87B74D5-A492-445D-A1A7-8481DE35D4E5}" type="slidenum">
              <a:rPr lang="en-US" smtClean="0">
                <a:latin typeface="Arial" charset="0"/>
              </a:rPr>
              <a:pPr/>
              <a:t>23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4F03062C-4348-486B-AC5F-A0D3973CF7BB}" type="slidenum">
              <a:rPr lang="en-US" smtClean="0">
                <a:latin typeface="Arial" charset="0"/>
              </a:rPr>
              <a:pPr/>
              <a:t>24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6D1E2801-34E8-4A58-9B16-C8976FA6D656}" type="slidenum">
              <a:rPr lang="en-US" smtClean="0">
                <a:latin typeface="Arial" charset="0"/>
              </a:rPr>
              <a:pPr/>
              <a:t>25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D26BB85E-1841-4245-B96B-BC36F1383031}" type="slidenum">
              <a:rPr lang="en-US" smtClean="0">
                <a:latin typeface="Arial" charset="0"/>
              </a:rPr>
              <a:pPr/>
              <a:t>26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B94EB405-8649-4D84-9803-367666D93C6A}" type="slidenum">
              <a:rPr lang="en-US" smtClean="0">
                <a:latin typeface="Arial" charset="0"/>
              </a:rPr>
              <a:pPr/>
              <a:t>27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B94EB405-8649-4D84-9803-367666D93C6A}" type="slidenum">
              <a:rPr lang="en-US" smtClean="0">
                <a:latin typeface="Arial" charset="0"/>
              </a:rPr>
              <a:pPr/>
              <a:t>28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1F40D553-C964-43E5-96F0-68D5FFB33301}" type="slidenum">
              <a:rPr lang="en-US" smtClean="0">
                <a:latin typeface="Arial" charset="0"/>
              </a:rPr>
              <a:pPr/>
              <a:t>29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1F40D553-C964-43E5-96F0-68D5FFB33301}" type="slidenum">
              <a:rPr lang="en-US" smtClean="0">
                <a:latin typeface="Arial" charset="0"/>
              </a:rPr>
              <a:pPr/>
              <a:t>31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DD787EAA-5AE4-4465-A99D-2413AE0B8BEC}" type="slidenum">
              <a:rPr lang="en-US" smtClean="0">
                <a:latin typeface="Arial" charset="0"/>
              </a:rPr>
              <a:pPr/>
              <a:t>3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8DBF5656-3F2E-48B1-BB73-71C681C2CCAE}" type="slidenum">
              <a:rPr lang="en-US" smtClean="0">
                <a:latin typeface="Arial" charset="0"/>
              </a:rPr>
              <a:pPr/>
              <a:t>32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8DBF5656-3F2E-48B1-BB73-71C681C2CCAE}" type="slidenum">
              <a:rPr lang="en-US" smtClean="0">
                <a:latin typeface="Arial" charset="0"/>
              </a:rPr>
              <a:pPr/>
              <a:t>33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C45DDC4C-B4E4-482C-BB32-50B15FA85D07}" type="slidenum">
              <a:rPr lang="en-US" smtClean="0">
                <a:latin typeface="Arial" charset="0"/>
              </a:rPr>
              <a:pPr/>
              <a:t>34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59CBA823-DFC0-46B1-BF73-01306020CB4E}" type="slidenum">
              <a:rPr lang="en-US" smtClean="0">
                <a:latin typeface="Arial" charset="0"/>
              </a:rPr>
              <a:pPr/>
              <a:t>35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60DFF3DD-842B-4EEE-B81B-D2EC571AAEAD}" type="slidenum">
              <a:rPr lang="en-US" smtClean="0">
                <a:latin typeface="Arial" charset="0"/>
              </a:rPr>
              <a:pPr/>
              <a:t>36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DDC4E1F6-CFE6-476D-8993-8678F5585611}" type="slidenum">
              <a:rPr lang="en-US" smtClean="0">
                <a:latin typeface="Arial" charset="0"/>
              </a:rPr>
              <a:pPr/>
              <a:t>37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D4930994-84EA-4B4B-9770-0BB992A27BEA}" type="slidenum">
              <a:rPr lang="en-US" smtClean="0">
                <a:latin typeface="Arial" charset="0"/>
              </a:rPr>
              <a:pPr/>
              <a:t>38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0CB23864-B420-4628-B72A-F87A666744D7}" type="slidenum">
              <a:rPr lang="en-US" smtClean="0">
                <a:latin typeface="Arial" charset="0"/>
              </a:rPr>
              <a:pPr/>
              <a:t>39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D16B30C3-E7D9-4DD1-9E80-3FB6E4DF2883}" type="slidenum">
              <a:rPr lang="en-US" smtClean="0">
                <a:latin typeface="Arial" charset="0"/>
              </a:rPr>
              <a:pPr/>
              <a:t>40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0D902557-BB68-486D-81EB-552FEDD37EEC}" type="slidenum">
              <a:rPr lang="en-US" smtClean="0">
                <a:latin typeface="Arial" charset="0"/>
              </a:rPr>
              <a:pPr/>
              <a:t>41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05FE2E46-EF3D-4827-B8FE-F4068255F0FF}" type="slidenum">
              <a:rPr lang="en-US" smtClean="0">
                <a:latin typeface="Arial" charset="0"/>
              </a:rPr>
              <a:pPr/>
              <a:t>4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0C821A5B-A7A3-4326-A79C-D23510277E09}" type="slidenum">
              <a:rPr lang="en-US" smtClean="0">
                <a:latin typeface="Arial" charset="0"/>
              </a:rPr>
              <a:pPr/>
              <a:t>42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C2038C-3DED-47D2-9D16-EA525E17C808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34301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C2038C-3DED-47D2-9D16-EA525E17C808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4011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C2038C-3DED-47D2-9D16-EA525E17C808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40119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C2038C-3DED-47D2-9D16-EA525E17C808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40119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C2038C-3DED-47D2-9D16-EA525E17C808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40119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C2038C-3DED-47D2-9D16-EA525E17C808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40119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C2038C-3DED-47D2-9D16-EA525E17C808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4011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49FED934-8DBE-4633-9475-D486193AE6AC}" type="slidenum">
              <a:rPr lang="en-US" smtClean="0">
                <a:latin typeface="Arial" charset="0"/>
              </a:rPr>
              <a:pPr/>
              <a:t>7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FBF6AF5A-5B53-4A2D-9117-130E2B05DFBD}" type="slidenum">
              <a:rPr lang="en-US" smtClean="0">
                <a:latin typeface="Arial" charset="0"/>
              </a:rPr>
              <a:pPr/>
              <a:t>8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16A7A3CC-4CEE-4D40-9C2E-87421897047E}" type="slidenum">
              <a:rPr lang="en-US" smtClean="0">
                <a:latin typeface="Arial" charset="0"/>
              </a:rPr>
              <a:pPr/>
              <a:t>9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488DCA4D-9641-4C57-ADB5-755C1E871A30}" type="slidenum">
              <a:rPr lang="en-US" smtClean="0">
                <a:latin typeface="Arial" charset="0"/>
              </a:rPr>
              <a:pPr/>
              <a:t>10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0FC6A62A-6E06-40AD-AE8D-DCC17060F0DE}" type="slidenum">
              <a:rPr lang="en-US" smtClean="0">
                <a:latin typeface="Arial" charset="0"/>
              </a:rPr>
              <a:pPr/>
              <a:t>11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6FE2F-C419-40BD-A762-0EA279F5D5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5922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5E0A9-1F59-41EE-9EB5-DEFF33CB7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096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3A390-F5FB-4353-8914-194008D798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89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73F17-910A-4AA6-BB80-C83EAF4514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13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58A3A-9D0E-48BA-8C03-37C9954955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5327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381E2-DCEA-454C-99A4-F50565D4BF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935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C4A8B-6770-4299-B51E-3093BA4053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372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C1F54-F20F-4F50-B7C6-FEFBDC0795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101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D80C7-1197-4F60-820F-1AF7BEA4B9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588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7A899-9E42-495E-9B60-1DE40D60A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902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889BF-E55F-41A1-9F05-D1157F4A9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611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C0B8FBA7-369C-4E1A-BF8F-23A490076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5" r:id="rId1"/>
    <p:sldLayoutId id="2147483957" r:id="rId2"/>
    <p:sldLayoutId id="2147483966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7" r:id="rId9"/>
    <p:sldLayoutId id="2147483963" r:id="rId10"/>
    <p:sldLayoutId id="2147483964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sunypoly.edu/sites/default/files/student%20conduct/Student-Handbook2017-18.pdf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Tram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asq.org/learn-about-quality/process-analysis-tools/overview/flowchart.html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opinionator.blogs.nytimes.com/2013/02/17/on-ethnocentrism/?hp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freebusinesssoftware.org/business-software___flowbreeze-2.2-coupons_.html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ustice.gov/usao-sdny/file/895036/download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ag.ny.gov/sites/default/files/kaloyeros_nicolla_-_signed_felony_complaint.pdf" TargetMode="Externa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hys.org/news192693376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npr.org/blogs/health/2014/09/18/349514734/life-s-unfair-but-chimps-and-humans-know-when-to-even-the-score" TargetMode="Externa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Review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Professionalism: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Career planning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Resume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Interviewing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Responsibilities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Communication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Professional Licensing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/>
              <a:t>	</a:t>
            </a:r>
            <a:r>
              <a:rPr lang="en-US" dirty="0" smtClean="0"/>
              <a:t>New York State Laws </a:t>
            </a:r>
            <a:r>
              <a:rPr lang="en-US" dirty="0"/>
              <a:t>G</a:t>
            </a:r>
            <a:r>
              <a:rPr lang="en-US" dirty="0" smtClean="0"/>
              <a:t>overning Professional Licensing</a:t>
            </a:r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</a:t>
            </a:r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2BD2B3-60E4-42CF-ADEC-B4175AF5F748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Business &amp; Personal Ethics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Business—Choices on an organizational level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Personal—Choices on an individual level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Is there overlap????</a:t>
            </a:r>
          </a:p>
          <a:p>
            <a:pPr eaLnBrk="1" hangingPunct="1"/>
            <a:r>
              <a:rPr lang="en-US" smtClean="0"/>
              <a:t>Should there be overlap???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4F1147-754E-456E-98F2-911024F93415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Ethics and Law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Ethical and legal</a:t>
            </a:r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Ethical but illegal</a:t>
            </a:r>
          </a:p>
          <a:p>
            <a:pPr lvl="1" eaLnBrk="1" hangingPunct="1"/>
            <a:r>
              <a:rPr lang="en-US" dirty="0" smtClean="0"/>
              <a:t>Law not yet changed to reflect new realities</a:t>
            </a:r>
          </a:p>
          <a:p>
            <a:pPr eaLnBrk="1" hangingPunct="1"/>
            <a:endParaRPr lang="en-US" dirty="0" smtClean="0"/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Legal but not ethical</a:t>
            </a:r>
          </a:p>
          <a:p>
            <a:pPr lvl="1" eaLnBrk="1" hangingPunct="1"/>
            <a:r>
              <a:rPr lang="en-US" dirty="0" smtClean="0"/>
              <a:t>Law not yet changed to reflect new realities</a:t>
            </a:r>
          </a:p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5ABE91-E3D8-4D88-AE8B-3C5FA72264C6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Use Problem Solving Process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mtClean="0"/>
              <a:t>Define problem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Come up w/ different alternatives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Evaluate the alternatives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5AA6F0-DD72-43B7-AB42-B6AB50476B82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 2: Codes of Ethics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DE5626-F801-4B8E-9719-65F18FDE27D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SUNY Poly Code of Conduct</a:t>
            </a:r>
            <a:br>
              <a:rPr lang="en-US" dirty="0" smtClean="0"/>
            </a:br>
            <a:r>
              <a:rPr lang="en-US" sz="1600" dirty="0">
                <a:hlinkClick r:id="rId3"/>
              </a:rPr>
              <a:t>https://</a:t>
            </a:r>
            <a:r>
              <a:rPr lang="en-US" sz="1600" dirty="0" smtClean="0">
                <a:hlinkClick r:id="rId3"/>
              </a:rPr>
              <a:t>sunypoly.edu/sites/default/files/student%20conduct/Student-Handbook2017-18.pdf</a:t>
            </a:r>
            <a:r>
              <a:rPr lang="en-US" sz="1600" dirty="0" smtClean="0"/>
              <a:t> 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Plagiarism</a:t>
            </a:r>
          </a:p>
          <a:p>
            <a:pPr eaLnBrk="1" hangingPunct="1"/>
            <a:r>
              <a:rPr lang="en-US" dirty="0" smtClean="0"/>
              <a:t>Inappropriate collaboration</a:t>
            </a:r>
          </a:p>
          <a:p>
            <a:pPr eaLnBrk="1" hangingPunct="1"/>
            <a:r>
              <a:rPr lang="en-US" dirty="0" smtClean="0"/>
              <a:t>Dishonesty in examinations</a:t>
            </a:r>
          </a:p>
          <a:p>
            <a:pPr eaLnBrk="1" hangingPunct="1"/>
            <a:r>
              <a:rPr lang="en-US" dirty="0" smtClean="0"/>
              <a:t>Dishonesty in papers and reports</a:t>
            </a:r>
          </a:p>
          <a:p>
            <a:pPr eaLnBrk="1" hangingPunct="1"/>
            <a:r>
              <a:rPr lang="en-US" dirty="0" smtClean="0"/>
              <a:t>Work done for one course and submitted to another </a:t>
            </a:r>
          </a:p>
          <a:p>
            <a:pPr eaLnBrk="1" hangingPunct="1"/>
            <a:r>
              <a:rPr lang="en-US" dirty="0" smtClean="0"/>
              <a:t>Falsification of data</a:t>
            </a:r>
          </a:p>
          <a:p>
            <a:pPr eaLnBrk="1" hangingPunct="1"/>
            <a:r>
              <a:rPr lang="en-US" dirty="0" smtClean="0"/>
              <a:t>Interference with another student’s work</a:t>
            </a:r>
          </a:p>
          <a:p>
            <a:pPr eaLnBrk="1" hangingPunct="1"/>
            <a:r>
              <a:rPr lang="en-US" dirty="0" smtClean="0"/>
              <a:t>Copyright violation</a:t>
            </a:r>
          </a:p>
          <a:p>
            <a:pPr eaLnBrk="1" hangingPunct="1"/>
            <a:r>
              <a:rPr lang="en-US" dirty="0" smtClean="0"/>
              <a:t>Other Miscellaneous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9CD0AB-DB5B-4806-8EB3-15C2152CDA05}" type="slidenum">
              <a:rPr lang="en-US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Codes of Ethics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Express the rights, duties and obligations of the members of the profession  (framework; not a recipe)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Appendix A of your book:   </a:t>
            </a:r>
          </a:p>
          <a:p>
            <a:pPr lvl="1" eaLnBrk="1" hangingPunct="1"/>
            <a:r>
              <a:rPr lang="en-US" dirty="0" smtClean="0"/>
              <a:t>IEEE</a:t>
            </a:r>
          </a:p>
          <a:p>
            <a:pPr lvl="1" eaLnBrk="1" hangingPunct="1"/>
            <a:r>
              <a:rPr lang="en-US" dirty="0" smtClean="0"/>
              <a:t>NSPE</a:t>
            </a:r>
          </a:p>
          <a:p>
            <a:pPr lvl="1" eaLnBrk="1" hangingPunct="1"/>
            <a:r>
              <a:rPr lang="en-US" dirty="0" smtClean="0"/>
              <a:t>ASME</a:t>
            </a:r>
          </a:p>
          <a:p>
            <a:pPr lvl="1" eaLnBrk="1" hangingPunct="1"/>
            <a:r>
              <a:rPr lang="en-US" dirty="0" smtClean="0"/>
              <a:t>ASCE</a:t>
            </a:r>
          </a:p>
          <a:p>
            <a:pPr lvl="1" eaLnBrk="1" hangingPunct="1"/>
            <a:r>
              <a:rPr lang="en-US" dirty="0" err="1" smtClean="0"/>
              <a:t>AIChE</a:t>
            </a:r>
            <a:endParaRPr lang="en-US" dirty="0" smtClean="0"/>
          </a:p>
          <a:p>
            <a:pPr lvl="1" eaLnBrk="1" hangingPunct="1"/>
            <a:r>
              <a:rPr lang="en-US" dirty="0" smtClean="0"/>
              <a:t>Japan Society of Civil Engineers</a:t>
            </a:r>
          </a:p>
          <a:p>
            <a:pPr eaLnBrk="1" hangingPunct="1"/>
            <a:endParaRPr lang="en-US" dirty="0" smtClean="0"/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567917-BCFC-4C60-BE5A-9224982B2632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Ch 3: Ethical Theories</a:t>
            </a:r>
          </a:p>
        </p:txBody>
      </p:sp>
      <p:sp>
        <p:nvSpPr>
          <p:cNvPr id="15363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en-US" dirty="0" smtClean="0"/>
              <a:t>Moral Theory Definition: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en-US" dirty="0" smtClean="0"/>
          </a:p>
          <a:p>
            <a:pPr algn="ctr" eaLnBrk="1" hangingPunct="1">
              <a:buFont typeface="Wingdings 2" pitchFamily="18" charset="2"/>
              <a:buNone/>
              <a:defRPr/>
            </a:pPr>
            <a:r>
              <a:rPr lang="en-US" i="1" dirty="0" smtClean="0"/>
              <a:t>A moral theory defines terms in uniform ways and links ideas and problems together in consistent ways 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en-US" dirty="0" smtClean="0"/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dirty="0" smtClean="0"/>
              <a:t>Utilitarianism –Act and Rule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dirty="0" smtClean="0"/>
              <a:t>Cost-Benefit Analysis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dirty="0" smtClean="0"/>
              <a:t>Duty and Rights Ethics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dirty="0" smtClean="0"/>
              <a:t>Virtue Ethics</a:t>
            </a:r>
          </a:p>
        </p:txBody>
      </p:sp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35F3D3-DFB1-484A-8743-C7C6D90B6A50}" type="slidenum">
              <a:rPr lang="en-US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Trolley Problem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 </a:t>
            </a:r>
            <a:r>
              <a:rPr lang="en-US" smtClean="0">
                <a:hlinkClick r:id="rId3" action="ppaction://hlinkfile" tooltip="Tram"/>
              </a:rPr>
              <a:t>trolley</a:t>
            </a:r>
            <a:r>
              <a:rPr lang="en-US" smtClean="0"/>
              <a:t> is running out of control down a track. In its path are five people who have been tied to the track by a mad philosopher. Fortunately, you could flip a switch, which will lead the trolley down a different track to safety. Unfortunately, there is a single person tied to that track. Should you flip the switch or do nothing? 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B122BA93-DDA6-4266-B888-982EB0EC052B}" type="slidenum">
              <a:rPr lang="en-US" smtClean="0">
                <a:latin typeface="Arial" charset="0"/>
              </a:rPr>
              <a:pPr/>
              <a:t>17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Modified Trolley Problem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As before, a trolley is hurtling down a track towards five people. You are on a bridge under which it will pass, and you can stop it by dropping a heavy weight in front of it. As it happens, there is a very fat man next to you - your only way to stop the trolley is to push him over the bridge and onto the track, killing him to save five. Should you proceed? 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CB4917DC-4157-4C87-A8A3-211153AD36CE}" type="slidenum">
              <a:rPr lang="en-US" smtClean="0">
                <a:latin typeface="Arial" charset="0"/>
              </a:rPr>
              <a:pPr/>
              <a:t>18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Utilitarianism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Actions are good if they serve to maximize human well-being</a:t>
            </a:r>
          </a:p>
          <a:p>
            <a:endParaRPr lang="en-US" dirty="0" smtClean="0"/>
          </a:p>
          <a:p>
            <a:r>
              <a:rPr lang="en-US" dirty="0" smtClean="0"/>
              <a:t>Focus is on maximizing the well-being of society as a whole (even though individuals can be negatively impacted)</a:t>
            </a:r>
          </a:p>
          <a:p>
            <a:r>
              <a:rPr lang="en-US" dirty="0" smtClean="0"/>
              <a:t>Negatives:</a:t>
            </a:r>
          </a:p>
          <a:p>
            <a:pPr lvl="1"/>
            <a:r>
              <a:rPr lang="en-US" dirty="0" smtClean="0"/>
              <a:t>No emphasis on individuals</a:t>
            </a:r>
          </a:p>
          <a:p>
            <a:pPr lvl="1"/>
            <a:r>
              <a:rPr lang="en-US" dirty="0" smtClean="0"/>
              <a:t>Must know what leads to the ‘greater good”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5C2A98-C6CE-4FFA-9395-15366647C0B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28600" y="228600"/>
            <a:ext cx="800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"the good of the many outweighs the good of the few, or the </a:t>
            </a:r>
            <a:r>
              <a:rPr lang="en-US" dirty="0" smtClean="0"/>
              <a:t>one" 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609600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“one for all”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Objectives</a:t>
            </a: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Know why it is important to study ethics</a:t>
            </a:r>
          </a:p>
          <a:p>
            <a:pPr eaLnBrk="1" hangingPunct="1"/>
            <a:r>
              <a:rPr lang="en-US" dirty="0" smtClean="0"/>
              <a:t>Understand the distinction between business and personal ethics</a:t>
            </a:r>
          </a:p>
          <a:p>
            <a:pPr eaLnBrk="1" hangingPunct="1"/>
            <a:r>
              <a:rPr lang="en-US" dirty="0" smtClean="0"/>
              <a:t>Understand various codes of ethics (IEEE, NSPE, ASME, ASCE, AICHE)----covered in midter</a:t>
            </a:r>
            <a:r>
              <a:rPr lang="en-US" dirty="0"/>
              <a:t>m</a:t>
            </a:r>
            <a:endParaRPr lang="en-US" dirty="0" smtClean="0"/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D3C7B2-8D5A-4951-986D-15EC7AD72176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Utilitarianism-Two Types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Act</a:t>
            </a:r>
          </a:p>
          <a:p>
            <a:pPr lvl="1"/>
            <a:r>
              <a:rPr lang="en-US" smtClean="0"/>
              <a:t>Individual actions</a:t>
            </a:r>
          </a:p>
          <a:p>
            <a:pPr lvl="1"/>
            <a:r>
              <a:rPr lang="en-US" smtClean="0"/>
              <a:t>Rules can be broken if it leads to the most good</a:t>
            </a:r>
          </a:p>
          <a:p>
            <a:endParaRPr lang="en-US" smtClean="0"/>
          </a:p>
          <a:p>
            <a:pPr>
              <a:buFont typeface="Wingdings 2" pitchFamily="18" charset="2"/>
              <a:buNone/>
            </a:pPr>
            <a:endParaRPr lang="en-US" smtClean="0"/>
          </a:p>
          <a:p>
            <a:r>
              <a:rPr lang="en-US" smtClean="0"/>
              <a:t>Rule</a:t>
            </a:r>
          </a:p>
          <a:p>
            <a:pPr lvl="1"/>
            <a:r>
              <a:rPr lang="en-US" smtClean="0"/>
              <a:t>Moral rules are important</a:t>
            </a:r>
          </a:p>
          <a:p>
            <a:pPr lvl="1"/>
            <a:r>
              <a:rPr lang="en-US" smtClean="0"/>
              <a:t>Adhering to the rules ultimately leads to the most good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43A1D9-7F5E-4B68-89EF-85954151C48C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Benefit-Cost Analysis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Do benefits outweigh the costs?</a:t>
            </a:r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Negatives</a:t>
            </a:r>
          </a:p>
          <a:p>
            <a:pPr lvl="1"/>
            <a:r>
              <a:rPr lang="en-US" smtClean="0"/>
              <a:t>Not truly an ethical analysis tool</a:t>
            </a:r>
          </a:p>
          <a:p>
            <a:pPr lvl="1"/>
            <a:r>
              <a:rPr lang="en-US" smtClean="0"/>
              <a:t>Not always easy to place a $ sign on all benefits</a:t>
            </a:r>
          </a:p>
          <a:p>
            <a:pPr lvl="1"/>
            <a:r>
              <a:rPr lang="en-US" smtClean="0"/>
              <a:t>Who reaps the benefits?</a:t>
            </a:r>
          </a:p>
          <a:p>
            <a:pPr lvl="1"/>
            <a:r>
              <a:rPr lang="en-US" smtClean="0"/>
              <a:t>Who pays the costs?</a:t>
            </a:r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EFF22F-5EB1-48F7-8E5F-1B31312C9A3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Duty and Right Ethics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Actions are good when they respect the rights of individuals</a:t>
            </a:r>
          </a:p>
          <a:p>
            <a:pPr lvl="1"/>
            <a:r>
              <a:rPr lang="en-US" dirty="0" smtClean="0"/>
              <a:t>List of duties that respect individuals</a:t>
            </a:r>
          </a:p>
          <a:p>
            <a:pPr lvl="1"/>
            <a:r>
              <a:rPr lang="en-US" dirty="0" smtClean="0"/>
              <a:t>Individuals have fundamental rights that others have a duty to respect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Negatives</a:t>
            </a:r>
          </a:p>
          <a:p>
            <a:pPr lvl="1"/>
            <a:r>
              <a:rPr lang="en-US" dirty="0" smtClean="0"/>
              <a:t>How do you resolve individual versus group conflicts</a:t>
            </a:r>
          </a:p>
          <a:p>
            <a:pPr lvl="1"/>
            <a:r>
              <a:rPr lang="en-US" dirty="0" smtClean="0"/>
              <a:t>Doesn’t account for overall good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5ECB5F-6205-43B2-9B77-A25F1EC6E071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09600" y="228600"/>
            <a:ext cx="746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"The good of the one outweighed the good of the many."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609600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“all for one”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Virtue Ethics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Actions are considered right if they support good character traits (such as responsibility, honesty, competency, loyalty, trustworthiness, fairness, caring, citizenship, respect)</a:t>
            </a:r>
          </a:p>
          <a:p>
            <a:r>
              <a:rPr lang="en-US" smtClean="0"/>
              <a:t>Behavior should be the same-personal and business</a:t>
            </a:r>
          </a:p>
          <a:p>
            <a:endParaRPr lang="en-US" smtClean="0"/>
          </a:p>
          <a:p>
            <a:r>
              <a:rPr lang="en-US" smtClean="0"/>
              <a:t>Negatives</a:t>
            </a:r>
          </a:p>
          <a:p>
            <a:pPr lvl="1"/>
            <a:r>
              <a:rPr lang="en-US" smtClean="0"/>
              <a:t>Harder to apply</a:t>
            </a:r>
          </a:p>
          <a:p>
            <a:pPr lvl="1"/>
            <a:r>
              <a:rPr lang="en-US" smtClean="0"/>
              <a:t>Virtues should not lead to negative consequences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E619F5-ACCB-4311-A21E-82232AE658EB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Ethics problem-solving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Analyze a problem using different methods</a:t>
            </a:r>
          </a:p>
          <a:p>
            <a:r>
              <a:rPr lang="en-US" smtClean="0"/>
              <a:t>If answers are different using different methods then   careful analysis and weighting is needed  </a:t>
            </a:r>
          </a:p>
          <a:p>
            <a:endParaRPr lang="en-US" smtClean="0"/>
          </a:p>
          <a:p>
            <a:r>
              <a:rPr lang="en-US" smtClean="0"/>
              <a:t>Individual rights often take precedence.  Even one death is “one too many”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900704-5A56-4E34-8838-77A00C325A4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smtClean="0"/>
              <a:t>Ch 4: Problem-Solving Techniques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Understand all issues</a:t>
            </a:r>
          </a:p>
          <a:p>
            <a:pPr lvl="1"/>
            <a:r>
              <a:rPr lang="en-US" smtClean="0"/>
              <a:t>Factual (knowns)</a:t>
            </a:r>
          </a:p>
          <a:p>
            <a:pPr lvl="1"/>
            <a:r>
              <a:rPr lang="en-US" smtClean="0"/>
              <a:t>Conceptual (meaning of ideas)</a:t>
            </a:r>
          </a:p>
          <a:p>
            <a:pPr lvl="1"/>
            <a:r>
              <a:rPr lang="en-US" smtClean="0"/>
              <a:t>Moral (which moral issue applies)</a:t>
            </a:r>
          </a:p>
          <a:p>
            <a:r>
              <a:rPr lang="en-US" smtClean="0"/>
              <a:t>Line Drawing Techniqe (+ and - on each end)</a:t>
            </a:r>
          </a:p>
          <a:p>
            <a:pPr lvl="1"/>
            <a:r>
              <a:rPr lang="en-US" smtClean="0"/>
              <a:t>Evaluate alternatives with respect to where they fall on the line</a:t>
            </a:r>
          </a:p>
          <a:p>
            <a:r>
              <a:rPr lang="en-US" smtClean="0"/>
              <a:t>Flow Chart Technique</a:t>
            </a:r>
          </a:p>
          <a:p>
            <a:r>
              <a:rPr lang="en-US" smtClean="0"/>
              <a:t>Solving Conflicts (importance, compromise, bite the bullet)</a:t>
            </a:r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0C5AD2-7451-4A77-B7AD-0DFB8686C310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Line Drawing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Positive Paradigm: Unambiguously morally acceptable</a:t>
            </a:r>
          </a:p>
          <a:p>
            <a:r>
              <a:rPr lang="en-US" dirty="0" smtClean="0"/>
              <a:t>Negative Paradigm:  Unambiguously not morally acceptable</a:t>
            </a:r>
          </a:p>
          <a:p>
            <a:endParaRPr lang="en-US" dirty="0" smtClean="0"/>
          </a:p>
          <a:p>
            <a:r>
              <a:rPr lang="en-US" dirty="0" smtClean="0"/>
              <a:t>Develop alternatives and place them between the two extremes.  Which are closer to the “positive”?</a:t>
            </a:r>
          </a:p>
          <a:p>
            <a:endParaRPr lang="en-US" dirty="0"/>
          </a:p>
          <a:p>
            <a:r>
              <a:rPr lang="en-US" dirty="0" smtClean="0"/>
              <a:t>Review examples on pages 59-62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0A7090-0E2C-4E26-BF7B-C3CD73204A8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 Drawing (Book Example)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/>
              <a:t>In 994-95 it was discovered and widely reported that the latest version of the Intel Pentium chip had flaws.  At first, Intel sought to hide this information, but later came around to a policy of offering computer chips in which the flaw had been corrected.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Define positive and negative paradigms: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Negative Paradigm (sell defective products)</a:t>
            </a:r>
          </a:p>
          <a:p>
            <a:r>
              <a:rPr lang="en-US" sz="2000" dirty="0" smtClean="0"/>
              <a:t>Positive Paradigm (product should be as advertised)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3F8F7-EB54-42DF-BF63-80F481F818DB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 Drawing (Book Example)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400" dirty="0" smtClean="0"/>
              <a:t>Brainstorm hypothetical examples and place them on the line diagram:</a:t>
            </a:r>
          </a:p>
          <a:p>
            <a:pPr marL="0" indent="0">
              <a:buNone/>
            </a:pPr>
            <a:endParaRPr lang="en-US" sz="1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400" dirty="0" smtClean="0"/>
              <a:t>Flaw in chip, but is truly undetectable and won’t affect any customer applications.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400" dirty="0" smtClean="0"/>
              <a:t>Flaws in chip, customer is informed, but no help is offered.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400" dirty="0" smtClean="0"/>
              <a:t>Warning label says that the chip should not be used for certain applications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400" dirty="0" smtClean="0"/>
              <a:t>Recall notices are sent out, and all flawed chips are replaced.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400" dirty="0" smtClean="0"/>
              <a:t>Replacement chips offered only if the customer notices the problem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 smtClean="0"/>
              <a:t>Place actual/proposed action amongst the hypothetical examples: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3F8F7-EB54-42DF-BF63-80F481F818DB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267200"/>
            <a:ext cx="5105400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463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Flow Charting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Useful when problem involves a  sequence of events or consequences</a:t>
            </a:r>
          </a:p>
          <a:p>
            <a:pPr marL="0" indent="0"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Be objective</a:t>
            </a:r>
          </a:p>
          <a:p>
            <a:pPr marL="0" indent="0">
              <a:buFont typeface="Wingdings 2" pitchFamily="18" charset="2"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Review examples on page 62-63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Flowchart info and MS Word Template:</a:t>
            </a:r>
          </a:p>
          <a:p>
            <a:pPr marL="366713" lvl="1" indent="0">
              <a:buFont typeface="Wingdings 2" pitchFamily="18" charset="2"/>
              <a:buNone/>
              <a:defRPr/>
            </a:pPr>
            <a:r>
              <a:rPr lang="en-US" sz="1600" dirty="0" smtClean="0">
                <a:hlinkClick r:id="rId3"/>
              </a:rPr>
              <a:t>http://asq.org/learn-about-quality/process-analysis-tools/overview/flowchart.html</a:t>
            </a:r>
            <a:r>
              <a:rPr lang="en-US" sz="1600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C5704D-A028-4AF0-B145-B6D797ABD2AE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smtClean="0">
                <a:solidFill>
                  <a:srgbClr val="7B9899"/>
                </a:solidFill>
              </a:rPr>
              <a:t>Professionalism in the Workplace</a:t>
            </a:r>
          </a:p>
        </p:txBody>
      </p:sp>
      <p:sp>
        <p:nvSpPr>
          <p:cNvPr id="5123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Engineering Technology Ethics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>
                <a:hlinkClick r:id="rId3"/>
              </a:rPr>
              <a:t>http://opinionator.blogs.nytimes.com/2013/02/17/on-ethnocentrism/?</a:t>
            </a:r>
            <a:r>
              <a:rPr lang="en-US" dirty="0" smtClean="0">
                <a:hlinkClick r:id="rId3"/>
              </a:rPr>
              <a:t>hp</a:t>
            </a:r>
            <a:r>
              <a:rPr lang="en-US" dirty="0" smtClean="0"/>
              <a:t> </a:t>
            </a:r>
          </a:p>
          <a:p>
            <a:pPr marL="0" indent="0" eaLnBrk="1" hangingPunct="1">
              <a:buNone/>
            </a:pPr>
            <a:endParaRPr lang="en-US" dirty="0" smtClean="0"/>
          </a:p>
          <a:p>
            <a:pPr eaLnBrk="1" hangingPunct="1"/>
            <a:r>
              <a:rPr lang="en-US" sz="2000" i="1" dirty="0" smtClean="0"/>
              <a:t>“………..re-examine </a:t>
            </a:r>
            <a:r>
              <a:rPr lang="en-US" sz="2000" i="1" dirty="0"/>
              <a:t>our beliefs and practices, become alert to weaknesses and inconsistencies in our own thinking, discover something plausible in a culturally unfamiliar point of view and, in so doing, become better than the ethnocentric creatures that we </a:t>
            </a:r>
            <a:r>
              <a:rPr lang="en-US" sz="2000" i="1" dirty="0" smtClean="0"/>
              <a:t>are”</a:t>
            </a:r>
          </a:p>
        </p:txBody>
      </p:sp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25390-662A-4185-B173-0369DBE08F79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5" descr="flowbreeze-screensho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28650"/>
            <a:ext cx="7543800" cy="565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762000" y="6324600"/>
            <a:ext cx="815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>
                <a:hlinkClick r:id="rId4"/>
              </a:rPr>
              <a:t>http://www.freebusinesssoftware.org/business-software___flowbreeze-2.2-coupons_.html</a:t>
            </a:r>
            <a:r>
              <a:rPr 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Charting: Book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C5704D-A028-4AF0-B145-B6D797ABD2AE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5449" y="1935163"/>
            <a:ext cx="2273101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607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Ch</a:t>
            </a:r>
            <a:r>
              <a:rPr lang="en-US" dirty="0" smtClean="0"/>
              <a:t> 4: Gift/Bribe/Kickback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Assigned homework will cover these topics</a:t>
            </a:r>
          </a:p>
          <a:p>
            <a:r>
              <a:rPr lang="en-US" dirty="0" smtClean="0"/>
              <a:t>Current event related to these topics:</a:t>
            </a:r>
          </a:p>
          <a:p>
            <a:pPr lvl="1"/>
            <a:r>
              <a:rPr lang="en-US" sz="2000" dirty="0" smtClean="0">
                <a:hlinkClick r:id="rId3"/>
              </a:rPr>
              <a:t>Federal Complaint</a:t>
            </a:r>
            <a:r>
              <a:rPr lang="en-US" sz="2000" dirty="0" smtClean="0"/>
              <a:t> (Bribes)</a:t>
            </a:r>
          </a:p>
          <a:p>
            <a:pPr lvl="1"/>
            <a:r>
              <a:rPr lang="en-US" sz="2000" dirty="0" smtClean="0">
                <a:hlinkClick r:id="rId4"/>
              </a:rPr>
              <a:t>New York State Complaint </a:t>
            </a:r>
            <a:r>
              <a:rPr lang="en-US" sz="2000" dirty="0" smtClean="0"/>
              <a:t>(Combination in Restraint of Trade and Competition in violation of General Business Law)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EA546D-7E1E-49DC-84C8-CBC576146F77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 5: Risk, Safety and Accidents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Engineer’s  duty is to protect the safety and well-being of the public</a:t>
            </a:r>
          </a:p>
          <a:p>
            <a:r>
              <a:rPr lang="en-US" smtClean="0"/>
              <a:t>Safety and risk factors:</a:t>
            </a:r>
          </a:p>
          <a:p>
            <a:pPr lvl="1"/>
            <a:r>
              <a:rPr lang="en-US" smtClean="0"/>
              <a:t>Voluntary and involuntary</a:t>
            </a:r>
          </a:p>
          <a:p>
            <a:pPr lvl="1"/>
            <a:r>
              <a:rPr lang="en-US" smtClean="0"/>
              <a:t>Consequences (short-term versus long-term)</a:t>
            </a:r>
          </a:p>
          <a:p>
            <a:pPr lvl="1"/>
            <a:r>
              <a:rPr lang="en-US" smtClean="0"/>
              <a:t>Expected probability</a:t>
            </a:r>
          </a:p>
          <a:p>
            <a:pPr lvl="1"/>
            <a:r>
              <a:rPr lang="en-US" smtClean="0"/>
              <a:t>Reversible effects</a:t>
            </a:r>
          </a:p>
          <a:p>
            <a:pPr lvl="1"/>
            <a:r>
              <a:rPr lang="en-US" smtClean="0"/>
              <a:t>Threshold levels of risk</a:t>
            </a:r>
          </a:p>
          <a:p>
            <a:pPr lvl="1"/>
            <a:r>
              <a:rPr lang="en-US" smtClean="0"/>
              <a:t>Delayed versus immediate risk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EA546D-7E1E-49DC-84C8-CBC576146F77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63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Designing for Safety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Use PSP where safety is in the definition</a:t>
            </a:r>
          </a:p>
          <a:p>
            <a:r>
              <a:rPr lang="en-US" smtClean="0"/>
              <a:t>Risk-benefit analysis (similar to cost-benefit analysis)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B85C31-6C49-4B18-8546-12BA96A30F5D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Accidents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Procedural, engineered or systemic</a:t>
            </a:r>
          </a:p>
          <a:p>
            <a:pPr lvl="1"/>
            <a:r>
              <a:rPr lang="en-US" smtClean="0"/>
              <a:t>Procedural (most common; didn’t follow procedures)</a:t>
            </a:r>
          </a:p>
          <a:p>
            <a:pPr lvl="1"/>
            <a:r>
              <a:rPr lang="en-US" smtClean="0"/>
              <a:t>Engineered (flaws in design)</a:t>
            </a:r>
          </a:p>
          <a:p>
            <a:pPr lvl="1"/>
            <a:r>
              <a:rPr lang="en-US" smtClean="0"/>
              <a:t>Systemic (complex systems) </a:t>
            </a:r>
          </a:p>
          <a:p>
            <a:r>
              <a:rPr lang="en-US" smtClean="0"/>
              <a:t>Better to prevent accidents</a:t>
            </a:r>
          </a:p>
          <a:p>
            <a:r>
              <a:rPr lang="en-US" smtClean="0"/>
              <a:t>If accident occurs, thorough study needed, and results circulated</a:t>
            </a:r>
          </a:p>
          <a:p>
            <a:pPr lvl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BC841-1D15-4264-A1E4-331F72BE367C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smtClean="0"/>
              <a:t>Ch 6: Rights and Responsibilities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Rights</a:t>
            </a:r>
          </a:p>
          <a:p>
            <a:pPr lvl="1"/>
            <a:r>
              <a:rPr lang="en-US" smtClean="0"/>
              <a:t>Right of professional conscience</a:t>
            </a:r>
          </a:p>
          <a:p>
            <a:r>
              <a:rPr lang="en-US" smtClean="0"/>
              <a:t>Responsibilities</a:t>
            </a:r>
          </a:p>
          <a:p>
            <a:pPr lvl="1"/>
            <a:r>
              <a:rPr lang="en-US" smtClean="0"/>
              <a:t>Confidentiality </a:t>
            </a:r>
          </a:p>
          <a:p>
            <a:pPr lvl="2"/>
            <a:r>
              <a:rPr lang="en-US" smtClean="0"/>
              <a:t>Proprietary information</a:t>
            </a:r>
          </a:p>
          <a:p>
            <a:pPr lvl="2"/>
            <a:r>
              <a:rPr lang="en-US" smtClean="0"/>
              <a:t>For how long?</a:t>
            </a:r>
          </a:p>
          <a:p>
            <a:pPr lvl="1"/>
            <a:r>
              <a:rPr lang="en-US" smtClean="0"/>
              <a:t>Conflict of Interest</a:t>
            </a:r>
          </a:p>
          <a:p>
            <a:pPr lvl="2"/>
            <a:r>
              <a:rPr lang="en-US" smtClean="0"/>
              <a:t>Financial interest impacts judgment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ECCD5F-700F-43DB-B8D8-1B47ECB05BC4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Whistleblowing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en-US" dirty="0" smtClean="0"/>
              <a:t>When?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Need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Proximity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Capability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Last Resort</a:t>
            </a:r>
          </a:p>
          <a:p>
            <a:pPr marL="514350" indent="-514350">
              <a:buFont typeface="Wingdings 2" pitchFamily="18" charset="2"/>
              <a:buNone/>
              <a:defRPr/>
            </a:pPr>
            <a:endParaRPr lang="en-US" dirty="0" smtClean="0"/>
          </a:p>
          <a:p>
            <a:pPr marL="514350" indent="-514350">
              <a:buFont typeface="Wingdings 2" pitchFamily="18" charset="2"/>
              <a:buNone/>
              <a:defRPr/>
            </a:pPr>
            <a:r>
              <a:rPr lang="en-US" dirty="0" smtClean="0"/>
              <a:t>Be prepared to lose your job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0994C9-BE16-461E-976B-6B2FACE974A7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 7: Ethical Issues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Environment</a:t>
            </a:r>
          </a:p>
          <a:p>
            <a:r>
              <a:rPr lang="en-US" smtClean="0"/>
              <a:t>Sustainability</a:t>
            </a:r>
          </a:p>
          <a:p>
            <a:r>
              <a:rPr lang="en-US" smtClean="0"/>
              <a:t>Computers</a:t>
            </a:r>
          </a:p>
          <a:p>
            <a:r>
              <a:rPr lang="en-US" smtClean="0"/>
              <a:t>Ethics and Research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A51B1-4834-42B5-A04C-24A0CC8A9C7F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 8: Doing the Right Thing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Can avoid disasters</a:t>
            </a:r>
          </a:p>
          <a:p>
            <a:r>
              <a:rPr lang="en-US" smtClean="0"/>
              <a:t>Takes effort and commitment</a:t>
            </a:r>
          </a:p>
          <a:p>
            <a:endParaRPr lang="en-US" smtClean="0"/>
          </a:p>
          <a:p>
            <a:r>
              <a:rPr lang="en-US" smtClean="0"/>
              <a:t>Excuses for not doing the right things</a:t>
            </a:r>
          </a:p>
          <a:p>
            <a:pPr lvl="1"/>
            <a:r>
              <a:rPr lang="en-US" smtClean="0"/>
              <a:t>Not my job</a:t>
            </a:r>
          </a:p>
          <a:p>
            <a:pPr lvl="1"/>
            <a:r>
              <a:rPr lang="en-US" smtClean="0"/>
              <a:t>Someone else will do it</a:t>
            </a:r>
          </a:p>
          <a:p>
            <a:pPr lvl="1"/>
            <a:r>
              <a:rPr lang="en-US" smtClean="0"/>
              <a:t>Don’t have a crystal ball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E4B2C4-160F-49C6-84AA-0EF33429603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Personal Ethics Discussion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does your ethical “structure” come from?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phys.org/news192693376.html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r>
              <a:rPr lang="en-US" dirty="0">
                <a:hlinkClick r:id="rId4"/>
              </a:rPr>
              <a:t>http://www.npr.org/blogs/health/2014/09/18/349514734/life-s-unfair-but-chimps-and-humans-know-when-to-even-the-score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66C2AC-930F-4096-B9ED-25FBA28C79C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544B84-7C92-47B3-8EF0-5698EE96D6B6}" type="slidenum">
              <a:rPr lang="en-US" smtClean="0"/>
              <a:pPr>
                <a:defRPr/>
              </a:pPr>
              <a:t>40</a:t>
            </a:fld>
            <a:endParaRPr lang="en-US" smtClean="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Homework Assignment-Individual</a:t>
            </a:r>
            <a:br>
              <a:rPr lang="en-US" sz="4000" dirty="0" smtClean="0"/>
            </a:br>
            <a:r>
              <a:rPr lang="en-US" sz="4000" dirty="0" smtClean="0"/>
              <a:t>Due one week from today-blackboard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 dirty="0" smtClean="0"/>
              <a:t>Read Chapter 4 (problem-solving techniques)</a:t>
            </a:r>
          </a:p>
          <a:p>
            <a:pPr eaLnBrk="1" hangingPunct="1"/>
            <a:r>
              <a:rPr lang="en-US" sz="2000" dirty="0" smtClean="0"/>
              <a:t>Answer the following end-of-chapter questions:</a:t>
            </a:r>
          </a:p>
          <a:p>
            <a:pPr lvl="1" eaLnBrk="1" hangingPunct="1"/>
            <a:r>
              <a:rPr lang="en-US" sz="1800" dirty="0" smtClean="0"/>
              <a:t>4.1 and 4.2 (gift/bribe)</a:t>
            </a:r>
          </a:p>
          <a:p>
            <a:pPr lvl="1" eaLnBrk="1" hangingPunct="1"/>
            <a:r>
              <a:rPr lang="en-US" sz="1800" dirty="0"/>
              <a:t>4.11 through 4.14(bribery/kickback) </a:t>
            </a:r>
            <a:endParaRPr lang="en-US" sz="1800" dirty="0" smtClean="0"/>
          </a:p>
          <a:p>
            <a:pPr eaLnBrk="1" hangingPunct="1"/>
            <a:r>
              <a:rPr lang="en-US" sz="2000" dirty="0" smtClean="0"/>
              <a:t>Be sure to include a copy of the original questions</a:t>
            </a:r>
          </a:p>
          <a:p>
            <a:pPr eaLnBrk="1" hangingPunct="1"/>
            <a:r>
              <a:rPr lang="en-US" sz="2000" dirty="0" smtClean="0"/>
              <a:t>Do the homework in Microsoft Word and drop off in Blackboard as .pdf</a:t>
            </a:r>
          </a:p>
          <a:p>
            <a:pPr eaLnBrk="1" hangingPunct="1"/>
            <a:r>
              <a:rPr lang="en-US" sz="2000" dirty="0" smtClean="0"/>
              <a:t>For problems 4.1 &amp; 4.2 use only 1 line drawing and 1 flow chart to include all the scenarios (at least 13 scenarios-see bullets on top of page 66)</a:t>
            </a:r>
          </a:p>
          <a:p>
            <a:pPr eaLnBrk="1" hangingPunct="1"/>
            <a:r>
              <a:rPr lang="en-US" sz="2000" dirty="0" smtClean="0"/>
              <a:t>Problem 4.14-- (include a line diagram). Revise 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sentence to “What is the ethical status of a campaign contribution given to a politician?  Is this always a bribe</a:t>
            </a:r>
            <a:r>
              <a:rPr lang="en-US" sz="2000" dirty="0" smtClean="0"/>
              <a:t>?”</a:t>
            </a:r>
            <a:endParaRPr lang="en-US" sz="1600" dirty="0"/>
          </a:p>
          <a:p>
            <a:pPr eaLnBrk="1" hangingPunct="1"/>
            <a:endParaRPr lang="en-US" sz="2000" dirty="0" smtClean="0"/>
          </a:p>
          <a:p>
            <a:pPr eaLnBrk="1" hangingPunct="1"/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(Individual)</a:t>
            </a:r>
            <a:endParaRPr lang="en-US" sz="4000" dirty="0" smtClean="0">
              <a:solidFill>
                <a:srgbClr val="FF0000"/>
              </a:solidFill>
            </a:endParaRP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Research your assigned chapter, case study, and case study questions. Prepare a .</a:t>
            </a:r>
            <a:r>
              <a:rPr lang="en-US" sz="2400" dirty="0" err="1" smtClean="0"/>
              <a:t>ppt</a:t>
            </a:r>
            <a:r>
              <a:rPr lang="en-US" sz="2400" dirty="0" smtClean="0"/>
              <a:t> presentation  (for date assigned—see schedule) on your case study and answers to questions (10 minutes in length)</a:t>
            </a:r>
          </a:p>
          <a:p>
            <a:r>
              <a:rPr lang="en-US" sz="2400" dirty="0" smtClean="0"/>
              <a:t>I encourage you to use outside sources (if info is available)   </a:t>
            </a:r>
          </a:p>
          <a:p>
            <a:r>
              <a:rPr lang="en-US" sz="2400" dirty="0" smtClean="0"/>
              <a:t>Submit electronic copies of the .</a:t>
            </a:r>
            <a:r>
              <a:rPr lang="en-US" sz="2400" dirty="0" err="1" smtClean="0"/>
              <a:t>ppt</a:t>
            </a:r>
            <a:r>
              <a:rPr lang="en-US" sz="2400" dirty="0" smtClean="0"/>
              <a:t> via Blackboard </a:t>
            </a:r>
            <a:r>
              <a:rPr lang="en-US" sz="2400" dirty="0" err="1" smtClean="0"/>
              <a:t>dropoff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In summary—explain the background of the case, copy the questions, provide your answers (with supporting statements).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7F3D7C-9872-4E95-BFFB-A3547152CE2C}" type="slidenum">
              <a:rPr lang="en-US" smtClean="0"/>
              <a:pPr>
                <a:defRPr/>
              </a:pPr>
              <a:t>41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90550"/>
          </a:xfrm>
        </p:spPr>
        <p:txBody>
          <a:bodyPr/>
          <a:lstStyle/>
          <a:p>
            <a:r>
              <a:rPr lang="en-US" sz="4000" dirty="0" smtClean="0"/>
              <a:t>Presentation Case Study &amp; Questions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Ch. 1:  Space Shuttle Challenger Disaster (1.4-1.13) </a:t>
            </a:r>
            <a:r>
              <a:rPr lang="en-US" sz="1400" dirty="0" smtClean="0">
                <a:solidFill>
                  <a:srgbClr val="00B050"/>
                </a:solidFill>
              </a:rPr>
              <a:t>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/>
              <a:t>Ch</a:t>
            </a:r>
            <a:r>
              <a:rPr lang="en-US" sz="1400" dirty="0" smtClean="0"/>
              <a:t> 2: Intel Pentium Chip (2.7-2.16) </a:t>
            </a:r>
            <a:r>
              <a:rPr lang="en-US" sz="1400" dirty="0" smtClean="0">
                <a:solidFill>
                  <a:srgbClr val="00B050"/>
                </a:solidFill>
              </a:rPr>
              <a:t>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/>
              <a:t>Ch</a:t>
            </a:r>
            <a:r>
              <a:rPr lang="en-US" sz="1400" dirty="0"/>
              <a:t> 2: </a:t>
            </a:r>
            <a:r>
              <a:rPr lang="en-US" sz="1400" dirty="0" err="1"/>
              <a:t>Paradyne</a:t>
            </a:r>
            <a:r>
              <a:rPr lang="en-US" sz="1400" dirty="0"/>
              <a:t> </a:t>
            </a:r>
            <a:r>
              <a:rPr lang="en-US" sz="1400" dirty="0" smtClean="0"/>
              <a:t>(2.20-2.26) </a:t>
            </a:r>
            <a:r>
              <a:rPr lang="en-US" sz="1400" dirty="0" smtClean="0">
                <a:solidFill>
                  <a:srgbClr val="00B050"/>
                </a:solidFill>
              </a:rPr>
              <a:t>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/>
              <a:t>Ch</a:t>
            </a:r>
            <a:r>
              <a:rPr lang="en-US" sz="1400" dirty="0" smtClean="0"/>
              <a:t> 3:  Bhopal (3.6-3.13) 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endParaRPr lang="en-US" sz="1400" dirty="0">
              <a:solidFill>
                <a:srgbClr val="00B05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/>
              <a:t>Ch</a:t>
            </a:r>
            <a:r>
              <a:rPr lang="en-US" sz="1400" dirty="0" smtClean="0"/>
              <a:t> 3: Aberdeen Three (3.14-3.22)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00B050"/>
                </a:solidFill>
              </a:rPr>
              <a:t>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/>
              <a:t>Ch</a:t>
            </a:r>
            <a:r>
              <a:rPr lang="en-US" sz="1400" dirty="0" smtClean="0"/>
              <a:t> 4: Cell Phones (4.3-4.10)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00B050"/>
                </a:solidFill>
              </a:rPr>
              <a:t>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/>
              <a:t>Ch</a:t>
            </a:r>
            <a:r>
              <a:rPr lang="en-US" sz="1400" dirty="0" smtClean="0"/>
              <a:t> 5: Hurricane Katrina (5.2-5.9)</a:t>
            </a:r>
            <a:r>
              <a:rPr lang="en-US" sz="1400" dirty="0" smtClean="0">
                <a:solidFill>
                  <a:srgbClr val="FF0000"/>
                </a:solidFill>
              </a:rPr>
              <a:t>  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endParaRPr lang="en-US" sz="1400" dirty="0">
              <a:solidFill>
                <a:srgbClr val="00B05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/>
              <a:t>Ch</a:t>
            </a:r>
            <a:r>
              <a:rPr lang="en-US" sz="1400" dirty="0" smtClean="0"/>
              <a:t> 5:  Teton Dam (5.29-5.34) </a:t>
            </a:r>
            <a:r>
              <a:rPr lang="en-US" sz="1400" dirty="0" smtClean="0">
                <a:solidFill>
                  <a:srgbClr val="00B050"/>
                </a:solidFill>
              </a:rPr>
              <a:t>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/>
              <a:t>Ch</a:t>
            </a:r>
            <a:r>
              <a:rPr lang="en-US" sz="1400" dirty="0" smtClean="0"/>
              <a:t> 5: Hyatt Walkway Collapse (5.18-5.22)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00B050"/>
                </a:solidFill>
              </a:rPr>
              <a:t>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/>
              <a:t>Ch</a:t>
            </a:r>
            <a:r>
              <a:rPr lang="en-US" sz="1400" dirty="0" smtClean="0"/>
              <a:t> 5: DC-10 (5.35-5.41)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endParaRPr lang="en-US" sz="1400" dirty="0">
              <a:solidFill>
                <a:srgbClr val="00B05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/>
              <a:t>Ch</a:t>
            </a:r>
            <a:r>
              <a:rPr lang="en-US" sz="1400" dirty="0" smtClean="0"/>
              <a:t> 5: Nanotech  (5.47-5.50) 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endParaRPr lang="en-US" sz="1400" dirty="0">
              <a:solidFill>
                <a:srgbClr val="00B05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/>
              <a:t>Ch</a:t>
            </a:r>
            <a:r>
              <a:rPr lang="en-US" sz="1400" dirty="0" smtClean="0"/>
              <a:t> 5: </a:t>
            </a:r>
            <a:r>
              <a:rPr lang="en-US" sz="1400" dirty="0" err="1" smtClean="0"/>
              <a:t>Tokaimura</a:t>
            </a:r>
            <a:r>
              <a:rPr lang="en-US" sz="1400" dirty="0" smtClean="0"/>
              <a:t> Criticality Accident (5.51-5.55) </a:t>
            </a:r>
            <a:r>
              <a:rPr lang="en-US" sz="1400" dirty="0" smtClean="0">
                <a:solidFill>
                  <a:srgbClr val="00B050"/>
                </a:solidFill>
              </a:rPr>
              <a:t>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/>
              <a:t>Ch</a:t>
            </a:r>
            <a:r>
              <a:rPr lang="en-US" sz="1400" dirty="0" smtClean="0"/>
              <a:t> 6: Bart (6.5-6.13) 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endParaRPr lang="en-US" sz="1400" dirty="0">
              <a:solidFill>
                <a:srgbClr val="00B05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/>
              <a:t>Ch</a:t>
            </a:r>
            <a:r>
              <a:rPr lang="en-US" sz="1400" dirty="0" smtClean="0"/>
              <a:t> 6: Goodrich Brake (6.17-6.23) </a:t>
            </a:r>
            <a:r>
              <a:rPr lang="en-US" sz="1400" dirty="0" smtClean="0">
                <a:solidFill>
                  <a:srgbClr val="00B050"/>
                </a:solidFill>
              </a:rPr>
              <a:t>  </a:t>
            </a:r>
            <a:endParaRPr lang="en-US" sz="1400" dirty="0">
              <a:solidFill>
                <a:srgbClr val="00B05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/>
              <a:t>Ch</a:t>
            </a:r>
            <a:r>
              <a:rPr lang="en-US" sz="1400" dirty="0" smtClean="0"/>
              <a:t> 7: Isleta Water (7.19-7.22) 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endParaRPr lang="en-US" sz="1400" dirty="0">
              <a:solidFill>
                <a:srgbClr val="00B05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/>
              <a:t>Ch</a:t>
            </a:r>
            <a:r>
              <a:rPr lang="en-US" sz="1400" dirty="0" smtClean="0"/>
              <a:t> 7: Cold Fusion (7.26-7.28) 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/>
              <a:t>Ch</a:t>
            </a:r>
            <a:r>
              <a:rPr lang="en-US" sz="1400" dirty="0"/>
              <a:t> </a:t>
            </a:r>
            <a:r>
              <a:rPr lang="en-US" sz="1400" dirty="0" smtClean="0"/>
              <a:t>8: Headlight (8.8-8.11) ‘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/>
              <a:t>Ch</a:t>
            </a:r>
            <a:r>
              <a:rPr lang="en-US" sz="1400" dirty="0" smtClean="0"/>
              <a:t> 8: Crash Testing (8.12-8.15) 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endParaRPr lang="en-US" sz="1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00CAA1-3EA4-47E9-B229-8522BB38978E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Values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majority of students list different values for life/work  </a:t>
            </a:r>
          </a:p>
          <a:p>
            <a:r>
              <a:rPr lang="en-US" dirty="0" smtClean="0"/>
              <a:t>Only 3 students (3 classes) chose exact same values for life/work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573F17-910A-4AA6-BB80-C83EAF45147C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1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2133600" cy="1143000"/>
          </a:xfrm>
        </p:spPr>
        <p:txBody>
          <a:bodyPr/>
          <a:lstStyle/>
          <a:p>
            <a:r>
              <a:rPr lang="en-US" dirty="0" smtClean="0"/>
              <a:t>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2374"/>
            <a:ext cx="3124200" cy="4389437"/>
          </a:xfrm>
        </p:spPr>
        <p:txBody>
          <a:bodyPr/>
          <a:lstStyle/>
          <a:p>
            <a:pPr lvl="1"/>
            <a:r>
              <a:rPr lang="en-US" sz="1600" dirty="0" smtClean="0">
                <a:solidFill>
                  <a:srgbClr val="00B050"/>
                </a:solidFill>
              </a:rPr>
              <a:t>Family (8) </a:t>
            </a:r>
            <a:endParaRPr lang="en-US" sz="1600" dirty="0">
              <a:solidFill>
                <a:srgbClr val="00B050"/>
              </a:solidFill>
            </a:endParaRPr>
          </a:p>
          <a:p>
            <a:pPr lvl="1"/>
            <a:r>
              <a:rPr lang="en-US" sz="1600" dirty="0">
                <a:solidFill>
                  <a:srgbClr val="00B050"/>
                </a:solidFill>
              </a:rPr>
              <a:t>Fun (6)</a:t>
            </a:r>
          </a:p>
          <a:p>
            <a:pPr lvl="1"/>
            <a:r>
              <a:rPr lang="en-US" sz="1600" dirty="0">
                <a:solidFill>
                  <a:srgbClr val="00B050"/>
                </a:solidFill>
              </a:rPr>
              <a:t>Success (4)</a:t>
            </a:r>
          </a:p>
          <a:p>
            <a:pPr lvl="1"/>
            <a:r>
              <a:rPr lang="en-US" sz="1600" dirty="0">
                <a:solidFill>
                  <a:srgbClr val="00B050"/>
                </a:solidFill>
              </a:rPr>
              <a:t>Relationships (4)</a:t>
            </a:r>
          </a:p>
          <a:p>
            <a:pPr lvl="1"/>
            <a:r>
              <a:rPr lang="en-US" sz="1600" dirty="0"/>
              <a:t>Love (2)</a:t>
            </a:r>
          </a:p>
          <a:p>
            <a:pPr lvl="1"/>
            <a:r>
              <a:rPr lang="en-US" sz="1600" dirty="0"/>
              <a:t>Loyalty (2)</a:t>
            </a:r>
          </a:p>
          <a:p>
            <a:pPr lvl="1"/>
            <a:r>
              <a:rPr lang="en-US" sz="1600" dirty="0"/>
              <a:t>Passion (2)</a:t>
            </a:r>
          </a:p>
          <a:p>
            <a:pPr lvl="1"/>
            <a:r>
              <a:rPr lang="en-US" sz="1600" dirty="0" smtClean="0"/>
              <a:t>Winning (1)</a:t>
            </a:r>
            <a:endParaRPr lang="en-US" sz="1600" dirty="0"/>
          </a:p>
          <a:p>
            <a:pPr lvl="1"/>
            <a:r>
              <a:rPr lang="en-US" sz="1600" dirty="0" smtClean="0"/>
              <a:t>Education (1)</a:t>
            </a:r>
          </a:p>
          <a:p>
            <a:pPr lvl="1"/>
            <a:r>
              <a:rPr lang="en-US" sz="1600" dirty="0" smtClean="0"/>
              <a:t>Money (1)</a:t>
            </a:r>
            <a:endParaRPr lang="en-US" sz="1600" dirty="0"/>
          </a:p>
          <a:p>
            <a:pPr lvl="1"/>
            <a:r>
              <a:rPr lang="en-US" sz="1600" dirty="0" smtClean="0"/>
              <a:t>Honesty  (1)</a:t>
            </a:r>
            <a:endParaRPr lang="en-US" sz="1600" dirty="0"/>
          </a:p>
          <a:p>
            <a:pPr lvl="1"/>
            <a:r>
              <a:rPr lang="en-US" sz="1600" dirty="0" smtClean="0"/>
              <a:t>Earth (1)</a:t>
            </a:r>
          </a:p>
          <a:p>
            <a:pPr lvl="1"/>
            <a:r>
              <a:rPr lang="en-US" sz="1600" dirty="0" smtClean="0"/>
              <a:t>Power (1) </a:t>
            </a:r>
          </a:p>
          <a:p>
            <a:pPr lvl="1"/>
            <a:r>
              <a:rPr lang="en-US" sz="1600" dirty="0" smtClean="0"/>
              <a:t>Creativity (1)</a:t>
            </a:r>
          </a:p>
          <a:p>
            <a:pPr lvl="1"/>
            <a:r>
              <a:rPr lang="en-US" sz="1600" dirty="0" smtClean="0"/>
              <a:t>Trust (1)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573F17-910A-4AA6-BB80-C83EAF45147C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54245" y="990600"/>
            <a:ext cx="2133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Work</a:t>
            </a:r>
          </a:p>
        </p:txBody>
      </p:sp>
      <p:sp>
        <p:nvSpPr>
          <p:cNvPr id="10" name="Rectangle 9"/>
          <p:cNvSpPr/>
          <p:nvPr/>
        </p:nvSpPr>
        <p:spPr>
          <a:xfrm>
            <a:off x="4419600" y="1752600"/>
            <a:ext cx="2438400" cy="3742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>
                <a:solidFill>
                  <a:srgbClr val="00B050"/>
                </a:solidFill>
                <a:latin typeface="+mn-lt"/>
              </a:rPr>
              <a:t>Success (8) 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>
                <a:solidFill>
                  <a:srgbClr val="00B050"/>
                </a:solidFill>
                <a:latin typeface="+mn-lt"/>
              </a:rPr>
              <a:t>Money (6)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 smtClean="0">
                <a:solidFill>
                  <a:srgbClr val="00B050"/>
                </a:solidFill>
                <a:latin typeface="+mn-lt"/>
              </a:rPr>
              <a:t>Team </a:t>
            </a:r>
            <a:r>
              <a:rPr lang="en-US" sz="1400" dirty="0">
                <a:solidFill>
                  <a:srgbClr val="00B050"/>
                </a:solidFill>
                <a:latin typeface="+mn-lt"/>
              </a:rPr>
              <a:t>Work </a:t>
            </a:r>
            <a:r>
              <a:rPr lang="en-US" sz="1400" dirty="0" smtClean="0">
                <a:solidFill>
                  <a:srgbClr val="00B050"/>
                </a:solidFill>
                <a:latin typeface="+mn-lt"/>
              </a:rPr>
              <a:t>(4)</a:t>
            </a:r>
            <a:endParaRPr lang="en-US" sz="1400" dirty="0">
              <a:solidFill>
                <a:srgbClr val="00B050"/>
              </a:solidFill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>
                <a:latin typeface="+mn-lt"/>
              </a:rPr>
              <a:t>Trust </a:t>
            </a:r>
            <a:r>
              <a:rPr lang="en-US" sz="1400" dirty="0" smtClean="0">
                <a:latin typeface="+mn-lt"/>
              </a:rPr>
              <a:t>(3)</a:t>
            </a:r>
            <a:endParaRPr lang="en-US" sz="1400" dirty="0"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 smtClean="0">
                <a:latin typeface="+mn-lt"/>
              </a:rPr>
              <a:t>Passion  (3)</a:t>
            </a:r>
            <a:endParaRPr lang="en-US" sz="1400" dirty="0"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>
                <a:latin typeface="+mn-lt"/>
              </a:rPr>
              <a:t>Relationship (3)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>
                <a:latin typeface="+mn-lt"/>
              </a:rPr>
              <a:t>Honesty (2)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 smtClean="0">
                <a:latin typeface="+mn-lt"/>
              </a:rPr>
              <a:t>Creativity (1)</a:t>
            </a:r>
            <a:endParaRPr lang="en-US" sz="1400" dirty="0"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 smtClean="0">
                <a:latin typeface="+mn-lt"/>
              </a:rPr>
              <a:t>Community (1)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 smtClean="0">
                <a:latin typeface="+mn-lt"/>
              </a:rPr>
              <a:t>Power (1) </a:t>
            </a:r>
            <a:endParaRPr lang="en-US" sz="1400" dirty="0"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 smtClean="0">
                <a:latin typeface="+mn-lt"/>
              </a:rPr>
              <a:t>Winning (1)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 smtClean="0">
                <a:latin typeface="+mn-lt"/>
              </a:rPr>
              <a:t>Fun (1)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endParaRPr lang="en-US" sz="1600" dirty="0" smtClean="0"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endParaRPr lang="en-US" sz="1600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99960" y="9144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Fall 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47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2133600" cy="1143000"/>
          </a:xfrm>
        </p:spPr>
        <p:txBody>
          <a:bodyPr/>
          <a:lstStyle/>
          <a:p>
            <a:r>
              <a:rPr lang="en-US" dirty="0" smtClean="0"/>
              <a:t>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3124200" cy="4389437"/>
          </a:xfrm>
        </p:spPr>
        <p:txBody>
          <a:bodyPr/>
          <a:lstStyle/>
          <a:p>
            <a:pPr lvl="1"/>
            <a:r>
              <a:rPr lang="en-US" sz="1600" dirty="0" smtClean="0">
                <a:solidFill>
                  <a:srgbClr val="00B050"/>
                </a:solidFill>
              </a:rPr>
              <a:t>Family (</a:t>
            </a:r>
            <a:r>
              <a:rPr lang="en-US" sz="1600" dirty="0">
                <a:solidFill>
                  <a:srgbClr val="00B050"/>
                </a:solidFill>
              </a:rPr>
              <a:t>9</a:t>
            </a:r>
            <a:r>
              <a:rPr lang="en-US" sz="1600" dirty="0" smtClean="0">
                <a:solidFill>
                  <a:srgbClr val="00B050"/>
                </a:solidFill>
              </a:rPr>
              <a:t>)</a:t>
            </a:r>
            <a:endParaRPr lang="en-US" sz="1600" dirty="0">
              <a:solidFill>
                <a:srgbClr val="00B050"/>
              </a:solidFill>
            </a:endParaRPr>
          </a:p>
          <a:p>
            <a:pPr lvl="1"/>
            <a:r>
              <a:rPr lang="en-US" sz="1600" dirty="0">
                <a:solidFill>
                  <a:srgbClr val="00B050"/>
                </a:solidFill>
              </a:rPr>
              <a:t>Trust </a:t>
            </a:r>
            <a:r>
              <a:rPr lang="en-US" sz="1600" dirty="0" smtClean="0">
                <a:solidFill>
                  <a:srgbClr val="00B050"/>
                </a:solidFill>
              </a:rPr>
              <a:t>(4)</a:t>
            </a:r>
            <a:endParaRPr lang="en-US" sz="1600" dirty="0">
              <a:solidFill>
                <a:srgbClr val="00B050"/>
              </a:solidFill>
            </a:endParaRPr>
          </a:p>
          <a:p>
            <a:pPr lvl="1"/>
            <a:r>
              <a:rPr lang="en-US" sz="1600" dirty="0" smtClean="0">
                <a:solidFill>
                  <a:srgbClr val="00B050"/>
                </a:solidFill>
              </a:rPr>
              <a:t>Love </a:t>
            </a:r>
            <a:r>
              <a:rPr lang="en-US" sz="1600" dirty="0">
                <a:solidFill>
                  <a:srgbClr val="00B050"/>
                </a:solidFill>
              </a:rPr>
              <a:t>(3</a:t>
            </a:r>
            <a:r>
              <a:rPr lang="en-US" sz="1600" dirty="0" smtClean="0">
                <a:solidFill>
                  <a:srgbClr val="00B050"/>
                </a:solidFill>
              </a:rPr>
              <a:t>)</a:t>
            </a:r>
            <a:endParaRPr lang="en-US" sz="1600" dirty="0">
              <a:solidFill>
                <a:srgbClr val="00B050"/>
              </a:solidFill>
            </a:endParaRPr>
          </a:p>
          <a:p>
            <a:pPr lvl="1"/>
            <a:r>
              <a:rPr lang="en-US" sz="1600" dirty="0" smtClean="0">
                <a:solidFill>
                  <a:srgbClr val="00B050"/>
                </a:solidFill>
              </a:rPr>
              <a:t>Education </a:t>
            </a:r>
            <a:r>
              <a:rPr lang="en-US" sz="1600" dirty="0">
                <a:solidFill>
                  <a:srgbClr val="00B050"/>
                </a:solidFill>
              </a:rPr>
              <a:t>(3) </a:t>
            </a:r>
            <a:endParaRPr lang="en-US" sz="1600" dirty="0" smtClean="0">
              <a:solidFill>
                <a:srgbClr val="00B050"/>
              </a:solidFill>
            </a:endParaRPr>
          </a:p>
          <a:p>
            <a:pPr lvl="1"/>
            <a:r>
              <a:rPr lang="en-US" sz="1600" dirty="0" smtClean="0"/>
              <a:t>Loyalty </a:t>
            </a:r>
            <a:r>
              <a:rPr lang="en-US" sz="1600" dirty="0"/>
              <a:t>(2</a:t>
            </a:r>
            <a:r>
              <a:rPr lang="en-US" sz="1600" dirty="0" smtClean="0"/>
              <a:t>)</a:t>
            </a:r>
            <a:endParaRPr lang="en-US" sz="1600" dirty="0"/>
          </a:p>
          <a:p>
            <a:pPr lvl="1"/>
            <a:r>
              <a:rPr lang="en-US" sz="1600" dirty="0"/>
              <a:t>Relationships (2)</a:t>
            </a:r>
          </a:p>
          <a:p>
            <a:pPr lvl="1"/>
            <a:r>
              <a:rPr lang="en-US" sz="1600" dirty="0"/>
              <a:t>Truth (2)</a:t>
            </a:r>
          </a:p>
          <a:p>
            <a:pPr lvl="1"/>
            <a:r>
              <a:rPr lang="en-US" sz="1600" dirty="0" smtClean="0"/>
              <a:t>Honesty (1)</a:t>
            </a:r>
            <a:endParaRPr lang="en-US" sz="1600" dirty="0"/>
          </a:p>
          <a:p>
            <a:pPr lvl="1"/>
            <a:r>
              <a:rPr lang="en-US" sz="1600" dirty="0" smtClean="0"/>
              <a:t>Fun (1)</a:t>
            </a:r>
            <a:endParaRPr lang="en-US" sz="1600" dirty="0"/>
          </a:p>
          <a:p>
            <a:pPr lvl="1"/>
            <a:r>
              <a:rPr lang="en-US" sz="1600" dirty="0" smtClean="0"/>
              <a:t>Earth (1)</a:t>
            </a:r>
          </a:p>
          <a:p>
            <a:pPr lvl="1"/>
            <a:r>
              <a:rPr lang="en-US" sz="1600" dirty="0" smtClean="0"/>
              <a:t>Devotion (1)</a:t>
            </a:r>
          </a:p>
          <a:p>
            <a:pPr lvl="1"/>
            <a:r>
              <a:rPr lang="en-US" sz="1600" dirty="0" smtClean="0"/>
              <a:t> Security (1)</a:t>
            </a:r>
          </a:p>
          <a:p>
            <a:pPr lvl="1"/>
            <a:r>
              <a:rPr lang="en-US" sz="1600" dirty="0" smtClean="0"/>
              <a:t>Faith (1)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573F17-910A-4AA6-BB80-C83EAF45147C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54245" y="990600"/>
            <a:ext cx="2133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Work</a:t>
            </a:r>
          </a:p>
        </p:txBody>
      </p:sp>
      <p:sp>
        <p:nvSpPr>
          <p:cNvPr id="10" name="Rectangle 9"/>
          <p:cNvSpPr/>
          <p:nvPr/>
        </p:nvSpPr>
        <p:spPr>
          <a:xfrm>
            <a:off x="4419600" y="1752600"/>
            <a:ext cx="2438400" cy="451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 smtClean="0">
                <a:solidFill>
                  <a:srgbClr val="00B050"/>
                </a:solidFill>
                <a:latin typeface="+mn-lt"/>
              </a:rPr>
              <a:t>Team </a:t>
            </a:r>
            <a:r>
              <a:rPr lang="en-US" sz="1400" dirty="0">
                <a:solidFill>
                  <a:srgbClr val="00B050"/>
                </a:solidFill>
                <a:latin typeface="+mn-lt"/>
              </a:rPr>
              <a:t>Work </a:t>
            </a:r>
            <a:r>
              <a:rPr lang="en-US" sz="1400" dirty="0" smtClean="0">
                <a:solidFill>
                  <a:srgbClr val="00B050"/>
                </a:solidFill>
                <a:latin typeface="+mn-lt"/>
              </a:rPr>
              <a:t>(5)</a:t>
            </a:r>
            <a:endParaRPr lang="en-US" sz="1400" dirty="0">
              <a:solidFill>
                <a:srgbClr val="00B050"/>
              </a:solidFill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>
                <a:solidFill>
                  <a:srgbClr val="00B050"/>
                </a:solidFill>
                <a:latin typeface="+mn-lt"/>
              </a:rPr>
              <a:t>Devotion </a:t>
            </a:r>
            <a:r>
              <a:rPr lang="en-US" sz="1400" dirty="0" smtClean="0">
                <a:solidFill>
                  <a:srgbClr val="00B050"/>
                </a:solidFill>
                <a:latin typeface="+mn-lt"/>
              </a:rPr>
              <a:t>(4)</a:t>
            </a:r>
            <a:endParaRPr lang="en-US" sz="1400" dirty="0">
              <a:solidFill>
                <a:srgbClr val="00B050"/>
              </a:solidFill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>
                <a:solidFill>
                  <a:srgbClr val="00B050"/>
                </a:solidFill>
                <a:latin typeface="+mn-lt"/>
              </a:rPr>
              <a:t>Trust (4)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 smtClean="0">
                <a:solidFill>
                  <a:srgbClr val="00B050"/>
                </a:solidFill>
                <a:latin typeface="+mn-lt"/>
              </a:rPr>
              <a:t>Passion (3)</a:t>
            </a:r>
            <a:endParaRPr lang="en-US" sz="1400" dirty="0">
              <a:solidFill>
                <a:srgbClr val="00B050"/>
              </a:solidFill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>
                <a:solidFill>
                  <a:srgbClr val="00B050"/>
                </a:solidFill>
                <a:latin typeface="+mn-lt"/>
              </a:rPr>
              <a:t>Creativity </a:t>
            </a:r>
            <a:r>
              <a:rPr lang="en-US" sz="1400" dirty="0" smtClean="0">
                <a:solidFill>
                  <a:srgbClr val="00B050"/>
                </a:solidFill>
                <a:latin typeface="+mn-lt"/>
              </a:rPr>
              <a:t>(3)</a:t>
            </a:r>
            <a:endParaRPr lang="en-US" sz="1400" dirty="0">
              <a:solidFill>
                <a:srgbClr val="00B050"/>
              </a:solidFill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 smtClean="0">
                <a:solidFill>
                  <a:srgbClr val="00B050"/>
                </a:solidFill>
                <a:latin typeface="+mn-lt"/>
              </a:rPr>
              <a:t>Success (3)</a:t>
            </a:r>
            <a:endParaRPr lang="en-US" sz="1400" dirty="0">
              <a:solidFill>
                <a:srgbClr val="00B050"/>
              </a:solidFill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>
                <a:latin typeface="+mn-lt"/>
              </a:rPr>
              <a:t>Education (2)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>
                <a:latin typeface="+mn-lt"/>
              </a:rPr>
              <a:t>Community (1)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 smtClean="0">
                <a:latin typeface="+mn-lt"/>
              </a:rPr>
              <a:t>Honesty (1)</a:t>
            </a:r>
            <a:endParaRPr lang="en-US" sz="1400" dirty="0"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 smtClean="0">
                <a:latin typeface="+mn-lt"/>
              </a:rPr>
              <a:t>Loyalty (1)</a:t>
            </a:r>
            <a:endParaRPr lang="en-US" sz="1400" dirty="0"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>
                <a:latin typeface="+mn-lt"/>
              </a:rPr>
              <a:t>Money </a:t>
            </a:r>
            <a:r>
              <a:rPr lang="en-US" sz="1400" dirty="0" smtClean="0">
                <a:latin typeface="+mn-lt"/>
              </a:rPr>
              <a:t>(1)</a:t>
            </a:r>
            <a:endParaRPr lang="en-US" sz="1400" dirty="0"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 smtClean="0">
                <a:latin typeface="+mn-lt"/>
              </a:rPr>
              <a:t>Relationship (1)</a:t>
            </a:r>
            <a:endParaRPr lang="en-US" sz="1400" dirty="0"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 smtClean="0">
                <a:latin typeface="+mn-lt"/>
              </a:rPr>
              <a:t>Security (1)</a:t>
            </a:r>
            <a:endParaRPr lang="en-US" sz="1400" dirty="0"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 smtClean="0">
                <a:latin typeface="+mn-lt"/>
              </a:rPr>
              <a:t>Earth (1)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 smtClean="0">
                <a:latin typeface="+mn-lt"/>
              </a:rPr>
              <a:t>Faith (1)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endParaRPr lang="en-US" sz="1600" dirty="0" smtClean="0"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endParaRPr lang="en-US" sz="1600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99960" y="9144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Fall 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9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2133600" cy="1143000"/>
          </a:xfrm>
        </p:spPr>
        <p:txBody>
          <a:bodyPr/>
          <a:lstStyle/>
          <a:p>
            <a:r>
              <a:rPr lang="en-US" dirty="0" smtClean="0"/>
              <a:t>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3124200" cy="4389437"/>
          </a:xfrm>
        </p:spPr>
        <p:txBody>
          <a:bodyPr/>
          <a:lstStyle/>
          <a:p>
            <a:pPr lvl="1"/>
            <a:r>
              <a:rPr lang="en-US" sz="1600" dirty="0" smtClean="0">
                <a:solidFill>
                  <a:srgbClr val="00B050"/>
                </a:solidFill>
              </a:rPr>
              <a:t>Family (</a:t>
            </a:r>
            <a:r>
              <a:rPr lang="en-US" sz="1600" dirty="0">
                <a:solidFill>
                  <a:srgbClr val="00B050"/>
                </a:solidFill>
              </a:rPr>
              <a:t>9</a:t>
            </a:r>
            <a:r>
              <a:rPr lang="en-US" sz="1600" dirty="0" smtClean="0">
                <a:solidFill>
                  <a:srgbClr val="00B050"/>
                </a:solidFill>
              </a:rPr>
              <a:t>)</a:t>
            </a:r>
            <a:endParaRPr lang="en-US" sz="1600" dirty="0">
              <a:solidFill>
                <a:srgbClr val="00B050"/>
              </a:solidFill>
            </a:endParaRPr>
          </a:p>
          <a:p>
            <a:pPr lvl="1"/>
            <a:r>
              <a:rPr lang="en-US" sz="1600" dirty="0">
                <a:solidFill>
                  <a:srgbClr val="00B050"/>
                </a:solidFill>
              </a:rPr>
              <a:t>Trust (5)</a:t>
            </a:r>
          </a:p>
          <a:p>
            <a:pPr lvl="1"/>
            <a:r>
              <a:rPr lang="en-US" sz="1600" dirty="0" smtClean="0">
                <a:solidFill>
                  <a:srgbClr val="00B050"/>
                </a:solidFill>
              </a:rPr>
              <a:t>Success (4)</a:t>
            </a:r>
            <a:endParaRPr lang="en-US" sz="1600" dirty="0">
              <a:solidFill>
                <a:srgbClr val="00B050"/>
              </a:solidFill>
            </a:endParaRPr>
          </a:p>
          <a:p>
            <a:pPr lvl="1"/>
            <a:r>
              <a:rPr lang="en-US" sz="1600" dirty="0">
                <a:solidFill>
                  <a:srgbClr val="00B050"/>
                </a:solidFill>
              </a:rPr>
              <a:t>Loyalty (3)</a:t>
            </a:r>
          </a:p>
          <a:p>
            <a:pPr lvl="1"/>
            <a:r>
              <a:rPr lang="en-US" sz="1600" dirty="0">
                <a:solidFill>
                  <a:srgbClr val="00B050"/>
                </a:solidFill>
              </a:rPr>
              <a:t>Love (3)</a:t>
            </a:r>
          </a:p>
          <a:p>
            <a:pPr lvl="1"/>
            <a:r>
              <a:rPr lang="en-US" sz="1600" dirty="0">
                <a:solidFill>
                  <a:srgbClr val="00B050"/>
                </a:solidFill>
              </a:rPr>
              <a:t>Creativity (3)</a:t>
            </a:r>
          </a:p>
          <a:p>
            <a:pPr lvl="1"/>
            <a:r>
              <a:rPr lang="en-US" sz="1600" dirty="0">
                <a:solidFill>
                  <a:srgbClr val="00B050"/>
                </a:solidFill>
              </a:rPr>
              <a:t> Education (3)</a:t>
            </a:r>
          </a:p>
          <a:p>
            <a:pPr lvl="1"/>
            <a:r>
              <a:rPr lang="en-US" sz="1600" dirty="0"/>
              <a:t>Honesty (2)</a:t>
            </a:r>
          </a:p>
          <a:p>
            <a:pPr lvl="1"/>
            <a:r>
              <a:rPr lang="en-US" sz="1600" dirty="0" smtClean="0"/>
              <a:t>Relationships (2)</a:t>
            </a:r>
          </a:p>
          <a:p>
            <a:pPr lvl="1"/>
            <a:r>
              <a:rPr lang="en-US" sz="1600" dirty="0"/>
              <a:t>Fun (2)</a:t>
            </a:r>
          </a:p>
          <a:p>
            <a:pPr lvl="1"/>
            <a:r>
              <a:rPr lang="en-US" sz="1600" dirty="0" smtClean="0"/>
              <a:t>Earth (2)</a:t>
            </a:r>
          </a:p>
          <a:p>
            <a:pPr lvl="1"/>
            <a:r>
              <a:rPr lang="en-US" sz="1600" dirty="0" smtClean="0"/>
              <a:t> Devotion (2)</a:t>
            </a:r>
          </a:p>
          <a:p>
            <a:pPr lvl="1"/>
            <a:r>
              <a:rPr lang="en-US" sz="1600" dirty="0" smtClean="0"/>
              <a:t> Community (2)</a:t>
            </a:r>
          </a:p>
          <a:p>
            <a:pPr lvl="1"/>
            <a:r>
              <a:rPr lang="en-US" sz="1600" dirty="0" smtClean="0"/>
              <a:t>Truth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573F17-910A-4AA6-BB80-C83EAF45147C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54245" y="990600"/>
            <a:ext cx="2133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Work</a:t>
            </a:r>
          </a:p>
        </p:txBody>
      </p:sp>
      <p:sp>
        <p:nvSpPr>
          <p:cNvPr id="10" name="Rectangle 9"/>
          <p:cNvSpPr/>
          <p:nvPr/>
        </p:nvSpPr>
        <p:spPr>
          <a:xfrm>
            <a:off x="4419600" y="1752600"/>
            <a:ext cx="2438400" cy="47766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>
                <a:solidFill>
                  <a:srgbClr val="00B050"/>
                </a:solidFill>
                <a:latin typeface="+mn-lt"/>
              </a:rPr>
              <a:t>Team Work (7)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 smtClean="0">
                <a:solidFill>
                  <a:srgbClr val="00B050"/>
                </a:solidFill>
                <a:latin typeface="+mn-lt"/>
              </a:rPr>
              <a:t>Success (5)</a:t>
            </a:r>
            <a:endParaRPr lang="en-US" sz="1400" dirty="0">
              <a:solidFill>
                <a:srgbClr val="00B050"/>
              </a:solidFill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>
                <a:solidFill>
                  <a:srgbClr val="00B050"/>
                </a:solidFill>
                <a:latin typeface="+mn-lt"/>
              </a:rPr>
              <a:t>Trust (4)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>
                <a:solidFill>
                  <a:srgbClr val="00B050"/>
                </a:solidFill>
                <a:latin typeface="+mn-lt"/>
              </a:rPr>
              <a:t>Honesty (3)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>
                <a:solidFill>
                  <a:srgbClr val="00B050"/>
                </a:solidFill>
                <a:latin typeface="+mn-lt"/>
              </a:rPr>
              <a:t>Education (3)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>
                <a:solidFill>
                  <a:srgbClr val="00B050"/>
                </a:solidFill>
                <a:latin typeface="+mn-lt"/>
              </a:rPr>
              <a:t>Loyalty (3)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>
                <a:latin typeface="+mn-lt"/>
              </a:rPr>
              <a:t>Money (2)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 smtClean="0">
                <a:latin typeface="+mn-lt"/>
              </a:rPr>
              <a:t>Devotion (2)</a:t>
            </a:r>
            <a:endParaRPr lang="en-US" sz="1400" dirty="0"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 smtClean="0">
                <a:latin typeface="+mn-lt"/>
              </a:rPr>
              <a:t>Passion </a:t>
            </a:r>
            <a:r>
              <a:rPr lang="en-US" sz="1400" dirty="0">
                <a:latin typeface="+mn-lt"/>
              </a:rPr>
              <a:t>(2)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 smtClean="0">
                <a:latin typeface="+mn-lt"/>
              </a:rPr>
              <a:t>Creativity (2)</a:t>
            </a:r>
            <a:endParaRPr lang="en-US" sz="1400" dirty="0"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 smtClean="0">
                <a:latin typeface="+mn-lt"/>
              </a:rPr>
              <a:t>Community (2)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>
                <a:latin typeface="+mn-lt"/>
              </a:rPr>
              <a:t>Relationship (2)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>
                <a:latin typeface="+mn-lt"/>
              </a:rPr>
              <a:t>Truth (2)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 smtClean="0">
                <a:latin typeface="+mn-lt"/>
              </a:rPr>
              <a:t>Security </a:t>
            </a:r>
            <a:endParaRPr lang="en-US" sz="1400" dirty="0"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 smtClean="0">
                <a:latin typeface="+mn-lt"/>
              </a:rPr>
              <a:t>Honesty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400" dirty="0" smtClean="0">
                <a:latin typeface="+mn-lt"/>
              </a:rPr>
              <a:t>Earth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endParaRPr lang="en-US" sz="1600" dirty="0" smtClean="0"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endParaRPr lang="en-US" sz="1600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99960" y="9144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Spr</a:t>
            </a:r>
            <a:r>
              <a:rPr lang="en-US" dirty="0" smtClean="0"/>
              <a:t> 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1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2133600" cy="1143000"/>
          </a:xfrm>
        </p:spPr>
        <p:txBody>
          <a:bodyPr/>
          <a:lstStyle/>
          <a:p>
            <a:r>
              <a:rPr lang="en-US" dirty="0" smtClean="0"/>
              <a:t>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3124200" cy="3475037"/>
          </a:xfrm>
        </p:spPr>
        <p:txBody>
          <a:bodyPr/>
          <a:lstStyle/>
          <a:p>
            <a:pPr lvl="1"/>
            <a:r>
              <a:rPr lang="en-US" sz="1600" dirty="0" smtClean="0">
                <a:solidFill>
                  <a:srgbClr val="00B050"/>
                </a:solidFill>
              </a:rPr>
              <a:t>Family (11 )</a:t>
            </a:r>
            <a:endParaRPr lang="en-US" sz="1600" dirty="0">
              <a:solidFill>
                <a:srgbClr val="00B050"/>
              </a:solidFill>
            </a:endParaRPr>
          </a:p>
          <a:p>
            <a:pPr lvl="1"/>
            <a:r>
              <a:rPr lang="en-US" sz="1600" dirty="0" smtClean="0">
                <a:solidFill>
                  <a:srgbClr val="00B050"/>
                </a:solidFill>
              </a:rPr>
              <a:t>Fun  (6)</a:t>
            </a:r>
            <a:endParaRPr lang="en-US" sz="1600" dirty="0">
              <a:solidFill>
                <a:srgbClr val="00B050"/>
              </a:solidFill>
            </a:endParaRPr>
          </a:p>
          <a:p>
            <a:pPr lvl="1"/>
            <a:r>
              <a:rPr lang="en-US" sz="1600" dirty="0" smtClean="0">
                <a:solidFill>
                  <a:srgbClr val="00B050"/>
                </a:solidFill>
              </a:rPr>
              <a:t>Love (4)</a:t>
            </a:r>
          </a:p>
          <a:p>
            <a:pPr lvl="1"/>
            <a:r>
              <a:rPr lang="en-US" sz="1600" dirty="0" smtClean="0">
                <a:solidFill>
                  <a:srgbClr val="00B050"/>
                </a:solidFill>
              </a:rPr>
              <a:t>Success (4)</a:t>
            </a:r>
          </a:p>
          <a:p>
            <a:pPr lvl="1"/>
            <a:r>
              <a:rPr lang="en-US" sz="1600" dirty="0">
                <a:solidFill>
                  <a:srgbClr val="00B050"/>
                </a:solidFill>
              </a:rPr>
              <a:t>Trust (4)</a:t>
            </a:r>
          </a:p>
          <a:p>
            <a:pPr lvl="1"/>
            <a:r>
              <a:rPr lang="en-US" sz="1600" dirty="0" smtClean="0"/>
              <a:t>Relationships (2)</a:t>
            </a:r>
          </a:p>
          <a:p>
            <a:pPr lvl="1"/>
            <a:r>
              <a:rPr lang="en-US" sz="1600" dirty="0" smtClean="0"/>
              <a:t>Honesty </a:t>
            </a:r>
            <a:r>
              <a:rPr lang="en-US" sz="1600" dirty="0"/>
              <a:t>(3)</a:t>
            </a:r>
          </a:p>
          <a:p>
            <a:pPr lvl="1"/>
            <a:r>
              <a:rPr lang="en-US" sz="1600" dirty="0" smtClean="0"/>
              <a:t>Loyalty (1)</a:t>
            </a:r>
          </a:p>
          <a:p>
            <a:pPr lvl="1"/>
            <a:r>
              <a:rPr lang="en-US" sz="1600" dirty="0" smtClean="0"/>
              <a:t>Creativity (1)</a:t>
            </a:r>
          </a:p>
          <a:p>
            <a:pPr lvl="1"/>
            <a:r>
              <a:rPr lang="en-US" sz="1600" dirty="0" smtClean="0"/>
              <a:t>Devotion (1)</a:t>
            </a:r>
          </a:p>
          <a:p>
            <a:pPr lvl="1"/>
            <a:r>
              <a:rPr lang="en-US" sz="1600" dirty="0" smtClean="0"/>
              <a:t>Truth (1)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573F17-910A-4AA6-BB80-C83EAF45147C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54245" y="990600"/>
            <a:ext cx="2133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Work</a:t>
            </a:r>
          </a:p>
        </p:txBody>
      </p:sp>
      <p:sp>
        <p:nvSpPr>
          <p:cNvPr id="10" name="Rectangle 9"/>
          <p:cNvSpPr/>
          <p:nvPr/>
        </p:nvSpPr>
        <p:spPr>
          <a:xfrm>
            <a:off x="4419600" y="1905000"/>
            <a:ext cx="243840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 smtClean="0">
                <a:solidFill>
                  <a:srgbClr val="00B050"/>
                </a:solidFill>
                <a:latin typeface="+mn-lt"/>
              </a:rPr>
              <a:t>Success (7)</a:t>
            </a:r>
            <a:endParaRPr lang="en-US" sz="1600" dirty="0">
              <a:solidFill>
                <a:srgbClr val="00B050"/>
              </a:solidFill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>
                <a:solidFill>
                  <a:srgbClr val="00B050"/>
                </a:solidFill>
                <a:latin typeface="+mn-lt"/>
              </a:rPr>
              <a:t>Team Work </a:t>
            </a:r>
            <a:r>
              <a:rPr lang="en-US" sz="1600" dirty="0" smtClean="0">
                <a:solidFill>
                  <a:srgbClr val="00B050"/>
                </a:solidFill>
                <a:latin typeface="+mn-lt"/>
              </a:rPr>
              <a:t>(7)</a:t>
            </a:r>
            <a:endParaRPr lang="en-US" sz="1600" dirty="0">
              <a:solidFill>
                <a:srgbClr val="00B050"/>
              </a:solidFill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>
                <a:solidFill>
                  <a:srgbClr val="00B050"/>
                </a:solidFill>
                <a:latin typeface="+mn-lt"/>
              </a:rPr>
              <a:t>Money(4)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 smtClean="0">
                <a:solidFill>
                  <a:srgbClr val="00B050"/>
                </a:solidFill>
                <a:latin typeface="+mn-lt"/>
              </a:rPr>
              <a:t>Honesty (3)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 smtClean="0">
                <a:solidFill>
                  <a:srgbClr val="00B050"/>
                </a:solidFill>
                <a:latin typeface="+mn-lt"/>
              </a:rPr>
              <a:t>Fun (3)</a:t>
            </a:r>
            <a:endParaRPr lang="en-US" sz="1600" dirty="0">
              <a:solidFill>
                <a:srgbClr val="00B050"/>
              </a:solidFill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>
                <a:solidFill>
                  <a:srgbClr val="00B050"/>
                </a:solidFill>
                <a:latin typeface="+mn-lt"/>
              </a:rPr>
              <a:t>Trust (3)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 smtClean="0">
                <a:latin typeface="+mn-lt"/>
              </a:rPr>
              <a:t>Education (1)</a:t>
            </a:r>
            <a:endParaRPr lang="en-US" sz="1600" dirty="0"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 smtClean="0">
                <a:latin typeface="+mn-lt"/>
              </a:rPr>
              <a:t>Family (1)</a:t>
            </a:r>
            <a:endParaRPr lang="en-US" sz="1600" dirty="0"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 smtClean="0">
                <a:latin typeface="+mn-lt"/>
              </a:rPr>
              <a:t>Loyalty (1)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 smtClean="0">
                <a:latin typeface="+mn-lt"/>
              </a:rPr>
              <a:t>Passion (1)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 smtClean="0">
                <a:latin typeface="+mn-lt"/>
              </a:rPr>
              <a:t>Security (1)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75195" y="990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Fall 14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0" y="5486400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One person listed same 3 for life/work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19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2133600" cy="1143000"/>
          </a:xfrm>
        </p:spPr>
        <p:txBody>
          <a:bodyPr/>
          <a:lstStyle/>
          <a:p>
            <a:r>
              <a:rPr lang="en-US" dirty="0" smtClean="0"/>
              <a:t>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3124200" cy="4389437"/>
          </a:xfrm>
        </p:spPr>
        <p:txBody>
          <a:bodyPr/>
          <a:lstStyle/>
          <a:p>
            <a:pPr lvl="1"/>
            <a:r>
              <a:rPr lang="en-US" sz="1600" dirty="0" smtClean="0">
                <a:solidFill>
                  <a:srgbClr val="00B050"/>
                </a:solidFill>
              </a:rPr>
              <a:t>Family (13)</a:t>
            </a:r>
            <a:endParaRPr lang="en-US" sz="1600" dirty="0">
              <a:solidFill>
                <a:srgbClr val="00B050"/>
              </a:solidFill>
            </a:endParaRPr>
          </a:p>
          <a:p>
            <a:pPr lvl="1"/>
            <a:r>
              <a:rPr lang="en-US" sz="1600" dirty="0" smtClean="0">
                <a:solidFill>
                  <a:srgbClr val="00B050"/>
                </a:solidFill>
              </a:rPr>
              <a:t>Fun  (7)</a:t>
            </a:r>
            <a:endParaRPr lang="en-US" sz="1600" dirty="0">
              <a:solidFill>
                <a:srgbClr val="00B050"/>
              </a:solidFill>
            </a:endParaRPr>
          </a:p>
          <a:p>
            <a:pPr lvl="1"/>
            <a:r>
              <a:rPr lang="en-US" sz="1600" dirty="0" smtClean="0">
                <a:solidFill>
                  <a:srgbClr val="00B050"/>
                </a:solidFill>
              </a:rPr>
              <a:t>Love (6)</a:t>
            </a:r>
          </a:p>
          <a:p>
            <a:pPr lvl="1"/>
            <a:r>
              <a:rPr lang="en-US" sz="1600" dirty="0" smtClean="0">
                <a:solidFill>
                  <a:srgbClr val="00B050"/>
                </a:solidFill>
              </a:rPr>
              <a:t>Success (6)</a:t>
            </a:r>
          </a:p>
          <a:p>
            <a:pPr lvl="1"/>
            <a:r>
              <a:rPr lang="en-US" sz="1600" dirty="0" smtClean="0">
                <a:solidFill>
                  <a:srgbClr val="00B050"/>
                </a:solidFill>
              </a:rPr>
              <a:t>Honesty (3)</a:t>
            </a:r>
          </a:p>
          <a:p>
            <a:pPr lvl="1"/>
            <a:r>
              <a:rPr lang="en-US" sz="1600" dirty="0" smtClean="0"/>
              <a:t>Trust (3)</a:t>
            </a:r>
          </a:p>
          <a:p>
            <a:pPr lvl="1"/>
            <a:r>
              <a:rPr lang="en-US" sz="1600" dirty="0" smtClean="0"/>
              <a:t>Education (2)</a:t>
            </a:r>
          </a:p>
          <a:p>
            <a:pPr lvl="1"/>
            <a:r>
              <a:rPr lang="en-US" sz="1600" dirty="0" smtClean="0"/>
              <a:t>Loyalty (2)</a:t>
            </a:r>
          </a:p>
          <a:p>
            <a:pPr lvl="1"/>
            <a:r>
              <a:rPr lang="en-US" sz="1600" dirty="0" smtClean="0"/>
              <a:t>Community</a:t>
            </a:r>
          </a:p>
          <a:p>
            <a:pPr lvl="1"/>
            <a:r>
              <a:rPr lang="en-US" sz="1600" dirty="0" smtClean="0"/>
              <a:t>Creativity</a:t>
            </a:r>
          </a:p>
          <a:p>
            <a:pPr lvl="1"/>
            <a:r>
              <a:rPr lang="en-US" sz="1600" dirty="0" smtClean="0"/>
              <a:t>Passion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573F17-910A-4AA6-BB80-C83EAF45147C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54245" y="990600"/>
            <a:ext cx="2133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Work</a:t>
            </a:r>
          </a:p>
        </p:txBody>
      </p:sp>
      <p:sp>
        <p:nvSpPr>
          <p:cNvPr id="10" name="Rectangle 9"/>
          <p:cNvSpPr/>
          <p:nvPr/>
        </p:nvSpPr>
        <p:spPr>
          <a:xfrm>
            <a:off x="4419600" y="1905000"/>
            <a:ext cx="2438400" cy="4475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 smtClean="0">
                <a:solidFill>
                  <a:srgbClr val="00B050"/>
                </a:solidFill>
                <a:latin typeface="+mn-lt"/>
              </a:rPr>
              <a:t>Success (9)</a:t>
            </a:r>
            <a:endParaRPr lang="en-US" sz="1600" dirty="0">
              <a:solidFill>
                <a:srgbClr val="00B050"/>
              </a:solidFill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>
                <a:solidFill>
                  <a:srgbClr val="00B050"/>
                </a:solidFill>
                <a:latin typeface="+mn-lt"/>
              </a:rPr>
              <a:t>Team Work (8)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 smtClean="0">
                <a:solidFill>
                  <a:srgbClr val="00B050"/>
                </a:solidFill>
                <a:latin typeface="+mn-lt"/>
              </a:rPr>
              <a:t>Education (5)</a:t>
            </a:r>
            <a:endParaRPr lang="en-US" sz="1600" dirty="0">
              <a:solidFill>
                <a:srgbClr val="00B050"/>
              </a:solidFill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 smtClean="0">
                <a:solidFill>
                  <a:srgbClr val="00B050"/>
                </a:solidFill>
                <a:latin typeface="+mn-lt"/>
              </a:rPr>
              <a:t>Honesty </a:t>
            </a:r>
            <a:r>
              <a:rPr lang="en-US" sz="1600" dirty="0">
                <a:solidFill>
                  <a:srgbClr val="00B050"/>
                </a:solidFill>
                <a:latin typeface="+mn-lt"/>
              </a:rPr>
              <a:t>(4</a:t>
            </a:r>
            <a:r>
              <a:rPr lang="en-US" sz="1600" dirty="0" smtClean="0">
                <a:solidFill>
                  <a:srgbClr val="00B050"/>
                </a:solidFill>
                <a:latin typeface="+mn-lt"/>
              </a:rPr>
              <a:t>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 smtClean="0">
                <a:solidFill>
                  <a:srgbClr val="00B050"/>
                </a:solidFill>
                <a:latin typeface="+mn-lt"/>
              </a:rPr>
              <a:t>Trust (4)</a:t>
            </a:r>
            <a:endParaRPr lang="en-US" sz="1600" dirty="0">
              <a:solidFill>
                <a:srgbClr val="00B050"/>
              </a:solidFill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>
                <a:latin typeface="+mn-lt"/>
              </a:rPr>
              <a:t>Honesty (2)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>
                <a:latin typeface="+mn-lt"/>
              </a:rPr>
              <a:t>Devotion </a:t>
            </a:r>
            <a:r>
              <a:rPr lang="en-US" sz="1600" dirty="0" smtClean="0">
                <a:latin typeface="+mn-lt"/>
              </a:rPr>
              <a:t>(3)</a:t>
            </a:r>
            <a:endParaRPr lang="en-US" sz="1600" dirty="0"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 smtClean="0">
                <a:latin typeface="+mn-lt"/>
              </a:rPr>
              <a:t>Passion (3)</a:t>
            </a:r>
            <a:endParaRPr lang="en-US" sz="1600" dirty="0"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 smtClean="0">
                <a:latin typeface="+mn-lt"/>
              </a:rPr>
              <a:t>Money </a:t>
            </a:r>
            <a:r>
              <a:rPr lang="en-US" sz="1600" dirty="0">
                <a:latin typeface="+mn-lt"/>
              </a:rPr>
              <a:t>(2</a:t>
            </a:r>
            <a:r>
              <a:rPr lang="en-US" sz="1600" dirty="0" smtClean="0">
                <a:latin typeface="+mn-lt"/>
              </a:rPr>
              <a:t>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 smtClean="0">
                <a:latin typeface="+mn-lt"/>
              </a:rPr>
              <a:t>Creativity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 smtClean="0">
                <a:latin typeface="+mn-lt"/>
              </a:rPr>
              <a:t>Fun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 smtClean="0">
                <a:latin typeface="+mn-lt"/>
              </a:rPr>
              <a:t>Power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 smtClean="0">
                <a:latin typeface="+mn-lt"/>
              </a:rPr>
              <a:t>Profits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 smtClean="0">
                <a:latin typeface="+mn-lt"/>
              </a:rPr>
              <a:t>Relationships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 smtClean="0">
                <a:latin typeface="+mn-lt"/>
              </a:rPr>
              <a:t>Security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0" y="9144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Fall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75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2133600" cy="1143000"/>
          </a:xfrm>
        </p:spPr>
        <p:txBody>
          <a:bodyPr/>
          <a:lstStyle/>
          <a:p>
            <a:r>
              <a:rPr lang="en-US" dirty="0" smtClean="0"/>
              <a:t>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3124200" cy="4389437"/>
          </a:xfrm>
        </p:spPr>
        <p:txBody>
          <a:bodyPr/>
          <a:lstStyle/>
          <a:p>
            <a:pPr lvl="1"/>
            <a:r>
              <a:rPr lang="en-US" sz="1600" dirty="0" smtClean="0">
                <a:solidFill>
                  <a:srgbClr val="00B050"/>
                </a:solidFill>
              </a:rPr>
              <a:t>Family (12)</a:t>
            </a:r>
            <a:endParaRPr lang="en-US" sz="1600" dirty="0">
              <a:solidFill>
                <a:srgbClr val="00B050"/>
              </a:solidFill>
            </a:endParaRPr>
          </a:p>
          <a:p>
            <a:pPr lvl="1"/>
            <a:r>
              <a:rPr lang="en-US" sz="1600" dirty="0">
                <a:solidFill>
                  <a:srgbClr val="00B050"/>
                </a:solidFill>
              </a:rPr>
              <a:t>Success (6)</a:t>
            </a:r>
          </a:p>
          <a:p>
            <a:pPr lvl="1"/>
            <a:r>
              <a:rPr lang="en-US" sz="1600" dirty="0">
                <a:solidFill>
                  <a:srgbClr val="00B050"/>
                </a:solidFill>
              </a:rPr>
              <a:t>Trust (6)</a:t>
            </a:r>
          </a:p>
          <a:p>
            <a:pPr lvl="1"/>
            <a:r>
              <a:rPr lang="en-US" sz="1600" dirty="0">
                <a:solidFill>
                  <a:srgbClr val="00B050"/>
                </a:solidFill>
              </a:rPr>
              <a:t>Honesty (4)</a:t>
            </a:r>
          </a:p>
          <a:p>
            <a:pPr lvl="1"/>
            <a:r>
              <a:rPr lang="en-US" sz="1600" dirty="0" smtClean="0">
                <a:solidFill>
                  <a:srgbClr val="00B050"/>
                </a:solidFill>
              </a:rPr>
              <a:t>Love </a:t>
            </a:r>
            <a:r>
              <a:rPr lang="en-US" sz="1600" dirty="0">
                <a:solidFill>
                  <a:srgbClr val="00B050"/>
                </a:solidFill>
              </a:rPr>
              <a:t>(4)</a:t>
            </a:r>
          </a:p>
          <a:p>
            <a:pPr lvl="1"/>
            <a:r>
              <a:rPr lang="en-US" sz="1600" dirty="0" smtClean="0"/>
              <a:t>Money (3)</a:t>
            </a:r>
            <a:endParaRPr lang="en-US" sz="1600" dirty="0"/>
          </a:p>
          <a:p>
            <a:pPr lvl="1"/>
            <a:r>
              <a:rPr lang="en-US" sz="1600" dirty="0"/>
              <a:t>Loyalty (3)</a:t>
            </a:r>
          </a:p>
          <a:p>
            <a:pPr lvl="1"/>
            <a:r>
              <a:rPr lang="en-US" sz="1600" dirty="0" smtClean="0"/>
              <a:t>Relationships (2)</a:t>
            </a:r>
          </a:p>
          <a:p>
            <a:pPr lvl="1"/>
            <a:r>
              <a:rPr lang="en-US" sz="1600" dirty="0"/>
              <a:t>Fun (2)</a:t>
            </a:r>
          </a:p>
          <a:p>
            <a:pPr lvl="1"/>
            <a:r>
              <a:rPr lang="en-US" sz="1600" dirty="0" smtClean="0"/>
              <a:t>Power</a:t>
            </a:r>
          </a:p>
          <a:p>
            <a:pPr lvl="1"/>
            <a:r>
              <a:rPr lang="en-US" sz="1600" dirty="0" smtClean="0"/>
              <a:t>Earth</a:t>
            </a:r>
          </a:p>
          <a:p>
            <a:pPr lvl="1"/>
            <a:r>
              <a:rPr lang="en-US" sz="1600" dirty="0" smtClean="0"/>
              <a:t>Change</a:t>
            </a:r>
          </a:p>
          <a:p>
            <a:pPr lvl="1"/>
            <a:r>
              <a:rPr lang="en-US" sz="1600" dirty="0" smtClean="0"/>
              <a:t>Community</a:t>
            </a:r>
          </a:p>
          <a:p>
            <a:pPr lvl="1"/>
            <a:r>
              <a:rPr lang="en-US" sz="1600" dirty="0" smtClean="0"/>
              <a:t>Education</a:t>
            </a:r>
          </a:p>
          <a:p>
            <a:pPr lvl="1"/>
            <a:r>
              <a:rPr lang="en-US" sz="1600" dirty="0" smtClean="0"/>
              <a:t>Truth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573F17-910A-4AA6-BB80-C83EAF45147C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54245" y="990600"/>
            <a:ext cx="2133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Work</a:t>
            </a:r>
          </a:p>
        </p:txBody>
      </p:sp>
      <p:sp>
        <p:nvSpPr>
          <p:cNvPr id="10" name="Rectangle 9"/>
          <p:cNvSpPr/>
          <p:nvPr/>
        </p:nvSpPr>
        <p:spPr>
          <a:xfrm>
            <a:off x="4419600" y="1905000"/>
            <a:ext cx="2438400" cy="41796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 smtClean="0">
                <a:solidFill>
                  <a:srgbClr val="00B050"/>
                </a:solidFill>
                <a:latin typeface="+mn-lt"/>
              </a:rPr>
              <a:t>Success </a:t>
            </a:r>
            <a:r>
              <a:rPr lang="en-US" sz="1600" dirty="0">
                <a:solidFill>
                  <a:srgbClr val="00B050"/>
                </a:solidFill>
                <a:latin typeface="+mn-lt"/>
              </a:rPr>
              <a:t>(8)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>
                <a:solidFill>
                  <a:srgbClr val="00B050"/>
                </a:solidFill>
                <a:latin typeface="+mn-lt"/>
              </a:rPr>
              <a:t>Team Work (8)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>
                <a:solidFill>
                  <a:srgbClr val="00B050"/>
                </a:solidFill>
                <a:latin typeface="+mn-lt"/>
              </a:rPr>
              <a:t>Money (7)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 smtClean="0">
                <a:solidFill>
                  <a:srgbClr val="00B050"/>
                </a:solidFill>
                <a:latin typeface="+mn-lt"/>
              </a:rPr>
              <a:t>Loyalty </a:t>
            </a:r>
            <a:r>
              <a:rPr lang="en-US" sz="1600" dirty="0">
                <a:solidFill>
                  <a:srgbClr val="00B050"/>
                </a:solidFill>
                <a:latin typeface="+mn-lt"/>
              </a:rPr>
              <a:t>(4)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>
                <a:solidFill>
                  <a:srgbClr val="00B050"/>
                </a:solidFill>
                <a:latin typeface="+mn-lt"/>
              </a:rPr>
              <a:t>Trust (4)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>
                <a:solidFill>
                  <a:srgbClr val="00B050"/>
                </a:solidFill>
                <a:latin typeface="+mn-lt"/>
              </a:rPr>
              <a:t>Devotion (4)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>
                <a:latin typeface="+mn-lt"/>
              </a:rPr>
              <a:t>Honesty (2)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 smtClean="0">
                <a:latin typeface="+mn-lt"/>
              </a:rPr>
              <a:t>Family </a:t>
            </a:r>
            <a:r>
              <a:rPr lang="en-US" sz="1600" dirty="0">
                <a:latin typeface="+mn-lt"/>
              </a:rPr>
              <a:t>(2)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>
                <a:latin typeface="+mn-lt"/>
              </a:rPr>
              <a:t>Passion (2)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>
                <a:latin typeface="+mn-lt"/>
              </a:rPr>
              <a:t>Change (2)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>
                <a:latin typeface="+mn-lt"/>
              </a:rPr>
              <a:t>Security (2)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>
                <a:latin typeface="+mn-lt"/>
              </a:rPr>
              <a:t>Creativity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 smtClean="0">
                <a:latin typeface="+mn-lt"/>
              </a:rPr>
              <a:t>Education</a:t>
            </a:r>
            <a:endParaRPr lang="en-US" sz="1600" dirty="0">
              <a:latin typeface="+mn-lt"/>
            </a:endParaRP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1600" dirty="0" smtClean="0">
                <a:latin typeface="+mn-lt"/>
              </a:rPr>
              <a:t>Profits</a:t>
            </a:r>
            <a:endParaRPr lang="en-US" sz="1600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15200" y="9144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Spr</a:t>
            </a:r>
            <a:r>
              <a:rPr lang="en-US" dirty="0" smtClean="0"/>
              <a:t>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42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What Values are Important to You?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Handout</a:t>
            </a:r>
          </a:p>
          <a:p>
            <a:endParaRPr lang="en-US" dirty="0"/>
          </a:p>
          <a:p>
            <a:r>
              <a:rPr lang="en-US" dirty="0" smtClean="0"/>
              <a:t>In Life?-----pick top 3 (L)</a:t>
            </a:r>
          </a:p>
          <a:p>
            <a:endParaRPr lang="en-US" dirty="0"/>
          </a:p>
          <a:p>
            <a:r>
              <a:rPr lang="en-US" dirty="0" smtClean="0"/>
              <a:t>At Work?-----pick top 3 (W)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No Names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573F17-910A-4AA6-BB80-C83EAF45147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10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Story </a:t>
            </a:r>
            <a:r>
              <a:rPr lang="en-US" dirty="0" err="1" smtClean="0"/>
              <a:t>Roundrobin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is the first time that you can remember an “ethical dilemma”</a:t>
            </a:r>
          </a:p>
          <a:p>
            <a:pPr marL="0" indent="0">
              <a:buNone/>
            </a:pPr>
            <a:r>
              <a:rPr lang="en-US" dirty="0" smtClean="0"/>
              <a:t>Examples:</a:t>
            </a:r>
            <a:endParaRPr lang="en-US" dirty="0"/>
          </a:p>
          <a:p>
            <a:r>
              <a:rPr lang="en-US" dirty="0" smtClean="0"/>
              <a:t>---you questioned what was right or wrong (or disagreed w/ others)</a:t>
            </a:r>
          </a:p>
          <a:p>
            <a:r>
              <a:rPr lang="en-US" dirty="0" smtClean="0"/>
              <a:t>---you did something according to your own ethics even though someone else in authority told you to do otherwise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573F17-910A-4AA6-BB80-C83EAF45147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61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704850"/>
            <a:ext cx="8229600" cy="590550"/>
          </a:xfrm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7B9899"/>
                </a:solidFill>
              </a:rPr>
              <a:t>Engineering Ethics</a:t>
            </a:r>
          </a:p>
        </p:txBody>
      </p:sp>
      <p:sp>
        <p:nvSpPr>
          <p:cNvPr id="819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2400" dirty="0" smtClean="0"/>
              <a:t>Chapter 1: Introduction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 smtClean="0"/>
              <a:t>Chapter 2: Professionalism and Codes of Ethics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 smtClean="0"/>
              <a:t>Chapter 3: Understanding Ethical Problems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 smtClean="0"/>
              <a:t>Chapter 4: Ethical Problem-Solving Techniques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 smtClean="0"/>
              <a:t>Chapter 5: Risk, Safety, and Accidents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 smtClean="0"/>
              <a:t>Chapter 6: The Rights and Responsibilities of Engineers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 smtClean="0"/>
              <a:t>Chapter 7: Ethical Issues in Engineering Practice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 smtClean="0"/>
              <a:t>Chapter 8: Doing the Right Thing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en-US" sz="2400" dirty="0" smtClean="0"/>
          </a:p>
        </p:txBody>
      </p:sp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50F443-B14B-402F-81C4-FD70EE382206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 1. Introduction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mtClean="0"/>
              <a:t>Importance and Definitions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3F89AE-690E-4BC2-81FA-57616BE9941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Importance?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Better to be prepared than surprised</a:t>
            </a:r>
          </a:p>
          <a:p>
            <a:pPr eaLnBrk="1" hangingPunct="1"/>
            <a:r>
              <a:rPr lang="en-US" smtClean="0"/>
              <a:t>Legal aspects</a:t>
            </a:r>
          </a:p>
          <a:p>
            <a:pPr eaLnBrk="1" hangingPunct="1"/>
            <a:r>
              <a:rPr lang="en-US" smtClean="0"/>
              <a:t>Complexity </a:t>
            </a:r>
          </a:p>
          <a:p>
            <a:pPr eaLnBrk="1" hangingPunct="1"/>
            <a:r>
              <a:rPr lang="en-US" smtClean="0"/>
              <a:t>Not black and white</a:t>
            </a:r>
          </a:p>
          <a:p>
            <a:pPr eaLnBrk="1" hangingPunct="1"/>
            <a:r>
              <a:rPr lang="en-US" smtClean="0"/>
              <a:t>Can affect your job</a:t>
            </a:r>
          </a:p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5F2C44-6D95-4A87-9DF1-02117A6B7471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7637</TotalTime>
  <Words>2523</Words>
  <Application>Microsoft Office PowerPoint</Application>
  <PresentationFormat>On-screen Show (4:3)</PresentationFormat>
  <Paragraphs>576</Paragraphs>
  <Slides>49</Slides>
  <Notes>47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Flow</vt:lpstr>
      <vt:lpstr>Review</vt:lpstr>
      <vt:lpstr>Objectives</vt:lpstr>
      <vt:lpstr>Professionalism in the Workplace</vt:lpstr>
      <vt:lpstr>Personal Ethics Discussion</vt:lpstr>
      <vt:lpstr>What Values are Important to You?</vt:lpstr>
      <vt:lpstr> Story Roundrobin</vt:lpstr>
      <vt:lpstr>Engineering Ethics</vt:lpstr>
      <vt:lpstr>Ch 1. Introduction</vt:lpstr>
      <vt:lpstr>Importance?</vt:lpstr>
      <vt:lpstr>Business &amp; Personal Ethics</vt:lpstr>
      <vt:lpstr>Ethics and Law</vt:lpstr>
      <vt:lpstr>Use Problem Solving Process</vt:lpstr>
      <vt:lpstr>Ch 2: Codes of Ethics</vt:lpstr>
      <vt:lpstr>SUNY Poly Code of Conduct https://sunypoly.edu/sites/default/files/student%20conduct/Student-Handbook2017-18.pdf </vt:lpstr>
      <vt:lpstr>Codes of Ethics</vt:lpstr>
      <vt:lpstr>Ch 3: Ethical Theories</vt:lpstr>
      <vt:lpstr>Trolley Problem</vt:lpstr>
      <vt:lpstr>Modified Trolley Problem</vt:lpstr>
      <vt:lpstr>Utilitarianism</vt:lpstr>
      <vt:lpstr>Utilitarianism-Two Types</vt:lpstr>
      <vt:lpstr>Benefit-Cost Analysis</vt:lpstr>
      <vt:lpstr>Duty and Right Ethics</vt:lpstr>
      <vt:lpstr>Virtue Ethics</vt:lpstr>
      <vt:lpstr>Ethics problem-solving</vt:lpstr>
      <vt:lpstr>Ch 4: Problem-Solving Techniques</vt:lpstr>
      <vt:lpstr>Line Drawing</vt:lpstr>
      <vt:lpstr>Line Drawing (Book Example)</vt:lpstr>
      <vt:lpstr>Line Drawing (Book Example)</vt:lpstr>
      <vt:lpstr>Flow Charting</vt:lpstr>
      <vt:lpstr>PowerPoint Presentation</vt:lpstr>
      <vt:lpstr>Flow Charting: Book Example</vt:lpstr>
      <vt:lpstr>Ch 4: Gift/Bribe/Kickback</vt:lpstr>
      <vt:lpstr>Ch 5: Risk, Safety and Accidents</vt:lpstr>
      <vt:lpstr>Designing for Safety</vt:lpstr>
      <vt:lpstr>Accidents</vt:lpstr>
      <vt:lpstr>Ch 6: Rights and Responsibilities</vt:lpstr>
      <vt:lpstr>Whistleblowing</vt:lpstr>
      <vt:lpstr>Ch 7: Ethical Issues</vt:lpstr>
      <vt:lpstr>Ch 8: Doing the Right Thing</vt:lpstr>
      <vt:lpstr>Homework Assignment-Individual Due one week from today-blackboard</vt:lpstr>
      <vt:lpstr>Presentation (Individual)</vt:lpstr>
      <vt:lpstr>Presentation Case Study &amp; Questions</vt:lpstr>
      <vt:lpstr>Values Summary</vt:lpstr>
      <vt:lpstr>Life</vt:lpstr>
      <vt:lpstr>Life</vt:lpstr>
      <vt:lpstr>Life</vt:lpstr>
      <vt:lpstr>Life</vt:lpstr>
      <vt:lpstr>Life</vt:lpstr>
      <vt:lpstr>Life</vt:lpstr>
    </vt:vector>
  </TitlesOfParts>
  <Company>SUNY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Interchanges</dc:title>
  <dc:creator>Jayne Baran</dc:creator>
  <cp:lastModifiedBy>technician</cp:lastModifiedBy>
  <cp:revision>239</cp:revision>
  <dcterms:created xsi:type="dcterms:W3CDTF">2002-10-04T19:39:32Z</dcterms:created>
  <dcterms:modified xsi:type="dcterms:W3CDTF">2017-10-04T20:26:37Z</dcterms:modified>
</cp:coreProperties>
</file>