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7"/>
  </p:notesMasterIdLst>
  <p:sldIdLst>
    <p:sldId id="256" r:id="rId2"/>
    <p:sldId id="266" r:id="rId3"/>
    <p:sldId id="257" r:id="rId4"/>
    <p:sldId id="284" r:id="rId5"/>
    <p:sldId id="258" r:id="rId6"/>
    <p:sldId id="281" r:id="rId7"/>
    <p:sldId id="282" r:id="rId8"/>
    <p:sldId id="283" r:id="rId9"/>
    <p:sldId id="279" r:id="rId10"/>
    <p:sldId id="268" r:id="rId11"/>
    <p:sldId id="261" r:id="rId12"/>
    <p:sldId id="275" r:id="rId13"/>
    <p:sldId id="267" r:id="rId14"/>
    <p:sldId id="260" r:id="rId15"/>
    <p:sldId id="262" r:id="rId16"/>
    <p:sldId id="270" r:id="rId17"/>
    <p:sldId id="271" r:id="rId18"/>
    <p:sldId id="277" r:id="rId19"/>
    <p:sldId id="278" r:id="rId20"/>
    <p:sldId id="276" r:id="rId21"/>
    <p:sldId id="272" r:id="rId22"/>
    <p:sldId id="285" r:id="rId23"/>
    <p:sldId id="280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54F91C-0417-4AA1-9BCA-C0FDB57D3211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BA1B6E-E2DC-4FEA-8DBB-0CA129FFA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C53CE99-3CD4-4DCE-AEFC-C252401868CE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699A-C085-4884-B63A-4540E63A33BF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E31C-F48B-4344-A61B-1836AE878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8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1D559-675C-4168-B5BC-1632ADA36A88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B861C-AF3A-420F-9014-B668A44D6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7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15CCF-9322-46DD-B104-F64DDDDC5F76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4D96-1877-4B37-93FF-B3751033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43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741D-FC7C-4858-B4B1-FABE36AE72D7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4A97-E26B-4D75-968A-1AB965FBB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6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8603-72C6-4AD3-8DD1-A5D87DE86B03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3762-2C50-41B9-857E-9332CEBDF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27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6981-E12F-4C0B-9968-864E48E0118E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10BA0-E6CD-41F8-8D6E-2A903A883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39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CA26-A3D5-4C75-9B9B-711E640E7FB6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77C2-0170-47A8-9890-C6853242A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86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F586-6F2A-406C-A4CF-F1BC61A4FF0A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09B3E-715E-41F7-82F9-96895AE99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50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ADB8-1628-4F4A-9B41-470F48A70007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E60D-90BE-4384-B36D-80215B289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96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BA6D-E3A2-4315-BD6D-5CD9AAB6FEBF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CDD35-8825-4AB5-B6F4-1429B980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22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A1C86-B16F-414B-8CA7-D94B5A55DF00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CB32-C557-4C2A-9C44-59A577CFD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65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DC843CA1-672E-4EEE-83C3-D33CAE66C5B2}" type="datetimeFigureOut">
              <a:rPr lang="en-US"/>
              <a:pPr>
                <a:defRPr/>
              </a:pPr>
              <a:t>8/11/2025</a:t>
            </a:fld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C7F783-4C83-4986-812B-524249343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.ny.gov/main/business-center/engineering/cadd-info/cadd-policy/cadd-software-standard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t.ny.gov/main/business-center/engineering/cadd-info/cadd-polic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unypoly.edu/~bara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590800"/>
            <a:ext cx="7772400" cy="1470025"/>
          </a:xfrm>
        </p:spPr>
        <p:txBody>
          <a:bodyPr anchor="ctr"/>
          <a:lstStyle/>
          <a:p>
            <a:pPr algn="ctr" eaLnBrk="1" hangingPunct="1"/>
            <a:r>
              <a:rPr lang="en-US" altLang="en-US" sz="4000" dirty="0"/>
              <a:t>CTC 112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455738" y="3906838"/>
            <a:ext cx="6223000" cy="16525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dirty="0"/>
              <a:t>Intro to </a:t>
            </a:r>
            <a:r>
              <a:rPr lang="en-US" altLang="en-US" sz="2800" dirty="0" err="1"/>
              <a:t>Microstation</a:t>
            </a:r>
            <a:endParaRPr lang="en-US" altLang="en-US" sz="280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dirty="0"/>
              <a:t>Monday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6000750" cy="1216025"/>
          </a:xfrm>
        </p:spPr>
        <p:txBody>
          <a:bodyPr anchor="ctr"/>
          <a:lstStyle/>
          <a:p>
            <a:pPr eaLnBrk="1" hangingPunct="1"/>
            <a:r>
              <a:rPr lang="en-US" altLang="en-US"/>
              <a:t>CADD-Powerful Tool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8348662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Revolutionized drafting (no more ink)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Usually faster than hand drafting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Changes easily made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End product is consistent and professional</a:t>
            </a:r>
          </a:p>
        </p:txBody>
      </p:sp>
      <p:pic>
        <p:nvPicPr>
          <p:cNvPr id="11268" name="Picture 4" descr="MC90031155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1211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6000750" cy="1216025"/>
          </a:xfrm>
        </p:spPr>
        <p:txBody>
          <a:bodyPr anchor="ctr"/>
          <a:lstStyle/>
          <a:p>
            <a:pPr eaLnBrk="1" hangingPunct="1"/>
            <a:r>
              <a:rPr lang="en-US" altLang="en-US"/>
              <a:t>CADD-Powerful Tool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Takes time to learn software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Sometimes faster to do by hand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Requires a lot of “bookkeeping”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Software is expensive</a:t>
            </a:r>
          </a:p>
        </p:txBody>
      </p:sp>
      <p:pic>
        <p:nvPicPr>
          <p:cNvPr id="12292" name="Picture 6" descr="MC90031155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1271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6000750" cy="1216025"/>
          </a:xfrm>
        </p:spPr>
        <p:txBody>
          <a:bodyPr anchor="ctr"/>
          <a:lstStyle/>
          <a:p>
            <a:pPr eaLnBrk="1" hangingPunct="1"/>
            <a:r>
              <a:rPr lang="en-US" altLang="en-US"/>
              <a:t>Best Way to Learn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Practice, practice, practice</a:t>
            </a:r>
          </a:p>
          <a:p>
            <a:pPr eaLnBrk="1" hangingPunct="1"/>
            <a:r>
              <a:rPr lang="en-US" altLang="en-US"/>
              <a:t>Make mistakes</a:t>
            </a:r>
          </a:p>
          <a:p>
            <a:pPr eaLnBrk="1" hangingPunct="1"/>
            <a:r>
              <a:rPr lang="en-US" altLang="en-US"/>
              <a:t>Try new commands</a:t>
            </a:r>
          </a:p>
          <a:p>
            <a:pPr eaLnBrk="1" hangingPunct="1"/>
            <a:r>
              <a:rPr lang="en-US" altLang="en-US"/>
              <a:t>Experiment</a:t>
            </a:r>
          </a:p>
          <a:p>
            <a:pPr eaLnBrk="1" hangingPunct="1"/>
            <a:r>
              <a:rPr lang="en-US" altLang="en-US"/>
              <a:t>Interact with other users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Microstation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V8I</a:t>
            </a:r>
            <a:r>
              <a:rPr lang="en-US" altLang="en-US" dirty="0"/>
              <a:t> (Now </a:t>
            </a:r>
            <a:r>
              <a:rPr lang="en-US" altLang="en-US" dirty="0">
                <a:solidFill>
                  <a:srgbClr val="92D050"/>
                </a:solidFill>
              </a:rPr>
              <a:t>CONNECT</a:t>
            </a:r>
            <a:r>
              <a:rPr lang="en-US" altLang="en-US" dirty="0"/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Available on engineering computers located in:</a:t>
            </a:r>
          </a:p>
          <a:p>
            <a:pPr lvl="1" eaLnBrk="1" hangingPunct="1"/>
            <a:r>
              <a:rPr lang="en-US" altLang="en-US" dirty="0"/>
              <a:t>1159/G143 (Donovan)</a:t>
            </a:r>
          </a:p>
          <a:p>
            <a:pPr lvl="1" eaLnBrk="1" hangingPunct="1"/>
            <a:r>
              <a:rPr lang="en-US" altLang="en-US" dirty="0"/>
              <a:t>B232, C201, C203 (</a:t>
            </a:r>
            <a:r>
              <a:rPr lang="en-US" altLang="en-US" dirty="0" err="1"/>
              <a:t>Kunsela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Lab across from public safety</a:t>
            </a:r>
          </a:p>
          <a:p>
            <a:pPr lvl="1" eaLnBrk="1" hangingPunct="1"/>
            <a:r>
              <a:rPr lang="en-US" altLang="en-US" dirty="0"/>
              <a:t>Library</a:t>
            </a:r>
          </a:p>
          <a:p>
            <a:pPr marL="0" indent="0" eaLnBrk="1" hangingPunct="1">
              <a:buNone/>
            </a:pPr>
            <a:r>
              <a:rPr lang="en-US" altLang="en-US" dirty="0"/>
              <a:t>Available for download on your own computer (see Blackboard for directions)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/>
              <a:t>Mouse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Left button is the data button</a:t>
            </a:r>
          </a:p>
          <a:p>
            <a:pPr lvl="1" eaLnBrk="1" hangingPunct="1"/>
            <a:r>
              <a:rPr lang="en-US" altLang="en-US" dirty="0"/>
              <a:t>Select commands</a:t>
            </a:r>
          </a:p>
          <a:p>
            <a:pPr lvl="1" eaLnBrk="1" hangingPunct="1"/>
            <a:r>
              <a:rPr lang="en-US" altLang="en-US" dirty="0"/>
              <a:t>Define points</a:t>
            </a:r>
          </a:p>
          <a:p>
            <a:pPr lvl="1" eaLnBrk="1" hangingPunct="1"/>
            <a:r>
              <a:rPr lang="en-US" altLang="en-US" dirty="0"/>
              <a:t>Accept point</a:t>
            </a:r>
          </a:p>
          <a:p>
            <a:pPr lvl="1" eaLnBrk="1" hangingPunct="1"/>
            <a:r>
              <a:rPr lang="en-US" altLang="en-US" dirty="0"/>
              <a:t>Identify elements</a:t>
            </a:r>
          </a:p>
          <a:p>
            <a:pPr lvl="1"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Right button is the reset/reject button</a:t>
            </a:r>
          </a:p>
          <a:p>
            <a:pPr marL="0" indent="0" eaLnBrk="1" hangingPunct="1">
              <a:buNone/>
            </a:pPr>
            <a:r>
              <a:rPr lang="en-US" altLang="en-US" dirty="0"/>
              <a:t>Press both---tentative button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/>
              <a:t>Creating a File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Seed files have basic parameters already embedded in the file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/>
              <a:t>Basics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Command window,menus,tool boxes </a:t>
            </a:r>
          </a:p>
          <a:p>
            <a:pPr eaLnBrk="1" hangingPunct="1"/>
            <a:r>
              <a:rPr lang="en-US" altLang="en-US"/>
              <a:t>Viewing the file</a:t>
            </a:r>
          </a:p>
          <a:p>
            <a:pPr eaLnBrk="1" hangingPunct="1"/>
            <a:r>
              <a:rPr lang="en-US" altLang="en-US"/>
              <a:t>Design Plane</a:t>
            </a:r>
          </a:p>
          <a:p>
            <a:pPr eaLnBrk="1" hangingPunct="1"/>
            <a:r>
              <a:rPr lang="en-US" altLang="en-US"/>
              <a:t>Working units</a:t>
            </a:r>
          </a:p>
          <a:p>
            <a:pPr eaLnBrk="1" hangingPunct="1"/>
            <a:r>
              <a:rPr lang="en-US" altLang="en-US"/>
              <a:t>Placing elements</a:t>
            </a:r>
          </a:p>
          <a:p>
            <a:pPr eaLnBrk="1" hangingPunct="1"/>
            <a:r>
              <a:rPr lang="en-US" altLang="en-US"/>
              <a:t>Manipulating elements</a:t>
            </a:r>
          </a:p>
          <a:p>
            <a:pPr eaLnBrk="1" hangingPunct="1"/>
            <a:r>
              <a:rPr lang="en-US" altLang="en-US"/>
              <a:t>Levels </a:t>
            </a:r>
          </a:p>
          <a:p>
            <a:pPr eaLnBrk="1" hangingPunct="1"/>
            <a:r>
              <a:rPr lang="en-US" altLang="en-US"/>
              <a:t>Placing text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Saving Changes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Elements are automatically saved</a:t>
            </a:r>
          </a:p>
          <a:p>
            <a:pPr eaLnBrk="1" hangingPunct="1"/>
            <a:r>
              <a:rPr lang="en-US" altLang="en-US"/>
              <a:t>To save settings, use “file, save settings”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Plot by placing a fence</a:t>
            </a:r>
          </a:p>
          <a:p>
            <a:pPr marL="0" indent="0">
              <a:buNone/>
              <a:defRPr/>
            </a:pPr>
            <a:r>
              <a:rPr lang="en-US" dirty="0"/>
              <a:t>Plot to a scale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 will require paper scaled drawings at first-need to learn “scales”.  Later we may switch to PDF files dropped off in </a:t>
            </a:r>
            <a:r>
              <a:rPr lang="en-US" dirty="0" err="1"/>
              <a:t>brightspace</a:t>
            </a:r>
            <a:r>
              <a:rPr lang="en-US" dirty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r>
              <a:rPr lang="en-US" altLang="en-US"/>
              <a:t>Standard Sheet Sizes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0010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ANSI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ISO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A: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8.5 by 11</a:t>
                      </a:r>
                      <a:r>
                        <a:rPr lang="en-US" sz="1800" baseline="0" dirty="0"/>
                        <a:t> inches (for this class)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A4: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210 by 297 mm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B: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11 by 17 inches (1/2 of D)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A3: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297 by</a:t>
                      </a:r>
                      <a:r>
                        <a:rPr lang="en-US" sz="1800" baseline="0" dirty="0"/>
                        <a:t> 420 mm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C: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17 by 22 inches (1/2 of E)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A2: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420 by</a:t>
                      </a:r>
                      <a:r>
                        <a:rPr lang="en-US" sz="1800" baseline="0" dirty="0"/>
                        <a:t> 594 mm</a:t>
                      </a:r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D: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22 by 34</a:t>
                      </a:r>
                      <a:r>
                        <a:rPr lang="en-US" sz="1800" baseline="0" dirty="0"/>
                        <a:t> inches (NYSDOT)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A1: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594 by 841 mm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D1: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24</a:t>
                      </a:r>
                      <a:r>
                        <a:rPr lang="en-US" sz="1800" baseline="0" dirty="0"/>
                        <a:t> by 36 inches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E: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34</a:t>
                      </a:r>
                      <a:r>
                        <a:rPr lang="en-US" sz="1800" baseline="0" dirty="0"/>
                        <a:t> by 44 inches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A0: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841 by 1189 mm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E1: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30</a:t>
                      </a:r>
                      <a:r>
                        <a:rPr lang="en-US" sz="1800" baseline="0" dirty="0"/>
                        <a:t> by 42 inches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Instructor/Student 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1487" lvl="1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NYSDOT CADD Software Standards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hlinkClick r:id="rId3"/>
              </a:rPr>
              <a:t>https://www.dot.ny.gov/main/business-center/engineering/cadd-info/cadd-policy/cadd-software-standards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>
              <a:hlinkClick r:id="rId4"/>
            </a:endParaRPr>
          </a:p>
          <a:p>
            <a:pPr marL="0" indent="0">
              <a:buNone/>
            </a:pPr>
            <a:r>
              <a:rPr lang="en-US" altLang="en-US" dirty="0">
                <a:hlinkClick r:id="rId4"/>
              </a:rPr>
              <a:t>https://www.dot.ny.gov/main/business-center/engineering/cadd-info/cadd-policy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to Document Work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For this class a CAD log must accompany all drawings turned in class. See lectures for CAD log template.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For homework, create a CAD log (see lectures for template) and drop off as a pdf in Blackboard.  The assignment is due Wed Sept 3.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Intro:</a:t>
            </a:r>
          </a:p>
          <a:p>
            <a:pPr marL="0" indent="0">
              <a:buNone/>
            </a:pPr>
            <a:r>
              <a:rPr lang="en-US" dirty="0"/>
              <a:t>Create a new drawing (use 2D imperial)</a:t>
            </a:r>
          </a:p>
          <a:p>
            <a:pPr marL="0" indent="0">
              <a:buNone/>
            </a:pPr>
            <a:r>
              <a:rPr lang="en-US" dirty="0"/>
              <a:t>Place lines/rectangles</a:t>
            </a:r>
          </a:p>
          <a:p>
            <a:pPr marL="0" indent="0">
              <a:buNone/>
            </a:pPr>
            <a:r>
              <a:rPr lang="en-US" dirty="0"/>
              <a:t>Set active colors/line styles/weights</a:t>
            </a:r>
          </a:p>
          <a:p>
            <a:pPr marL="0" indent="0">
              <a:buNone/>
            </a:pPr>
            <a:r>
              <a:rPr lang="en-US" dirty="0"/>
              <a:t>Delete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4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to a Coordinate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Absolute (XY=)</a:t>
            </a:r>
          </a:p>
          <a:p>
            <a:pPr marL="0" indent="0">
              <a:buNone/>
              <a:defRPr/>
            </a:pPr>
            <a:r>
              <a:rPr lang="en-US" sz="2800" dirty="0"/>
              <a:t>Relative Rectangular (DL=)</a:t>
            </a:r>
          </a:p>
          <a:p>
            <a:pPr marL="0" indent="0">
              <a:buNone/>
              <a:defRPr/>
            </a:pPr>
            <a:r>
              <a:rPr lang="en-US" sz="2800" dirty="0"/>
              <a:t>Relative Polar (DI=Distance, Angle)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Absolute-from the origin</a:t>
            </a:r>
          </a:p>
          <a:p>
            <a:pPr>
              <a:defRPr/>
            </a:pPr>
            <a:r>
              <a:rPr lang="en-US" sz="2800" dirty="0"/>
              <a:t>Relative-relative to the last point placed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to a Coordinate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To open “Key-In” type in key-in in search box.  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You can then “dock” it at the bottom of the screen.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732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2605-EA84-4FDB-92F2-AAF01F67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</a:t>
            </a:r>
            <a:r>
              <a:rPr lang="en-US"/>
              <a:t>in Key-Ins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4F2A-D93B-4C20-ADE2-C50F4326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Turn in draft key-in worksheets 2-1, 2-2, 2-3 and 2-4 along with your first CAD log via </a:t>
            </a:r>
            <a:r>
              <a:rPr lang="en-US" dirty="0" err="1"/>
              <a:t>brightspace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Brightspace for details</a:t>
            </a:r>
          </a:p>
        </p:txBody>
      </p:sp>
    </p:spTree>
    <p:extLst>
      <p:ext uri="{BB962C8B-B14F-4D97-AF65-F5344CB8AC3E}">
        <p14:creationId xmlns:p14="http://schemas.microsoft.com/office/powerpoint/2010/main" val="332700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/>
              <a:t>Class Requirements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3916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Class info at </a:t>
            </a:r>
            <a:r>
              <a:rPr lang="en-US" altLang="en-US" sz="2400" dirty="0">
                <a:hlinkClick r:id="rId3"/>
              </a:rPr>
              <a:t>http://people.sunypoly.edu/~barans</a:t>
            </a:r>
            <a:r>
              <a:rPr lang="en-US" altLang="en-US" sz="2400" dirty="0"/>
              <a:t> 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Schedule</a:t>
            </a:r>
          </a:p>
          <a:p>
            <a:pPr marL="0" indent="0" eaLnBrk="1" hangingPunct="1">
              <a:buNone/>
            </a:pPr>
            <a:r>
              <a:rPr lang="en-US" altLang="en-US" dirty="0"/>
              <a:t>Assignments</a:t>
            </a:r>
          </a:p>
          <a:p>
            <a:pPr marL="0" indent="0" eaLnBrk="1" hangingPunct="1">
              <a:buNone/>
            </a:pPr>
            <a:r>
              <a:rPr lang="en-US" altLang="en-US" dirty="0"/>
              <a:t>Grades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/>
              <a:t>Expectations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1487" lvl="1" indent="0" eaLnBrk="1" hangingPunct="1">
              <a:buNone/>
              <a:defRPr/>
            </a:pPr>
            <a:r>
              <a:rPr lang="en-US" dirty="0"/>
              <a:t>Drawings turned in on-time</a:t>
            </a:r>
          </a:p>
          <a:p>
            <a:pPr lvl="2" eaLnBrk="1" hangingPunct="1">
              <a:defRPr/>
            </a:pPr>
            <a:r>
              <a:rPr lang="en-US" dirty="0"/>
              <a:t>due before class on Wednesday</a:t>
            </a:r>
          </a:p>
          <a:p>
            <a:pPr lvl="2" eaLnBrk="1" hangingPunct="1">
              <a:defRPr/>
            </a:pPr>
            <a:r>
              <a:rPr lang="en-US" dirty="0"/>
              <a:t>On Paper at beginning (plot to scale); later PDF?</a:t>
            </a:r>
          </a:p>
          <a:p>
            <a:pPr marL="909637" lvl="2" indent="0" eaLnBrk="1" hangingPunct="1">
              <a:buNone/>
              <a:defRPr/>
            </a:pPr>
            <a:endParaRPr lang="en-US" dirty="0"/>
          </a:p>
          <a:p>
            <a:pPr marL="471487" lvl="1" indent="0" eaLnBrk="1" hangingPunct="1">
              <a:buNone/>
              <a:defRPr/>
            </a:pPr>
            <a:r>
              <a:rPr lang="en-US" dirty="0"/>
              <a:t>One CAD log per assignment </a:t>
            </a:r>
          </a:p>
          <a:p>
            <a:pPr marL="471487" lvl="1" indent="0" eaLnBrk="1" hangingPunct="1">
              <a:buNone/>
              <a:defRPr/>
            </a:pPr>
            <a:r>
              <a:rPr lang="en-US" dirty="0"/>
              <a:t>	</a:t>
            </a:r>
          </a:p>
          <a:p>
            <a:pPr marL="471487" lvl="1" indent="0" eaLnBrk="1" hangingPunct="1">
              <a:buNone/>
              <a:defRPr/>
            </a:pPr>
            <a:r>
              <a:rPr lang="en-US" dirty="0"/>
              <a:t>Detailed description on CAD log </a:t>
            </a:r>
          </a:p>
          <a:p>
            <a:pPr lvl="2" eaLnBrk="1" hangingPunct="1">
              <a:defRPr/>
            </a:pPr>
            <a:r>
              <a:rPr lang="en-US" dirty="0"/>
              <a:t>New commands learned and used</a:t>
            </a:r>
          </a:p>
          <a:p>
            <a:pPr marL="471487" lvl="1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/>
              <a:t>Applications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8001000" cy="4216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Drafting preliminary design drawings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Drafting final design drawings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Report graphics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85163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175"/>
            <a:ext cx="8382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1275"/>
            <a:ext cx="9094787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/>
              <a:t>History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8001000" cy="4216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/>
              <a:t>1963-MIT-SKETCHPAD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/>
              <a:t>1964-IBM commercialized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/>
              <a:t>1970’s (Rotate, delete, mirror)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/>
              <a:t>1988-ProE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/>
              <a:t>1990’s-SolidWorks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/>
              <a:t>3D printers-2000’s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/>
              <a:t>CAD-Computer Aided Drafting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/>
              <a:t>CADD-Computer Aided Design and Drafting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176</TotalTime>
  <Words>638</Words>
  <Application>Microsoft Office PowerPoint</Application>
  <PresentationFormat>On-screen Show (4:3)</PresentationFormat>
  <Paragraphs>136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Profile</vt:lpstr>
      <vt:lpstr>CTC 112</vt:lpstr>
      <vt:lpstr>Instructor/Student Introductions</vt:lpstr>
      <vt:lpstr>Class Requirements</vt:lpstr>
      <vt:lpstr>Expectations</vt:lpstr>
      <vt:lpstr>Applications</vt:lpstr>
      <vt:lpstr>PowerPoint Presentation</vt:lpstr>
      <vt:lpstr>PowerPoint Presentation</vt:lpstr>
      <vt:lpstr>PowerPoint Presentation</vt:lpstr>
      <vt:lpstr>History</vt:lpstr>
      <vt:lpstr>CADD-Powerful Tool </vt:lpstr>
      <vt:lpstr>CADD-Powerful Tool </vt:lpstr>
      <vt:lpstr>Best Way to Learn</vt:lpstr>
      <vt:lpstr>Microstation V8I (Now CONNECT)</vt:lpstr>
      <vt:lpstr>Mouse</vt:lpstr>
      <vt:lpstr>Creating a File</vt:lpstr>
      <vt:lpstr>Basics</vt:lpstr>
      <vt:lpstr>Saving Changes</vt:lpstr>
      <vt:lpstr>Printing</vt:lpstr>
      <vt:lpstr>Standard Sheet Sizes</vt:lpstr>
      <vt:lpstr>NYSDOT CADD Software Standards</vt:lpstr>
      <vt:lpstr>Important to Document Work</vt:lpstr>
      <vt:lpstr>Wednesday</vt:lpstr>
      <vt:lpstr>Drawing to a Coordinate System</vt:lpstr>
      <vt:lpstr>Drawing to a Coordinate System</vt:lpstr>
      <vt:lpstr>Fill in Key-Ins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Baran</dc:creator>
  <cp:lastModifiedBy>Jayne Baran</cp:lastModifiedBy>
  <cp:revision>56</cp:revision>
  <cp:lastPrinted>1601-01-01T00:00:00Z</cp:lastPrinted>
  <dcterms:created xsi:type="dcterms:W3CDTF">1601-01-01T00:00:00Z</dcterms:created>
  <dcterms:modified xsi:type="dcterms:W3CDTF">2025-08-11T17:54:36Z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