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21"/>
  </p:notesMasterIdLst>
  <p:sldIdLst>
    <p:sldId id="256" r:id="rId2"/>
    <p:sldId id="305" r:id="rId3"/>
    <p:sldId id="316" r:id="rId4"/>
    <p:sldId id="325" r:id="rId5"/>
    <p:sldId id="285" r:id="rId6"/>
    <p:sldId id="318" r:id="rId7"/>
    <p:sldId id="326" r:id="rId8"/>
    <p:sldId id="320" r:id="rId9"/>
    <p:sldId id="317" r:id="rId10"/>
    <p:sldId id="259" r:id="rId11"/>
    <p:sldId id="312" r:id="rId12"/>
    <p:sldId id="319" r:id="rId13"/>
    <p:sldId id="327" r:id="rId14"/>
    <p:sldId id="313" r:id="rId15"/>
    <p:sldId id="321" r:id="rId16"/>
    <p:sldId id="322" r:id="rId17"/>
    <p:sldId id="323" r:id="rId18"/>
    <p:sldId id="315" r:id="rId19"/>
    <p:sldId id="324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81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39" units="1/cm"/>
          <inkml:channelProperty channel="Y" name="resolution" value="40" units="1/cm"/>
        </inkml:channelProperties>
      </inkml:inkSource>
      <inkml:timestamp xml:id="ts0" timeString="2012-10-23T18:07: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10977 9598,'0'0,"0"0,18 0,-18 0,18 0,0 0,-18 0,18 0,0 0,19 0,-19 0,18 0,-18 0,19 0,-19 0,18 0,0 0,-18 0,1 0,17 0,-18 0,18 0,-18 0,19 0,-1 0,-18 0,18 0,1 18,-19-18,18 18,0-18,1 18,-1-18,0 0,1 18,-1-18,18 0,-36 18,1-18,35 18,-36-18,18 0,19 0,-19 0,-18 0,19 0,-1 0,-18 0,18 19,-18-19,1 0,17 0,-18 0,0 0,0 18,19-18,-19 0,0 0,0 0,0 0,18 0,-17 0,-19 0,18 0,0 0,18 0,-18 0,-18 0,18 0,1 0,-19 0,18 0,0 0,0 0,0 0,18 0,-17 0,-1 0,0 0,0 0,18 0,1 0,-19 0,18 0,18 0,-17 0,-1 0,0 0,-18 0,19-18,-19 18,18 0,-18-19,0 19,19-18,-19 18,-18 0,18 0,0-18,0 18,0-18,1 18,-1-18,-18 18,18 0,-18-18,18 18,18 0,-18 0,1-18,17 18,-18 0,0-19,0 19,55 0,-1 0,19 0,0 0,-37 0,1 0,-1-18,-36 0,19 18,-1-18,0 18,-18 0,19 0,-19-18,0 18,0 0,0-18,0 18,-18 0,18 0,-18 0,19 0,-19 0,0 0,0 0,0 0,0 0,0 0,0 0,0 0,0 0,0 0,0 18,0-18,-19 18,19-18,-18 18,18-18,-18 18,18-18,-18 0,18 0,-18 0,18 0,-18 0,18 0,-18 0,-1 0,-17 0,18 0,0 0,-18 0,-1 0,19 0,-18 0,0 0,-1 0,1 0,0 0,18 0,-37 0,37 0,-18 0,-1 0,1 0,18 0,-18 0,-1 0,19 0,-18 0,0 0,-1 0,19 0,-18 0,0-18,18 0,-19 18,19 0,0-18,-18 18,-1 0,1-18,18 0,0 18,0 0,-19-19,1 19,18 0,-18 0,18 0,-19-18,1 18,18 0,-18-18,17 18,1 0,0-18,0 18,-18 0,18 0,-1-18,1 18,0 0,0 0,0 0,0 0,0 0,-1 0,-17 0,18 0,0 0,0 0,-19 0,19 0,0 18,0-18,0 0,0 0,0 0,-1 0,-17 18,18-18,0 18,0-18,-19 0,19 18,0-18,0 0,0 0,-18 0,17 0,1 0,0 0,0 0,0 0,0 0,0 0,-1 0,-17 0,18 0,0 0,0 0,0 0,-1 0,-17 0,18 0,0 0,-18 0,17 0,1 0,-18 0,18 0,0 0,0 0,-1 0,1 0,0 0,-18 0,36 0,-36 0,17 0,1 0,18 0,-18 0,0 19,0-19,0 0,0 0,-1 18,19-18,-18 0,0 0,18 0,-18 0,0 0,18 0,-18 0,0 0,18 18,-19-18,1 0,18 0,-18 18,18-18,0 18,-18-18,18 18,-18-18,18 18,-18-18,18 19,-18-19,18 0,-19 18,19 0,0-18,0 18,-18-18,18 18,0-18,-18 18,18-18,-18 18,18-18,0 0,0 19,0-19,0 18,0-18,0 18,0-18,0 18,0-18,0 18,18-18,0 0,0 36,-18-36,19 0,-1 19,0-19,0 0,0 0,0 18,19-18,-19 18,18-18,-18 0,18 0,1 0,-19 0,0 0,18 0,-18 0,-18 0,19 0,17 0,-18 0,0 0,0 0,19 0,-19 0,18 0,0 0,-18 18,19-18,-1 0,0 0,1 18,17-18,-36 18,37 0,-37-18,36 19,-18-19,37 0,-55 0,18 0,1 0,17 0,-36 0,19 0,-1 0,0 0,0 0,-17 0,17 0,-18 0,18 0,-18 0,-18 0,37 0,-19 0,0 0,0 0,-18 0,18 0,0 0,1 0,-1 0,0 0,0 0,0 0,0 0,19 0,-19 0,18 0,0 0,-18 0,19 0,-19 0,18 0,0 0,1 0,-1 0,-18 0,18 0,1 0,-19 0,18 0,0-19,1 19,-19-18,18 18,19-18,-37 18,54 0,19 0,-18 36,17-17,1-1,-18 18,-1-18,-36 0,-17-18,-1 18,0-18,0 0,-18 0,18 0,-18 0,18 0,-18 0,18 0,-18 0,0 0,19 0,-19 0,18 0,-18 0,18 0,0-18,0 18,0 0,0 0,1-18,-1 18,-18 0,36 0,0 0,37 0,-55 0,18 0,-18 0,1 0,-19 0,0 0,18 0,-18-18,0 18,0-18,-18 18,18-18,-19 18,1 0,-18-18,18-1,0 19,-19 0,1-18,0 18,18 0,0 0,-19 0,19 0,-18 0,18 0,-19 0,1 0,18 0,0 0,-18 0,17 0,1 0,-18 0,0 0,18 0,-1-18,-17 18,18 0,0-18,-18 0,-1 18,1 0,18-18,-18 18,-1-18,19-1,-18 19,18 0,0-18,-1 18,19 0,-18 0,0 0,18 0,0 0,-18 0,18 0,-18 0,18-18,0 18,18 0,0 0,18 0,1 0,17 0,-18 0,55 18,-36-18,17 0,-17 0,-19 0,0 0,0 0,1 0,-19 0,-18 0,18 0,0 0,-18 0,18 0,-18 0,18 0,1 0,-1 0,0 0,0 0,0 0,0 0,-18 0,18 0,1 0,-1 0,-18 0,18 0,-18 0,18 0,0 0,0 0,0 0,1 0,-19 0,18 0,0 0,0 0,-18 0,0 0,18 0,-18 0,18 0,-18 0,18 0,-18 0,19 0,-19-18,0 18,0 0,18 0,-18 0,18 0,0 0,-18 0,18 0,-18 0,0-18,0 18,0-18,0 18,0-18,0 18,0-18,0 18,0-19,-18 19,18-18,-18 18,18-18,-18 0,18 18,-18-18,18 18,-19-18,19 18,0-18,-18 18,18-19,-18 19,18-18,-18 18,18-18,-18 18,18-18,-18 18,18-18,-18 18,18-18,-19 18,19-18,-18 18,18-19,-18 19,18 0,-18 0,18 0,-18 0,18 0,-18 0,0 0,-1 0,19 0,-18 0,0 0,0 0,18 0,-18 0,0 0,0 0,-1 0,1 0,0 0,0 0,0 0,0 0,18 0,-18 0,-1 0,1 0,0 0,0 0,0-18,-18 18,-1 0,19 0,0 0,0 0,-18 0,17 0,-17 0,0 0,18 0,0 0,-19 0,19 0,0 0,-18 0,36 0,-18 0,-1 0,1-18,18 18,-18 0,18-18,0 18,-18 0,0 0,0 0,18-18,-18 18,-1 0,19-18,-18 18,0-18,0 18,18 0,0 0,-18-19,18 19,-18 0,18 0,-18-18,18 18,-19 0,19 0,-18 0,0 0,18 0,0 0,-18 0,18 0,-18 0,18 0,-18 0,18 0,-18 0,-1 0,19 0,-18 0,18 0,-18 0,18 0,-18 0,0 0,18 0,-18 0,18 0,-18 0,-1 0,19 0,-18 0,18 0,-18 0,18 0,-18 0,0 0,0 0,0 0,-1 0,1 0,0 0,0 0,-18 0,18 0,-1 0,-17 0,18 0,-18 0,18 0,-1 0,-17 0,0 0,18 0,-19 0,19 0,-18 0,18 0,0 0,-19 0,19 18,0-18,-18 0,18 19,0-19,-1 0,1 18,0-18,0 0,-18 0,36 0,-18 0,-1 0,1 0,0 0,-18 0,18 0,0 0,-1 0,1 0,-18 0,18 0,-18 0,-1 0,19 0,0 0,0 0,-18 0,-1 0,19 0,-18 0,18 0,0 0,-1 0,1 0,0 0,0 0,0 0,18 0,-18 0,0 0,-1 0,19 0,-18 0,0 0,18 0,-18 0,0 0,0 0,0 0,-1 0,1 0,18 0,-18 0,18 0,-18 0,0 0,18 0,-18 0,0 0,18 0,-19 0,1 0,0 0,18 0,-18 0,18 0,0 0,-18 0,0 0,18 0,-18 0,-1 0,1 0,18 0,-18 0,18 0,-18 0,18 0,-18 0,18 0,-18 0,18 0,-18 0,18 0,0 0,-19 0,19 0,-18 0,18 0,-18 0,18 0,-18 0,18 0,-18 0,18 0,-18 0,18 0,0 0,-18 0,18 0,-19 0,19 0,-18 0,18 0,-18 0,18 0,-18 0,18 0,0 0,-18 0,18 0,-18 0,18 0,0 0,-18 0,18 0,0 0,-19 18,19-18,0 18,-18-18,18 18,0-18,-18 18,18-18,0 18,0-18,0 0,-18 19,18-19,0 18,0 0,0-18,0 18,0 0,0 0,0-18,0 18,0-18,0 0,0 19,0-19,0 18,0-18,0 18,0-18,0 18,0-18,0 18,0-18,0 0,0 18,0 0,0-18,18 19,-18-1,18-18,-18 18,18-18,-18 18,0-18,0 0,0 0,0 0,0 0,0 0,0 0,0 18,0-18,0 0,0 0,0 0,0 18,0-18,0 0,0 0,0 18,0-18,0 0,0 0,19 0,-19 0,18 0,-18 0,18 0,0 0,0 0,0 0,0 0,-18 0,19 0,-1 0,0 0,0 0,0 0,0 0,19 0,-1 0,-18 19,18-19,1 0,-19 0,0 18,0-18,0 0,0 0,19 0,-19 0,0 0,0 0,0 0,0 0,19 0,-19 0,0 0,0 0,0 18,0-18,0 0,1 0,-1 0,0 0,0 0,0 0,0 18,0-18,1 0,-1 0,0 0,0 0,0 0,0 0,-18 0,18 0,1 0,-1 0,-18 0,18 0,0 0,0 0,0 0,0 0,-18 0,19 0,-1 0,0 0,0 0,-18 0,18 0,0 0,0 0,-18 0,0 0,19 0,-1 0,0 0,0 0,-18 0,36 0,-18 0,-18 0,19 0,35 0,-36 0,0 0,0 0,19 0,-1 18,55-18,-73 18,36 0,-17 1,-1-19,0 0,-18 0,-18 0,37 0,-19 0,-18 0,18 0,0 0,0 0,-18 0,18 0,-18 0,18 0,1 0,-1 0,0 0,0 0,0 0,0 0,37 0,17 18,19 0,-37 0,-17 0,-1-18,0 0,-18 0,1 0,17 18,-18-18,-18 0,18 0,0 0,-18 0,18 0,-18 0,19 0,-19 0,18 0,0 0,73 18,-73 19,72-19,-35 0,-19 0,0-18,1 0,-37 0,18 0,-18-18,0 18,0 0,0-18,18 18,-18 0,18-18,0 18,-18 0,18 0,-18-18,19 18,-19 0,18 0,-18 0,18 0,18 0,-18 0,0 0,1 0,-1 0,-18 0,18 0,-18 0,36 0,19 18,17 0,-17 0,-19-18,0 0,-36 0,0 0,18 0,0 0,1 0,-19 0,18 0,-18 0,-18 0,18 0,-19 0,19 0,-18 0,-18 0,18 0,0 0,-19 0,19 0,0 0,-18 0,36 0,-18 0,0 0,-1 0,1 0,0 0,0 0,0 0,0 0,0 0,-1 0,1 0,18 0,-18 0,0 0,0 0,18 0,-18 0,0 0,18 0,0 0,-19 0,1 0,18 0,-18 0,0 0,0 0,0 0,0 0,-1 0,1 0,0 0,0 0,0 0,0 0,0 0,-1 0,1 0,0 0,0 0,0 0,0 0,0 0,-19 0,19 0,-18 0,18 0,0 0,-1 0,19 0,-18 0,0 0,18 0,-18 0,18 0,-18 0,0 0,0 0,18 0,-19 0,1 0,0 0,0 0,0 0,0 0,0 0,-1 0,1 0,0 0,0 0,0 0,0 0,0 0,-1 0,1 0,18 0,-18 0,0 0,0 0,0 0,0 0,-1 0,1 0,-18 0,18 0,0 18,0-18,-1 0,1 0,0 18,18-18,-18 18,0-18,0 19,18-19,0 0,-18 0,18 0,-19 0,1 0,18 0,-18 0,18 0,-18 0,18 0,-18 0,18 0,0 0,-18 0,18 0,-18 0,-1 0,1 0,0-19,0 19,0 0,0 0,0-18,-1 18,-17 0,18 0,0-18,0 18,0 0,-1 0,-17-18,36 18,-18 0,0 0,18 0,-18 0,0 0,-1 0,19 0,-18 0,0 0,0 0,18 0,-18-18,0 18,18 0,-18 0,18 0,-19 0,1 0,-18 0,36 0,-18 0,0 0,18 0,-18 0,-1 0,1 0,0 0,18 0,-18 0,18 0,-18 0,0 0,18 0,-18 0,18 0,-19 0,1 0,18 0,-18 0,0 0,18 0,-18 0,0 0,18 0,-18 0,-1 0,1 0,0 0,18 0,-18 0,0-18,0 18,0 0,-1 0,1 0,0 0,0-18,0 18,0 0,0 0,-1-19,1 19,0 0,0 0,18 0,-18 0,18 0,-18 0,18 0,-18 0,18 0,-19 0,19 0,-36 0,18 0,18 0,-18 0,18 0,-18 0,0 0,18 0,-19 0,19 0,-18 0,0 0,18 0,-18 0,18 0,0 0,-18 0,18 0,-18 0,18 0,-18 19,-1-19,1 18,18-18,-18 18,18-18,-18 0,18 0,0 0,-18 0,18 0,-18 0,0 0,18 0,-19 0,19 0,-18 0,18 0,-18 0,18 0,0 0,-18 0,18-18,-18 18,18 0,-18 0,18 0,-18 0,-1 0,19 0,-18 0,18 0,0 0,-18-18,18 18,-18 0,18 0,-18 0,18 0,0-19,0 19,0 0,0-18,0 18,0-18,18 18,-18-18,0 18,0-18,18 18,-18 0,0-18,0 18,0-18,0 18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39" units="1/cm"/>
          <inkml:channelProperty channel="Y" name="resolution" value="40" units="1/cm"/>
        </inkml:channelProperties>
      </inkml:inkSource>
      <inkml:timestamp xml:id="ts0" timeString="2012-10-23T18:07:06.7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9616 8963,'0'0,"0"0,18 0,-18 0,18 0,-18 0,18-19,-18 19,19 0,-1 0,-18 0,0 0,18 0,-18 0,18 0,-18 0,18 0,-18 0,18 0,-18 0,18 0,-18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39" units="1/cm"/>
          <inkml:channelProperty channel="Y" name="resolution" value="40" units="1/cm"/>
        </inkml:channelProperties>
      </inkml:inkSource>
      <inkml:timestamp xml:id="ts0" timeString="2012-10-23T18:07:10.2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9580 10523,'18'0,"-18"0,18 0,-18 0,0 0,18 0,0 0,-18 0,18 0,1 0,-19 0,18 0,-18 0,18 0,0 0,-18 0,0 0,18 0,-18 0,18 0,-18 0,18 0,-18 0,-18 0,18 0,-18 0,18 0,-18 0,18 0,-18 0,18 0,-18 0,18 0,-18 0,18 0,-19 0,19 0,-18 0,0 0,18 0,-18 0,18 0,0 0,18 0,-18 0,18 0,-18 0,18 0,-18 0,19 0,-19 0,18 0,-18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39" units="1/cm"/>
          <inkml:channelProperty channel="Y" name="resolution" value="40" units="1/cm"/>
        </inkml:channelProperties>
      </inkml:inkSource>
      <inkml:timestamp xml:id="ts0" timeString="2012-10-23T18:07:12.4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9616 11757,'18'0,"-18"0,18 0,-18 0,0 0,0 0,18 0,-18 0,19 0,-19 0,18 0,-18 0,18 0,-18 0,18 0,-18 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39" units="1/cm"/>
          <inkml:channelProperty channel="Y" name="resolution" value="40" units="1/cm"/>
        </inkml:channelProperties>
      </inkml:inkSource>
      <inkml:timestamp xml:id="ts0" timeString="2012-10-23T18:07:14.7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9580 7384,'0'0,"18"0,-18 0,18 0,-18 0,18 0,-18 0,18 0,-18 0,18 0,-18 0,0 0,19 0,-19 0,18 0,-18 0,18 0,-18 0,18 0,-18 0,18 0,-18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7C73116-9FD0-4435-A9B2-8C87E949A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74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796939F-843A-4555-88C4-73B0C78EF608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1A778E9-EC67-4FBA-8756-C96CB5F52825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8124348-9362-479D-8B27-2F59F48EE630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280D0D1-FC32-4AFF-A3D3-861E1442676F}" type="slidenum">
              <a:rPr lang="en-US" altLang="en-US" smtClean="0">
                <a:latin typeface="Arial" charset="0"/>
              </a:rPr>
              <a:pPr/>
              <a:t>12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94BAEC4-0221-47C7-B1AA-C80A5A02F7AE}" type="slidenum">
              <a:rPr lang="en-US" altLang="en-US" smtClean="0">
                <a:latin typeface="Arial" charset="0"/>
              </a:rPr>
              <a:pPr/>
              <a:t>13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A4959CF-4BF6-4A22-871E-6546F97CF9F9}" type="slidenum">
              <a:rPr lang="en-US" altLang="en-US" smtClean="0">
                <a:latin typeface="Arial" charset="0"/>
              </a:rPr>
              <a:pPr/>
              <a:t>14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D925253-5992-46C4-921A-C7640BB07F98}" type="slidenum">
              <a:rPr lang="en-US" altLang="en-US" smtClean="0">
                <a:latin typeface="Arial" charset="0"/>
              </a:rPr>
              <a:pPr/>
              <a:t>15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395B30-F049-4A91-B4C3-0A0CA21945CE}" type="slidenum">
              <a:rPr lang="en-US" altLang="en-US" smtClean="0">
                <a:latin typeface="Arial" charset="0"/>
              </a:rPr>
              <a:pPr/>
              <a:t>16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B970F21-211F-4624-A97E-2FD7C89249DE}" type="slidenum">
              <a:rPr lang="en-US" altLang="en-US" smtClean="0">
                <a:latin typeface="Arial" charset="0"/>
              </a:rPr>
              <a:pPr/>
              <a:t>17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2FAA7EB-2E50-46BD-941D-0090F9DAF062}" type="slidenum">
              <a:rPr lang="en-US" altLang="en-US" smtClean="0">
                <a:latin typeface="Arial" charset="0"/>
              </a:rPr>
              <a:pPr/>
              <a:t>18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4FD2AA0-6B94-41CE-A712-09E83F3B3320}" type="slidenum">
              <a:rPr lang="en-US" altLang="en-US" smtClean="0">
                <a:latin typeface="Arial" charset="0"/>
              </a:rPr>
              <a:pPr/>
              <a:t>19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7675FEC-2A8D-4BB2-B55F-AC27A2F24866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7D96380-D7B9-4319-8265-01B7ED665BA7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CBFF683-3358-4EDC-8424-19C0E9E94AD0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5AF7DB7-8A22-487B-AD33-25492C6195FE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0B4A697-9513-4454-9362-58363ADF5997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176AD45-F170-49C2-B425-D091F60E8629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AD7E2F3-EFDC-4F4F-8DA4-89C4602E04F7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1BDC649-A60E-43EC-B5BC-CC20FB2B99C3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C1BD7B-C174-4B76-B166-2857705E4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9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EDDCE-C40F-4B8C-AD8E-5AF25DA86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3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E0139-1A37-441C-8E48-71EB8C6AD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7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1041B-83B6-4BC0-8D55-4517FB9B2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2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D64FD0-1993-42D8-8E4C-36EDEA759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0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B7B93-C3AC-4955-AC97-FB4CAD080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AA19E2-D917-4C78-94C8-1F369A97F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6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34A9-87F4-4E04-8007-39A981DC0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9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5D5612-753D-4193-8CA2-82F68D37C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281A22-5520-45BE-B4FA-F54754F24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473FAF-8C1E-4DB2-A5FC-ECF720798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4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D90D2958-9DE1-41EE-8723-852814BAD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0" r:id="rId2"/>
    <p:sldLayoutId id="2147483996" r:id="rId3"/>
    <p:sldLayoutId id="2147483991" r:id="rId4"/>
    <p:sldLayoutId id="2147483997" r:id="rId5"/>
    <p:sldLayoutId id="2147483992" r:id="rId6"/>
    <p:sldLayoutId id="2147483998" r:id="rId7"/>
    <p:sldLayoutId id="2147483999" r:id="rId8"/>
    <p:sldLayoutId id="2147484000" r:id="rId9"/>
    <p:sldLayoutId id="2147483993" r:id="rId10"/>
    <p:sldLayoutId id="21474839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464646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scurlockindustries.com/box%20culvert.gif&amp;imgrefurl=http://www.scurlockindustries.com/boxclvrt.html&amp;usg=__FSg9RxDOEfGoKtDOjvVmdEVWByw=&amp;h=279&amp;w=364&amp;sz=5&amp;hl=en&amp;start=19&amp;sig2=TleMVaXq98oyFbzx8FEqSA&amp;zoom=1&amp;itbs=1&amp;tbnid=E2r_upjsEOZl2M:&amp;tbnh=93&amp;tbnw=121&amp;prev=/images?q%3Dbox%2Bculvert%26hl%3Den%26gbv%3D2%26tbs%3Disch:1&amp;ei=iOO1TJjAI4XfnAfxvLV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pdf/CBC_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../pdf/CBC_3.pdf" TargetMode="External"/><Relationship Id="rId4" Type="http://schemas.openxmlformats.org/officeDocument/2006/relationships/hyperlink" Target="../pdf/CBC_2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Concrete Box Culverts (CBC)</a:t>
            </a:r>
            <a:endParaRPr lang="en-US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Bar lists and estimates from standard design sheets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2F45A-F55B-480A-860A-9ACC53BDFCCA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CBC Example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7791450" cy="50292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800" dirty="0" smtClean="0"/>
          </a:p>
          <a:p>
            <a:pPr marL="624078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Height of Fill (HF) 5’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Span (S) 15’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Height (H) 8’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Length (L) 40’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/>
          </a:p>
          <a:p>
            <a:pPr marL="624078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Section A-A,2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800" dirty="0" smtClean="0"/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3D719-C2A5-4B40-AB9A-86CA37D187C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2636838"/>
            <a:ext cx="5075237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CBC Example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b="1" smtClean="0"/>
              <a:t>Determine:</a:t>
            </a:r>
          </a:p>
          <a:p>
            <a:pPr eaLnBrk="1" hangingPunct="1"/>
            <a:r>
              <a:rPr lang="en-US" altLang="en-US" smtClean="0"/>
              <a:t>Top Slab Thickness (t)=12”</a:t>
            </a:r>
          </a:p>
          <a:p>
            <a:pPr eaLnBrk="1" hangingPunct="1"/>
            <a:r>
              <a:rPr lang="en-US" altLang="en-US" smtClean="0"/>
              <a:t>Wall Thickness (w)=12”</a:t>
            </a:r>
          </a:p>
          <a:p>
            <a:pPr eaLnBrk="1" hangingPunct="1"/>
            <a:r>
              <a:rPr lang="en-US" altLang="en-US" smtClean="0"/>
              <a:t>Bottom Slab Thickness (t+2”)=14”</a:t>
            </a:r>
          </a:p>
          <a:p>
            <a:pPr eaLnBrk="1" hangingPunct="1"/>
            <a:r>
              <a:rPr lang="en-US" altLang="en-US" smtClean="0"/>
              <a:t>Dimension “a”=5’-7”</a:t>
            </a:r>
          </a:p>
          <a:p>
            <a:pPr eaLnBrk="1" hangingPunct="1"/>
            <a:r>
              <a:rPr lang="en-US" altLang="en-US" smtClean="0"/>
              <a:t>Dimension “b”=3’-7”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E7A2B-EB0D-406F-A00E-D8EB7862C4A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CBC Example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b="1" dirty="0" smtClean="0"/>
              <a:t>Determine bar size and spacing: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Type I</a:t>
            </a:r>
            <a:r>
              <a:rPr lang="en-US" dirty="0" smtClean="0"/>
              <a:t> #5@18”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gave name to bar</a:t>
            </a:r>
            <a:r>
              <a:rPr lang="en-US" dirty="0" smtClean="0"/>
              <a:t>)</a:t>
            </a:r>
          </a:p>
          <a:p>
            <a:pPr eaLnBrk="1" hangingPunct="1">
              <a:defRPr/>
            </a:pPr>
            <a:r>
              <a:rPr lang="en-US" dirty="0" smtClean="0"/>
              <a:t>Type II #6@6”</a:t>
            </a:r>
          </a:p>
          <a:p>
            <a:pPr eaLnBrk="1" hangingPunct="1">
              <a:defRPr/>
            </a:pPr>
            <a:r>
              <a:rPr lang="en-US" dirty="0" smtClean="0"/>
              <a:t>Type III #7@6”</a:t>
            </a:r>
          </a:p>
          <a:p>
            <a:pPr eaLnBrk="1" hangingPunct="1">
              <a:defRPr/>
            </a:pPr>
            <a:r>
              <a:rPr lang="en-US" dirty="0" smtClean="0"/>
              <a:t>Type IV #5@12”</a:t>
            </a:r>
          </a:p>
          <a:p>
            <a:pPr eaLnBrk="1" hangingPunct="1">
              <a:defRPr/>
            </a:pPr>
            <a:r>
              <a:rPr lang="en-US" dirty="0" smtClean="0"/>
              <a:t>Type V #5@9”</a:t>
            </a:r>
          </a:p>
          <a:p>
            <a:pPr eaLnBrk="1" hangingPunct="1">
              <a:defRPr/>
            </a:pPr>
            <a:r>
              <a:rPr lang="en-US" dirty="0" smtClean="0"/>
              <a:t>Type VI #5@18”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11484-D857-45BE-AF0D-C483FA7DCD5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/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B66E0-26BC-4D84-B92F-B222ABDDC20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457200"/>
            <a:ext cx="7839075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912480" y="3350520"/>
              <a:ext cx="1430640" cy="333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6640" y="3287160"/>
                <a:ext cx="146232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3461760" y="3219840"/>
              <a:ext cx="65520" cy="7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45920" y="3156480"/>
                <a:ext cx="972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3448800" y="3788280"/>
              <a:ext cx="7848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2960" y="3724920"/>
                <a:ext cx="110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3461760" y="4232520"/>
              <a:ext cx="4608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45920" y="4169160"/>
                <a:ext cx="777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3448800" y="2658240"/>
              <a:ext cx="65520" cy="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32960" y="2594880"/>
                <a:ext cx="97200" cy="127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CBC Example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	Type I bars (#5 @ 18”) are straight bars which run the length of the barrel and are located in the walls:</a:t>
            </a:r>
          </a:p>
          <a:p>
            <a:pPr eaLnBrk="1" hangingPunct="1">
              <a:defRPr/>
            </a:pPr>
            <a:r>
              <a:rPr lang="en-US" dirty="0" smtClean="0"/>
              <a:t>Determine Dimension: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000" dirty="0" smtClean="0"/>
              <a:t>	8’*12”/ft=96”-8”(bottom haunch)-4”(top haunch </a:t>
            </a:r>
            <a:r>
              <a:rPr lang="en-US" sz="2000" dirty="0"/>
              <a:t>)-4”(cover</a:t>
            </a:r>
            <a:r>
              <a:rPr lang="en-US" sz="2000" dirty="0" smtClean="0"/>
              <a:t>)=80”</a:t>
            </a:r>
          </a:p>
          <a:p>
            <a:pPr eaLnBrk="1" hangingPunct="1">
              <a:defRPr/>
            </a:pPr>
            <a:r>
              <a:rPr lang="en-US" dirty="0" smtClean="0"/>
              <a:t>Determine # of Bars: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1800" dirty="0" smtClean="0"/>
              <a:t>	80”/18”=5+1=6 bars per wall *2 walls =12 bars</a:t>
            </a:r>
          </a:p>
          <a:p>
            <a:pPr eaLnBrk="1" hangingPunct="1">
              <a:defRPr/>
            </a:pPr>
            <a:r>
              <a:rPr lang="en-US" dirty="0" smtClean="0"/>
              <a:t>Determine bar length: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1800" dirty="0" smtClean="0"/>
              <a:t>	40’-6” (end cover)=39’-6”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1800" dirty="0" smtClean="0"/>
              <a:t>			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Discussion on length &amp; splices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33F4C-3A48-4FEA-8A68-70A4E91B318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397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Repeat for other bars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435100" y="990600"/>
            <a:ext cx="7499350" cy="5562600"/>
          </a:xfrm>
        </p:spPr>
        <p:txBody>
          <a:bodyPr/>
          <a:lstStyle/>
          <a:p>
            <a:r>
              <a:rPr lang="en-US" altLang="en-US" smtClean="0"/>
              <a:t>Type II bars are curved bars which tie slabs and walls together (dimensions are given in standard drawings)</a:t>
            </a:r>
          </a:p>
          <a:p>
            <a:r>
              <a:rPr lang="en-US" altLang="en-US" smtClean="0"/>
              <a:t>Type III bars are straight bars which run the width of the span and are located in the top and bottom slabs.  They overlap the walls</a:t>
            </a:r>
          </a:p>
          <a:p>
            <a:r>
              <a:rPr lang="en-US" altLang="en-US" smtClean="0"/>
              <a:t>Type IV bars are straight bars which run the width of the span (don’t overlap walls) and are located in the top and bottom slabs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3AAD7-509E-4FEC-B484-A992DF6DAB4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Repeat for other bars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Type V bars are straight bars which run the length of the barrel and are located in the top and bottom slabs near the type IV bars</a:t>
            </a:r>
          </a:p>
          <a:p>
            <a:r>
              <a:rPr lang="en-US" altLang="en-US" smtClean="0"/>
              <a:t>Type VI bars are straight bars which run the length of the barrel and are located in the top and bottom slabs near the type III bars)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C725E-618B-47BC-A1B6-1A54ACC6D6A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Determine Concrete Volume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Top Slab</a:t>
            </a:r>
          </a:p>
          <a:p>
            <a:r>
              <a:rPr lang="en-US" altLang="en-US" smtClean="0"/>
              <a:t>Top Haunches</a:t>
            </a:r>
          </a:p>
          <a:p>
            <a:r>
              <a:rPr lang="en-US" altLang="en-US" smtClean="0"/>
              <a:t>Side Walls</a:t>
            </a:r>
          </a:p>
          <a:p>
            <a:r>
              <a:rPr lang="en-US" altLang="en-US" smtClean="0"/>
              <a:t>Bottom Slabs</a:t>
            </a:r>
          </a:p>
          <a:p>
            <a:r>
              <a:rPr lang="en-US" altLang="en-US" smtClean="0"/>
              <a:t>Bottom Haunches</a:t>
            </a:r>
          </a:p>
          <a:p>
            <a:r>
              <a:rPr lang="en-US" altLang="en-US" smtClean="0"/>
              <a:t>Volume=82 CY </a:t>
            </a:r>
          </a:p>
          <a:p>
            <a:r>
              <a:rPr lang="en-US" altLang="en-US" smtClean="0"/>
              <a:t>Don’t subtract steel volume</a:t>
            </a:r>
          </a:p>
          <a:p>
            <a:r>
              <a:rPr lang="en-US" altLang="en-US" smtClean="0"/>
              <a:t>Discuss staging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FD617-250C-4C17-8F57-C55702A714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Bar List, Detailed Drawing, Estimate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Complete the bar list (#’s of steel)</a:t>
            </a:r>
          </a:p>
          <a:p>
            <a:pPr eaLnBrk="1" hangingPunct="1"/>
            <a:r>
              <a:rPr lang="en-US" altLang="en-US" smtClean="0"/>
              <a:t>Provide a detailed drawing specific to your project</a:t>
            </a:r>
          </a:p>
          <a:p>
            <a:pPr eaLnBrk="1" hangingPunct="1"/>
            <a:r>
              <a:rPr lang="en-US" altLang="en-US" smtClean="0"/>
              <a:t>Estimate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25CC5-49CD-492A-94DD-CA6B158A5D5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0103C-79D6-4C77-A4F6-DB465D97852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71537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CBC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924800" cy="2438400"/>
          </a:xfrm>
        </p:spPr>
        <p:txBody>
          <a:bodyPr/>
          <a:lstStyle/>
          <a:p>
            <a:pPr eaLnBrk="1" hangingPunct="1"/>
            <a:r>
              <a:rPr lang="en-US" altLang="en-US" smtClean="0"/>
              <a:t>Mostly used as drainage structures</a:t>
            </a:r>
          </a:p>
          <a:p>
            <a:pPr eaLnBrk="1" hangingPunct="1"/>
            <a:r>
              <a:rPr lang="en-US" altLang="en-US" smtClean="0"/>
              <a:t>Used instead of multi-plate culverts or bridges</a:t>
            </a:r>
          </a:p>
          <a:p>
            <a:pPr eaLnBrk="1" hangingPunct="1"/>
            <a:r>
              <a:rPr lang="en-US" altLang="en-US" smtClean="0"/>
              <a:t>Can be cast-in-place (CIP) or precast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8A13A-7D07-4BFD-A939-160D878D4C3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9221" name="AutoShape 8" descr="data:image/jpg;base64,/9j/4AAQSkZJRgABAQAAAQABAAD/2wCEAAkGBhQQEBQSEhQQFRQVFBcaFRgXGBsaFRgWFxUXFBMWGhwbGzIhGBovHBIUHy8gLycpLCwsFR4yNTAqNSYrLCkBCQoKDQwNFA0PFCkcFBwpKSkpKSkpKS0pKSkpKSkpKSkpLSkpKTYpKSkpKSkpKSkpKTUpKSkpKSkpKSkpKSkpKf/AABEIAF0AeQMBIgACEQEDEQH/xAAbAAACAwEBAQAAAAAAAAAAAAAABQMGBwQCAf/EAEIQAAEDAQIICAsIAgMAAAAAAAEAAgMRITEEBQYSQXGRoQcTMlGBsbLBIiM0UmFyc6KzwtEkM0JDYoKS0hThFoPD/8QAFgEBAQEAAAAAAAAAAAAAAAAAAAEC/8QAFhEBAQEAAAAAAAAAAAAAAAAAABEB/9oADAMBAAIRAxEAPwDbpJQ21xA1migfjWEXyxCn62/VZ7lDg4GGTEgVzxaL6FjXC2/SuRkzhc946a9qqsGkOx7APzWHUa9SjOUkHnO/g/8Aqs/GHP0lrtbfoe5SR4woKZgp+k9xA60gu7sqIraCQ/tpW30kKN2VbNEcvTmAdpVFuMm6Q8dFezVQOx9EDXPqKXBj67btyQXB2Vh0RbX06mlROyqk0Rxj9xPyhVB2UkegSHoHe5QvypaLmO6XAfVEXF2U02gRD9rj89qiZlLhFTXib7PBJqOflCmq3Wqf/wAleeTENpd1BeH47n81rdbSO05BemZUyi9kR6XN+qkdliGir4qCzkur1tCzp2OZj+YwauL7qlROxhIb5nabi8dTQEGqMyqjN7Jh0NPU5SHKjBwKue5utjx8qyB8pN75Trt13vUJLOnW0avwlBt2A46gncWxTRPcBUta4FwAIBJFagVI2rtWT5CYSW4fGG0Ae17HVt8HN4yy6hrE3etYUVnOUw+2Tes34TEsTXKnyuX9nw2JUtAQhCACRwRjii+lSHNFDWlCG8xHOU8CTRjxDvaN6mIIxITYGs9HgNPaBKfw5G4cfyyz057Gj3HV3JlwfZNcY7/KkHgtPihzvBoXdBFB6bdAroqgzRnBvhTqZ8kI1ue8it9mb3qvtxNS9w6G/wC1tayVhqAecDeEHE3FLdLnnYO5fH4mYdMg1O/0u9CoUvxBzP8A5CveoX4keLsw6jTuTxCAyDjcMYRhwtAfXT+WaGzWFrKzPIkVxk6miJ1dkY6yFpimjP8AK/yt3qM6ikye5aD7V/1M7Ug7kiQCEIVAEnZ9w/2g+ROAk7PuH+0HyINN4PvIGevJ8RysirfB95Az15PiOVkWQLJI+SNQ6lrRKySI1aKcw6lcHtCEKgQhCBjkAK4wlPNE4e9EPlK0hZ3wdMrhmEO5mEbZBTsHatEWRRcth9paeeJu58iQKxZcM8ew88fU4/23KuqgQhCoAk7PuH+0HyJwEmYfEv8AaN+X6INO4PvIGevJ8RyeYRjCOPlvY30Eiuy8rOMnZXf4wbnPzc51mcc3lHRWi72tAuAGpSB7jfKCN44tpdmnluzXAU827TpN1KjSlz4I5bSGP9NhO0WjauReTGK1pbziw7RaiPUuImHkue33hvt3rjlxLILs12o0Ow2b12tmeLnV9DhXeKHeVM3D/OadbTUbDQ9aoQSxOZy2ubrFm27evIKs8WFNdYHCvNc7YbVyY1ihjjdI9jbBo8FxNwFRbWqK8cGjKz4U71RtfJ/XetAVC4Lh5S7STH/6HvV9WRTMu2eNiPOx42ObXtBVlabjHFMeECkja0rQixwrfQ9AsusVVxnkZIy2I8Y3mNA/6HdqVFcQvUsRaS1wIIvBFCOheVQBJgKRSDmkG4gJyk/5cvtR2kFgye+4HrO7RTJV/EGMw0cU6ypOafSTcem4p1PhbI+W5rdZt2XoiZCUT5SRjkhzvdG+3cluEZSSOOa3NaTcGjOedVb+gILQSuKfHUTPxhx5m+FvFm9LMGyYw3CreKkp50xzG6813hbGqw4v4LrjhE59WIU951SdgQV/C8phSxjac7zZsFm9c8MGFYZQRxzSNrZQZsQN1Q5xDdJ0rTcXZHYJBQshYXD8T/DfrBdWnRROlBWMhsnJMEjeZi3OkLTmtNc0NzqVOk+F0c5VnQhRQhCEHLhuLI5hSRjXUuOkaiLQqvjHIlwqYXBw811jtQNx3K5IQZTNA5js17S1w0EUKSinFy+0HbC2nC8CZK3NkaHD09xvB9KSYLkDgbHFxjMhqT4wlzRU1pm3EawVaMpwaF0rs2Jj5HczGlx6aCzpVhxfwe4XLa5scI/Wau/izvcFqcGDtY0NY1rWi4NAAHQFIlRTcA4MYG2zSSynmB4tmxvhe8rNi/E0ODikMUcfqtAJ1m8rsQlUIQhQCEIQCEIQf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63513" y="-419100"/>
            <a:ext cx="11525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2" name="AutoShape 10" descr="data:image/jpg;base64,/9j/4AAQSkZJRgABAQAAAQABAAD/2wCEAAkGBhQQEBQSEhQQFRQVFBcaFRgXGBsaFRgWFxUXFBMWGhwbGzIhGBovHBIUHy8gLycpLCwsFR4yNTAqNSYrLCkBCQoKDQwNFA0PFCkcFBwpKSkpKSkpKS0pKSkpKSkpKSkpLSkpKTYpKSkpKSkpKSkpKTUpKSkpKSkpKSkpKSkpKf/AABEIAF0AeQMBIgACEQEDEQH/xAAbAAACAwEBAQAAAAAAAAAAAAAABQMGBwQCAf/EAEIQAAEDAQIICAsIAgMAAAAAAAEAAgMRITEEBQYSQXGRoQcTMlGBsbLBIiM0UmFyc6KzwtEkM0JDYoKS0hThFoPD/8QAFgEBAQEAAAAAAAAAAAAAAAAAAAEC/8QAFhEBAQEAAAAAAAAAAAAAAAAAABEB/9oADAMBAAIRAxEAPwDbpJQ21xA1migfjWEXyxCn62/VZ7lDg4GGTEgVzxaL6FjXC2/SuRkzhc946a9qqsGkOx7APzWHUa9SjOUkHnO/g/8Aqs/GHP0lrtbfoe5SR4woKZgp+k9xA60gu7sqIraCQ/tpW30kKN2VbNEcvTmAdpVFuMm6Q8dFezVQOx9EDXPqKXBj67btyQXB2Vh0RbX06mlROyqk0Rxj9xPyhVB2UkegSHoHe5QvypaLmO6XAfVEXF2U02gRD9rj89qiZlLhFTXib7PBJqOflCmq3Wqf/wAleeTENpd1BeH47n81rdbSO05BemZUyi9kR6XN+qkdliGir4qCzkur1tCzp2OZj+YwauL7qlROxhIb5nabi8dTQEGqMyqjN7Jh0NPU5SHKjBwKue5utjx8qyB8pN75Trt13vUJLOnW0avwlBt2A46gncWxTRPcBUta4FwAIBJFagVI2rtWT5CYSW4fGG0Ae17HVt8HN4yy6hrE3etYUVnOUw+2Tes34TEsTXKnyuX9nw2JUtAQhCACRwRjii+lSHNFDWlCG8xHOU8CTRjxDvaN6mIIxITYGs9HgNPaBKfw5G4cfyyz057Gj3HV3JlwfZNcY7/KkHgtPihzvBoXdBFB6bdAroqgzRnBvhTqZ8kI1ue8it9mb3qvtxNS9w6G/wC1tayVhqAecDeEHE3FLdLnnYO5fH4mYdMg1O/0u9CoUvxBzP8A5CveoX4keLsw6jTuTxCAyDjcMYRhwtAfXT+WaGzWFrKzPIkVxk6miJ1dkY6yFpimjP8AK/yt3qM6ikye5aD7V/1M7Ug7kiQCEIVAEnZ9w/2g+ROAk7PuH+0HyINN4PvIGevJ8RysirfB95Az15PiOVkWQLJI+SNQ6lrRKySI1aKcw6lcHtCEKgQhCBjkAK4wlPNE4e9EPlK0hZ3wdMrhmEO5mEbZBTsHatEWRRcth9paeeJu58iQKxZcM8ew88fU4/23KuqgQhCoAk7PuH+0HyJwEmYfEv8AaN+X6INO4PvIGevJ8RyeYRjCOPlvY30Eiuy8rOMnZXf4wbnPzc51mcc3lHRWi72tAuAGpSB7jfKCN44tpdmnluzXAU827TpN1KjSlz4I5bSGP9NhO0WjauReTGK1pbziw7RaiPUuImHkue33hvt3rjlxLILs12o0Ow2b12tmeLnV9DhXeKHeVM3D/OadbTUbDQ9aoQSxOZy2ubrFm27evIKs8WFNdYHCvNc7YbVyY1ihjjdI9jbBo8FxNwFRbWqK8cGjKz4U71RtfJ/XetAVC4Lh5S7STH/6HvV9WRTMu2eNiPOx42ObXtBVlabjHFMeECkja0rQixwrfQ9AsusVVxnkZIy2I8Y3mNA/6HdqVFcQvUsRaS1wIIvBFCOheVQBJgKRSDmkG4gJyk/5cvtR2kFgye+4HrO7RTJV/EGMw0cU6ypOafSTcem4p1PhbI+W5rdZt2XoiZCUT5SRjkhzvdG+3cluEZSSOOa3NaTcGjOedVb+gILQSuKfHUTPxhx5m+FvFm9LMGyYw3CreKkp50xzG6813hbGqw4v4LrjhE59WIU951SdgQV/C8phSxjac7zZsFm9c8MGFYZQRxzSNrZQZsQN1Q5xDdJ0rTcXZHYJBQshYXD8T/DfrBdWnRROlBWMhsnJMEjeZi3OkLTmtNc0NzqVOk+F0c5VnQhRQhCEHLhuLI5hSRjXUuOkaiLQqvjHIlwqYXBw811jtQNx3K5IQZTNA5js17S1w0EUKSinFy+0HbC2nC8CZK3NkaHD09xvB9KSYLkDgbHFxjMhqT4wlzRU1pm3EawVaMpwaF0rs2Jj5HczGlx6aCzpVhxfwe4XLa5scI/Wau/izvcFqcGDtY0NY1rWi4NAAHQFIlRTcA4MYG2zSSynmB4tmxvhe8rNi/E0ODikMUcfqtAJ1m8rsQlUIQhQCEIQCEIQf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63513" y="-419100"/>
            <a:ext cx="11525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9223" name="Picture 12" descr="http://www.scurlockindustries.com/box%20culver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34671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12"/>
          <p:cNvSpPr txBox="1">
            <a:spLocks noChangeArrowheads="1"/>
          </p:cNvSpPr>
          <p:nvPr/>
        </p:nvSpPr>
        <p:spPr bwMode="auto">
          <a:xfrm>
            <a:off x="228600" y="6400800"/>
            <a:ext cx="3352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100"/>
              <a:t>http://www.scurlockindustries.com/boxclvrt.html</a:t>
            </a:r>
          </a:p>
        </p:txBody>
      </p:sp>
      <p:pic>
        <p:nvPicPr>
          <p:cNvPr id="9225" name="Picture 16" descr="http://www.metwashairports.com/gallery/4r-10_box_culvert_4-2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3411538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Box 14"/>
          <p:cNvSpPr txBox="1">
            <a:spLocks noChangeArrowheads="1"/>
          </p:cNvSpPr>
          <p:nvPr/>
        </p:nvSpPr>
        <p:spPr bwMode="auto">
          <a:xfrm>
            <a:off x="4419600" y="6400800"/>
            <a:ext cx="403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200"/>
              <a:t>http://www.metwashairports.com/dulles/1522.htm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92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Open (3-sided) or Closed (4-sided)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7499350" cy="2514600"/>
          </a:xfrm>
        </p:spPr>
        <p:txBody>
          <a:bodyPr/>
          <a:lstStyle/>
          <a:p>
            <a:r>
              <a:rPr lang="en-US" altLang="en-US" smtClean="0"/>
              <a:t>Rock or Precast Concrete Footings-open box (minimizes environmental impact)</a:t>
            </a:r>
          </a:p>
          <a:p>
            <a:r>
              <a:rPr lang="en-US" altLang="en-US" smtClean="0"/>
              <a:t>Earth or Granular Soil-Closed box (fish baffles can be added)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C8795-2694-4CED-BAC0-8AE4FB8A8EC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45" name="Picture 8" descr="http://www.hansonsilo.com/images/box-culvert-inst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32416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4800600" y="6172200"/>
            <a:ext cx="3581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800"/>
              <a:t>http://www.hansonsilo.com/images/box-culvert-install.jpg</a:t>
            </a:r>
          </a:p>
        </p:txBody>
      </p:sp>
      <p:pic>
        <p:nvPicPr>
          <p:cNvPr id="10247" name="Picture 10" descr="http://www.shawpipe.com/Resources/Images/box_culverts_f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27622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1219200" y="6096000"/>
            <a:ext cx="3124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800"/>
              <a:t>http://www.shawpipe.com/box_culvert.aspx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Other (</a:t>
            </a:r>
            <a:r>
              <a:rPr lang="en-US" dirty="0" err="1" smtClean="0"/>
              <a:t>wingwalls</a:t>
            </a:r>
            <a:r>
              <a:rPr lang="en-US" dirty="0" smtClean="0"/>
              <a:t>, cutoffs, curved..)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87284-3C27-4601-969A-53EEDB1522A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1268" name="Picture 2" descr="SLOPED END SE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23812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FLARED END SEC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23812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RADIUS BOX SECTIONS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23812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 descr="ANGLED BEND SECTIONS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0"/>
            <a:ext cx="23812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SKEWED END SECTI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23812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4" descr="SLOPED END SECTIO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19600"/>
            <a:ext cx="23812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8" descr="FLARED END SECTIONS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23812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Box 13"/>
          <p:cNvSpPr txBox="1">
            <a:spLocks noChangeArrowheads="1"/>
          </p:cNvSpPr>
          <p:nvPr/>
        </p:nvSpPr>
        <p:spPr bwMode="auto">
          <a:xfrm>
            <a:off x="1447800" y="6172200"/>
            <a:ext cx="426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800"/>
              <a:t>http://www.shawpipe.com/box_culvert.aspx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Standard Design Sheets-CBC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hlinkClick r:id="rId3" action="ppaction://hlinkfile"/>
              </a:rPr>
              <a:t>Section A-A, 1 </a:t>
            </a:r>
            <a:r>
              <a:rPr lang="en-US" altLang="en-US" dirty="0" smtClean="0"/>
              <a:t>(6x3 to 9x9)</a:t>
            </a:r>
          </a:p>
          <a:p>
            <a:pPr lvl="1" eaLnBrk="1" hangingPunct="1"/>
            <a:r>
              <a:rPr lang="en-US" altLang="en-US" sz="2000" dirty="0" smtClean="0"/>
              <a:t>Type I bar ties walls &amp; slabs together (2 pieces)</a:t>
            </a:r>
          </a:p>
          <a:p>
            <a:pPr eaLnBrk="1" hangingPunct="1"/>
            <a:r>
              <a:rPr lang="en-US" altLang="en-US" dirty="0" smtClean="0">
                <a:hlinkClick r:id="rId4" action="ppaction://hlinkfile"/>
              </a:rPr>
              <a:t>Section A-A,2 </a:t>
            </a:r>
            <a:r>
              <a:rPr lang="en-US" altLang="en-US" dirty="0" smtClean="0"/>
              <a:t>(10x5 to 17x8)</a:t>
            </a:r>
          </a:p>
          <a:p>
            <a:pPr lvl="1" eaLnBrk="1" hangingPunct="1"/>
            <a:r>
              <a:rPr lang="en-US" altLang="en-US" sz="2000" dirty="0" smtClean="0"/>
              <a:t>Type II bars tie walls and slabs together (4 pieces)</a:t>
            </a:r>
          </a:p>
          <a:p>
            <a:pPr eaLnBrk="1" hangingPunct="1"/>
            <a:r>
              <a:rPr lang="en-US" altLang="en-US" dirty="0" smtClean="0">
                <a:hlinkClick r:id="rId5" action="ppaction://hlinkfile"/>
              </a:rPr>
              <a:t>Section A-A, 3</a:t>
            </a:r>
            <a:r>
              <a:rPr lang="en-US" altLang="en-US" dirty="0" smtClean="0"/>
              <a:t>	(10x9 to 20x20)</a:t>
            </a:r>
          </a:p>
          <a:p>
            <a:pPr lvl="1" eaLnBrk="1" hangingPunct="1"/>
            <a:r>
              <a:rPr lang="en-US" altLang="en-US" sz="2000" dirty="0" smtClean="0"/>
              <a:t>Double row of bars in walls.  Includes Type VII and type VIII </a:t>
            </a:r>
            <a:r>
              <a:rPr lang="en-US" altLang="en-US" sz="2000" dirty="0" smtClean="0"/>
              <a:t>bars</a:t>
            </a:r>
          </a:p>
          <a:p>
            <a:pPr marL="403225" lvl="1" indent="0" eaLnBrk="1" hangingPunct="1">
              <a:buNone/>
            </a:pPr>
            <a:endParaRPr lang="en-US" altLang="en-US" dirty="0" smtClean="0"/>
          </a:p>
          <a:p>
            <a:pPr marL="82550" indent="0" eaLnBrk="1" hangingPunct="1">
              <a:buNone/>
            </a:pPr>
            <a:r>
              <a:rPr lang="en-US" altLang="en-US" sz="1600" dirty="0" smtClean="0">
                <a:solidFill>
                  <a:srgbClr val="FF0000"/>
                </a:solidFill>
              </a:rPr>
              <a:t>Notes:  </a:t>
            </a:r>
          </a:p>
          <a:p>
            <a:pPr marL="42545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solidFill>
                  <a:srgbClr val="FF0000"/>
                </a:solidFill>
              </a:rPr>
              <a:t>Not </a:t>
            </a:r>
            <a:r>
              <a:rPr lang="en-US" altLang="en-US" sz="1600" dirty="0" smtClean="0">
                <a:solidFill>
                  <a:srgbClr val="FF0000"/>
                </a:solidFill>
              </a:rPr>
              <a:t>for design!!!!  Handouts are rescinded standard sheets given solely for education purposes (looking at details and deriving bar lists</a:t>
            </a:r>
            <a:r>
              <a:rPr lang="en-US" altLang="en-US" sz="1600" dirty="0" smtClean="0">
                <a:solidFill>
                  <a:srgbClr val="FF0000"/>
                </a:solidFill>
              </a:rPr>
              <a:t>).</a:t>
            </a:r>
          </a:p>
          <a:p>
            <a:pPr marL="425450" indent="-342900" eaLnBrk="1" hangingPunct="1">
              <a:buFont typeface="+mj-lt"/>
              <a:buAutoNum type="arabicPeriod"/>
            </a:pPr>
            <a:r>
              <a:rPr lang="en-US" altLang="en-US" sz="1600" dirty="0" smtClean="0">
                <a:solidFill>
                  <a:srgbClr val="FF0000"/>
                </a:solidFill>
              </a:rPr>
              <a:t>PDF design sheets are on Blackboard</a:t>
            </a:r>
            <a:endParaRPr lang="en-US" altLang="en-US" sz="1600" dirty="0" smtClean="0">
              <a:solidFill>
                <a:srgbClr val="FF0000"/>
              </a:solidFill>
            </a:endParaRPr>
          </a:p>
          <a:p>
            <a:pPr marL="82550" indent="0" eaLnBrk="1" hangingPunct="1">
              <a:buNone/>
            </a:pPr>
            <a:endParaRPr lang="en-US" altLang="en-US" sz="1600" dirty="0">
              <a:solidFill>
                <a:srgbClr val="FF0000"/>
              </a:solidFill>
            </a:endParaRPr>
          </a:p>
          <a:p>
            <a:pPr marL="82550" indent="0" eaLnBrk="1" hangingPunct="1">
              <a:buNone/>
            </a:pPr>
            <a:endParaRPr lang="en-US" altLang="en-US" sz="16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97BBB-5683-4619-98E5-01F5D1E375B9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Steel Bars-Miscellaneous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/>
              <a:t>Minimum cover on non-prestressed steel (ACI 318)</a:t>
            </a:r>
          </a:p>
          <a:p>
            <a:pPr lvl="1"/>
            <a:r>
              <a:rPr lang="en-US" altLang="en-US" sz="2400" smtClean="0"/>
              <a:t>Cast against or permanently exposed to earth 3”</a:t>
            </a:r>
          </a:p>
          <a:p>
            <a:pPr lvl="1"/>
            <a:r>
              <a:rPr lang="en-US" altLang="en-US" sz="2400" smtClean="0"/>
              <a:t>Exposed to earth or weather</a:t>
            </a:r>
          </a:p>
          <a:p>
            <a:pPr lvl="2"/>
            <a:r>
              <a:rPr lang="en-US" altLang="en-US" smtClean="0"/>
              <a:t>#5 and smaller 1-1/2”</a:t>
            </a:r>
          </a:p>
          <a:p>
            <a:pPr lvl="2"/>
            <a:r>
              <a:rPr lang="en-US" altLang="en-US" smtClean="0"/>
              <a:t>#6 and larger 2”</a:t>
            </a:r>
          </a:p>
          <a:p>
            <a:endParaRPr lang="en-US" altLang="en-US" sz="2400" smtClean="0"/>
          </a:p>
          <a:p>
            <a:endParaRPr lang="en-US" altLang="en-US" sz="2400" smtClean="0"/>
          </a:p>
          <a:p>
            <a:r>
              <a:rPr lang="en-US" altLang="en-US" sz="2400" smtClean="0"/>
              <a:t>Minimum cover is also shown on Handouts.  Note says assume 2” unless otherwise shown, but we’ll assume 3” for end 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AE706-EE98-47C7-8AF0-9C3D9CA39DE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FF88A-E49A-403C-80CB-F873C9E7CE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0000">
            <a:off x="2660650" y="190500"/>
            <a:ext cx="4398963" cy="6399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Steel Bars</a:t>
            </a:r>
            <a:br>
              <a:rPr lang="en-US" dirty="0" smtClean="0"/>
            </a:br>
            <a:r>
              <a:rPr lang="en-US" dirty="0" smtClean="0"/>
              <a:t>Spacing </a:t>
            </a:r>
            <a:r>
              <a:rPr lang="en-US" dirty="0" err="1" smtClean="0"/>
              <a:t>vs</a:t>
            </a:r>
            <a:r>
              <a:rPr lang="en-US" dirty="0" smtClean="0"/>
              <a:t> # of Bars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(Dimension minus cover) divided by (minimum spacing) +1</a:t>
            </a:r>
          </a:p>
          <a:p>
            <a:endParaRPr lang="en-US" altLang="en-US" smtClean="0"/>
          </a:p>
          <a:p>
            <a:r>
              <a:rPr lang="en-US" altLang="en-US" smtClean="0"/>
              <a:t>2 ft @ 6” spacing would require 5 bars</a:t>
            </a:r>
          </a:p>
          <a:p>
            <a:r>
              <a:rPr lang="en-US" altLang="en-US" smtClean="0"/>
              <a:t>24”-4”=20/6=4+1=5</a:t>
            </a:r>
          </a:p>
          <a:p>
            <a:pPr>
              <a:buFont typeface="Wingdings 2" pitchFamily="18" charset="2"/>
              <a:buNone/>
            </a:pPr>
            <a:endParaRPr lang="en-US" altLang="en-US" smtClean="0"/>
          </a:p>
          <a:p>
            <a:pPr>
              <a:buFont typeface="Wingdings 2" pitchFamily="18" charset="2"/>
              <a:buNone/>
            </a:pPr>
            <a:r>
              <a:rPr lang="en-US" altLang="en-US" sz="1800" smtClean="0"/>
              <a:t>Note: Otherwise spacing would be more than 6”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AD3DF-EECA-493A-A6E2-C8600367F1A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General Design Steps Using Standard Design Sheets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/>
              <a:t>Determine flow (hydrology)</a:t>
            </a:r>
          </a:p>
          <a:p>
            <a:r>
              <a:rPr lang="en-US" altLang="en-US" sz="2400" smtClean="0"/>
              <a:t>Determine span x height (hydraulics)</a:t>
            </a:r>
          </a:p>
          <a:p>
            <a:r>
              <a:rPr lang="en-US" altLang="en-US" sz="2400" smtClean="0"/>
              <a:t>Determine skew</a:t>
            </a:r>
          </a:p>
          <a:p>
            <a:r>
              <a:rPr lang="en-US" altLang="en-US" sz="2400" smtClean="0"/>
              <a:t>Determine height of fill (top of roadway to top of top slab of culvert)</a:t>
            </a:r>
          </a:p>
          <a:p>
            <a:r>
              <a:rPr lang="en-US" altLang="en-US" sz="2400" smtClean="0"/>
              <a:t>Determine the following:</a:t>
            </a:r>
          </a:p>
          <a:p>
            <a:pPr lvl="1"/>
            <a:r>
              <a:rPr lang="en-US" altLang="en-US" sz="2400" smtClean="0"/>
              <a:t>Required wall thickness</a:t>
            </a:r>
          </a:p>
          <a:p>
            <a:pPr lvl="1"/>
            <a:r>
              <a:rPr lang="en-US" altLang="en-US" sz="2400" smtClean="0"/>
              <a:t>Slab thickness</a:t>
            </a:r>
          </a:p>
          <a:p>
            <a:pPr lvl="1"/>
            <a:r>
              <a:rPr lang="en-US" altLang="en-US" sz="2400" smtClean="0"/>
              <a:t>Bar Reinforcement</a:t>
            </a:r>
          </a:p>
          <a:p>
            <a:pPr lvl="1"/>
            <a:r>
              <a:rPr lang="en-US" altLang="en-US" sz="2400" smtClean="0"/>
              <a:t>Size and Spacing of Steel Bars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75490-2B33-4C6B-AB73-42660A264C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850</TotalTime>
  <Words>633</Words>
  <Application>Microsoft Office PowerPoint</Application>
  <PresentationFormat>On-screen Show (4:3)</PresentationFormat>
  <Paragraphs>144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Concrete Box Culverts (CBC)</vt:lpstr>
      <vt:lpstr>CBC</vt:lpstr>
      <vt:lpstr>Open (3-sided) or Closed (4-sided)</vt:lpstr>
      <vt:lpstr>Other (wingwalls, cutoffs, curved..)</vt:lpstr>
      <vt:lpstr>Standard Design Sheets-CBC </vt:lpstr>
      <vt:lpstr>Steel Bars-Miscellaneous</vt:lpstr>
      <vt:lpstr>PowerPoint Presentation</vt:lpstr>
      <vt:lpstr>Steel Bars Spacing vs # of Bars</vt:lpstr>
      <vt:lpstr>General Design Steps Using Standard Design Sheets</vt:lpstr>
      <vt:lpstr>CBC Example</vt:lpstr>
      <vt:lpstr>CBC Example</vt:lpstr>
      <vt:lpstr>CBC Example</vt:lpstr>
      <vt:lpstr>PowerPoint Presentation</vt:lpstr>
      <vt:lpstr>CBC Example</vt:lpstr>
      <vt:lpstr>Repeat for other bars</vt:lpstr>
      <vt:lpstr>Repeat for other bars</vt:lpstr>
      <vt:lpstr>Determine Concrete Volume</vt:lpstr>
      <vt:lpstr>Bar List, Detailed Drawing, Estimate</vt:lpstr>
      <vt:lpstr>PowerPoint Presentation</vt:lpstr>
    </vt:vector>
  </TitlesOfParts>
  <Company>SUNY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technician</cp:lastModifiedBy>
  <cp:revision>89</cp:revision>
  <dcterms:created xsi:type="dcterms:W3CDTF">2002-10-04T19:39:32Z</dcterms:created>
  <dcterms:modified xsi:type="dcterms:W3CDTF">2016-11-16T16:41:02Z</dcterms:modified>
</cp:coreProperties>
</file>