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35"/>
  </p:notesMasterIdLst>
  <p:sldIdLst>
    <p:sldId id="256" r:id="rId2"/>
    <p:sldId id="285" r:id="rId3"/>
    <p:sldId id="348" r:id="rId4"/>
    <p:sldId id="311" r:id="rId5"/>
    <p:sldId id="317" r:id="rId6"/>
    <p:sldId id="318" r:id="rId7"/>
    <p:sldId id="312" r:id="rId8"/>
    <p:sldId id="313" r:id="rId9"/>
    <p:sldId id="314" r:id="rId10"/>
    <p:sldId id="319" r:id="rId11"/>
    <p:sldId id="337" r:id="rId12"/>
    <p:sldId id="328" r:id="rId13"/>
    <p:sldId id="320" r:id="rId14"/>
    <p:sldId id="336" r:id="rId15"/>
    <p:sldId id="341" r:id="rId16"/>
    <p:sldId id="326" r:id="rId17"/>
    <p:sldId id="327" r:id="rId18"/>
    <p:sldId id="333" r:id="rId19"/>
    <p:sldId id="334" r:id="rId20"/>
    <p:sldId id="335" r:id="rId21"/>
    <p:sldId id="342" r:id="rId22"/>
    <p:sldId id="343" r:id="rId23"/>
    <p:sldId id="339" r:id="rId24"/>
    <p:sldId id="331" r:id="rId25"/>
    <p:sldId id="332" r:id="rId26"/>
    <p:sldId id="346" r:id="rId27"/>
    <p:sldId id="321" r:id="rId28"/>
    <p:sldId id="322" r:id="rId29"/>
    <p:sldId id="323" r:id="rId30"/>
    <p:sldId id="330" r:id="rId31"/>
    <p:sldId id="324" r:id="rId32"/>
    <p:sldId id="325" r:id="rId33"/>
    <p:sldId id="347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16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EC9F1E23-EE53-4428-84FA-571632203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8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E3035-4992-410D-BEC1-41EF7107F56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DDAB2-A8E9-430C-90A6-921478FD23C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F1E23-EE53-4428-84FA-571632203AD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162B3-C7EB-49BD-809D-A9F8261651C8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368BB-E363-4F73-8F6A-511053CB3CD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449E0-E02D-4466-929F-9010C94D2E5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368BB-E363-4F73-8F6A-511053CB3CD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449E0-E02D-4466-929F-9010C94D2E5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A690B8-8188-494A-8DA9-52FBE3EB032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449E0-E02D-4466-929F-9010C94D2E5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31731-12CD-4B92-A911-F5FDE5F8DC61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D2A12D-CF01-4598-909C-7679FE83614C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0FF507-96D1-41D1-9EDA-63EE71BF7DA5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6B4FE7-7ECC-4518-AD1B-29BA2617A157}" type="slidenum">
              <a:rPr lang="en-US" altLang="en-US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081C0-AB40-4261-939B-5E9DD1B45B79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3BC0F-9A3E-4956-A887-FF39D62E0F23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5EA98-CE95-40E2-89E6-4D732369061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4D50FD-62A2-44C9-86FD-0F0F1946CB9F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7B636-E00A-4B9E-AC29-553E690A5B1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9AAA70-4297-4A2A-B077-7F12D08456A6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3F9576-9035-49E4-A562-622AD40E51D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74AB1-3CB2-462D-A133-0EBD1EA61F2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CDA418-7461-4CAC-AAF1-87643D63ACE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FC8CBBB-B500-4544-B899-F47F2A9E1D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1B7BD1-8AF3-4479-A1F8-F7774814A6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2F20A5-5569-4A58-BA7E-CBEFF49A37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6BC2-3E4B-4C2F-B4FE-0813B53C9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6BF4C6C-8087-4EB7-B335-3BA5E0EC31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4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FABFE2-AEFE-45D5-A125-FB431DDE2A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76E218-22E6-4D5C-AF67-1CE0BD2DD4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0D3A09-7B91-405F-9B35-D119F760F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E3771E-21FC-451C-A9FD-B1B5B375C4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639B84-75DF-4DE6-8F32-327192B689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4D84856-226D-4BB7-9A95-F3131F03AC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E5F52C-FF8D-4D17-8613-DC37065E12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FE0180-C112-459D-83A6-C5BF89E20B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D44A44D-A04C-4556-9C49-53C8DE20A9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  <p:sldLayoutId id="2147483793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Excel_97-2003_Worksheet1.xls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aterdata.usgs.gov/ny/nwis/rt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smtClean="0"/>
              <a:t>Highway Drainage: Determining Flow Rates</a:t>
            </a:r>
            <a:br>
              <a:rPr lang="en-US" sz="4800" smtClean="0"/>
            </a:br>
            <a:endParaRPr lang="en-US" sz="2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HDM Ch. 8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E82D5-FFEC-453D-90FB-D8C4F7AD3863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229600" cy="4530725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en-US" sz="2600" dirty="0" smtClean="0"/>
              <a:t>Determine Drainage Area (previous lecture)</a:t>
            </a:r>
          </a:p>
          <a:p>
            <a:pPr marL="533400" indent="-533400">
              <a:buFontTx/>
              <a:buAutoNum type="arabicPeriod"/>
              <a:defRPr/>
            </a:pPr>
            <a:r>
              <a:rPr lang="en-US" sz="2600" dirty="0"/>
              <a:t>Choose a value of C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z="2600" dirty="0" smtClean="0"/>
              <a:t>Estimate time of concentration</a:t>
            </a:r>
          </a:p>
          <a:p>
            <a:pPr marL="914400" lvl="1" indent="-569913" eaLnBrk="1" hangingPunct="1">
              <a:defRPr/>
            </a:pPr>
            <a:r>
              <a:rPr lang="en-US" sz="2200" dirty="0" smtClean="0"/>
              <a:t>Overland (sheet) flow</a:t>
            </a:r>
          </a:p>
          <a:p>
            <a:pPr marL="914400" lvl="1" indent="-569913" eaLnBrk="1" hangingPunct="1">
              <a:defRPr/>
            </a:pPr>
            <a:r>
              <a:rPr lang="en-US" sz="2200" dirty="0" smtClean="0"/>
              <a:t>Shallow concentrated flow</a:t>
            </a:r>
          </a:p>
          <a:p>
            <a:pPr marL="914400" lvl="1" indent="-569913" eaLnBrk="1" hangingPunct="1">
              <a:defRPr/>
            </a:pPr>
            <a:r>
              <a:rPr lang="en-US" sz="2200" dirty="0" smtClean="0"/>
              <a:t>Open channel flow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z="2600" dirty="0" smtClean="0"/>
              <a:t>Select a frequency (return period)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z="2600" dirty="0" smtClean="0"/>
              <a:t>Determine the average storm intensity from IDF Curve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z="2600" dirty="0" smtClean="0"/>
              <a:t>Use rational method equation to estimate peak flow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6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4E0AD-2319-4370-AD2D-4C81DF322202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800" smtClean="0"/>
              <a:t>Basic Steps to Estimate Peak Flow Rational Method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ABFE2-AEFE-45D5-A125-FB431DDE2AE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Rational Coefficient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14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6BC2-3E4B-4C2F-B4FE-0813B53C966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85947"/>
            <a:ext cx="5486400" cy="5831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1143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of Runoff Coefficient Table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Must be weighted if you have different area types within the drainage area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Drainage area = 8 acres: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2 acres; C=0.35 (residential suburban)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6 acres; C=0.2 (undeveloped-unimproved)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Weighted C=[(2)(.35)+(6)(.2)]/8  =  0.24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99E0D-F83B-4078-B843-605F903FAAFA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Weighted Rational Coefficient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5181600"/>
          </a:xfrm>
        </p:spPr>
        <p:txBody>
          <a:bodyPr/>
          <a:lstStyle/>
          <a:p>
            <a:pPr algn="ctr"/>
            <a:r>
              <a:rPr lang="en-US" dirty="0" smtClean="0"/>
              <a:t>Intensity I (“/</a:t>
            </a:r>
            <a:r>
              <a:rPr lang="en-US" dirty="0" err="1" smtClean="0"/>
              <a:t>hr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6BC2-3E4B-4C2F-B4FE-0813B53C966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6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 determine intensity: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7467600" cy="4114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Find the time of concentration</a:t>
            </a:r>
          </a:p>
          <a:p>
            <a:pPr eaLnBrk="1" hangingPunct="1">
              <a:defRPr/>
            </a:pPr>
            <a:r>
              <a:rPr lang="en-US" sz="2800" dirty="0" smtClean="0"/>
              <a:t>Set the storm duration equal to the time of concentration</a:t>
            </a:r>
          </a:p>
          <a:p>
            <a:pPr eaLnBrk="1" hangingPunct="1">
              <a:defRPr/>
            </a:pPr>
            <a:r>
              <a:rPr lang="en-US" sz="2800" dirty="0" smtClean="0"/>
              <a:t>Determine frequency</a:t>
            </a:r>
          </a:p>
          <a:p>
            <a:pPr eaLnBrk="1" hangingPunct="1">
              <a:defRPr/>
            </a:pPr>
            <a:r>
              <a:rPr lang="en-US" sz="2800" dirty="0" smtClean="0"/>
              <a:t>Use an IDF curve to determine the intensity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AE922-E74A-4EB1-9332-C8571AB2EAC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91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required for water to flow from the most distant part of a drainage area to the drainage </a:t>
            </a:r>
            <a:r>
              <a:rPr lang="en-US" dirty="0" smtClean="0"/>
              <a:t>structure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DD85-8ABE-424D-9A2A-3A4643DA06F1}" type="slidenum">
              <a:rPr lang="en-US"/>
              <a:pPr/>
              <a:t>16</a:t>
            </a:fld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of Concentration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Water can move through a watershed as: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7467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Sheet flow (max of 300’; usually 100’)</a:t>
            </a:r>
          </a:p>
          <a:p>
            <a:pPr eaLnBrk="1" hangingPunct="1">
              <a:defRPr/>
            </a:pPr>
            <a:r>
              <a:rPr lang="en-US" sz="2800" dirty="0" smtClean="0"/>
              <a:t>Shallow concentrated flow</a:t>
            </a:r>
          </a:p>
          <a:p>
            <a:pPr eaLnBrk="1" hangingPunct="1">
              <a:defRPr/>
            </a:pPr>
            <a:r>
              <a:rPr lang="en-US" sz="2800" dirty="0" smtClean="0"/>
              <a:t>Open channel flow </a:t>
            </a:r>
          </a:p>
          <a:p>
            <a:pPr lvl="1" eaLnBrk="1" hangingPunct="1">
              <a:defRPr/>
            </a:pPr>
            <a:r>
              <a:rPr lang="en-US" sz="2400" dirty="0" smtClean="0"/>
              <a:t>Gutter</a:t>
            </a:r>
          </a:p>
          <a:p>
            <a:pPr lvl="1" eaLnBrk="1" hangingPunct="1">
              <a:defRPr/>
            </a:pPr>
            <a:r>
              <a:rPr lang="en-US" sz="2400" dirty="0" smtClean="0"/>
              <a:t>Ditch</a:t>
            </a:r>
          </a:p>
          <a:p>
            <a:pPr lvl="1" eaLnBrk="1" hangingPunct="1">
              <a:defRPr/>
            </a:pPr>
            <a:r>
              <a:rPr lang="en-US" sz="2400" dirty="0" smtClean="0"/>
              <a:t>Swale</a:t>
            </a:r>
          </a:p>
          <a:p>
            <a:pPr lvl="1" eaLnBrk="1" hangingPunct="1">
              <a:defRPr/>
            </a:pPr>
            <a:r>
              <a:rPr lang="en-US" sz="2400" dirty="0" smtClean="0"/>
              <a:t>Creek</a:t>
            </a:r>
          </a:p>
          <a:p>
            <a:pPr lvl="1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Some combination of above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AE922-E74A-4EB1-9332-C8571AB2EAC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200400"/>
            <a:ext cx="392728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25"/>
            <a:ext cx="9296400" cy="679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74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9AFA838-7E8F-4CA5-BAAB-49911525EF25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  <p:pic>
        <p:nvPicPr>
          <p:cNvPr id="19459" name="Picture 7" descr="pageprecip_us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8925"/>
            <a:ext cx="8583613" cy="656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762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Ability to determine the </a:t>
            </a:r>
            <a:r>
              <a:rPr lang="en-US" dirty="0" smtClean="0">
                <a:solidFill>
                  <a:srgbClr val="FF0000"/>
                </a:solidFill>
              </a:rPr>
              <a:t>peak flow </a:t>
            </a:r>
            <a:r>
              <a:rPr lang="en-US" dirty="0" smtClean="0"/>
              <a:t>using the rational method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F7880-222B-45CA-B990-2F7D239672E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Objectives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9CEBCA6-8C47-47EF-A0B1-C9A7E0448728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  <p:pic>
        <p:nvPicPr>
          <p:cNvPr id="20483" name="Picture 2" descr="pageprecip_ny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464550" cy="647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27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Not economically feasible to design for all floods for every structure for any type of road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A9730-3D68-42D3-A1BC-D0EF6DFD570D}" type="slidenum">
              <a:rPr lang="en-US"/>
              <a:pPr/>
              <a:t>21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Frequencies</a:t>
            </a:r>
          </a:p>
        </p:txBody>
      </p:sp>
    </p:spTree>
    <p:extLst>
      <p:ext uri="{BB962C8B-B14F-4D97-AF65-F5344CB8AC3E}">
        <p14:creationId xmlns:p14="http://schemas.microsoft.com/office/powerpoint/2010/main" val="63535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Storm Frequencies</a:t>
            </a:r>
            <a:endParaRPr lang="en-US"/>
          </a:p>
        </p:txBody>
      </p:sp>
      <p:graphicFrame>
        <p:nvGraphicFramePr>
          <p:cNvPr id="118848" name="Group 6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50268610"/>
              </p:ext>
            </p:extLst>
          </p:nvPr>
        </p:nvGraphicFramePr>
        <p:xfrm>
          <a:off x="457200" y="1676400"/>
          <a:ext cx="8077200" cy="4117848"/>
        </p:xfrm>
        <a:graphic>
          <a:graphicData uri="http://schemas.openxmlformats.org/drawingml/2006/table">
            <a:tbl>
              <a:tblPr/>
              <a:tblGrid>
                <a:gridCol w="2617788"/>
                <a:gridCol w="1573212"/>
                <a:gridCol w="1866900"/>
                <a:gridCol w="20193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Highway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Culverts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Storm Drainage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Ditches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Interstates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50 if sag)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Princ. Arterials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50 if sag)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Minor arterials &amp; 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(check 25 if sag)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967D-8470-4FFF-916A-99D436C22A4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2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4343400"/>
          </a:xfrm>
        </p:spPr>
        <p:txBody>
          <a:bodyPr>
            <a:normAutofit/>
          </a:bodyPr>
          <a:lstStyle/>
          <a:p>
            <a:pPr algn="ctr"/>
            <a:r>
              <a:rPr lang="en-US" sz="4400" u="sng" dirty="0" smtClean="0"/>
              <a:t>IDF Curve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Rainfall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ntensity</a:t>
            </a:r>
            <a:br>
              <a:rPr lang="en-US" dirty="0" smtClean="0"/>
            </a:br>
            <a:r>
              <a:rPr lang="en-US" dirty="0" smtClean="0"/>
              <a:t>Storm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uration, </a:t>
            </a:r>
            <a:br>
              <a:rPr lang="en-US" dirty="0" smtClean="0"/>
            </a:br>
            <a:r>
              <a:rPr lang="en-US" dirty="0" smtClean="0"/>
              <a:t>Rainfall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requency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6BC2-3E4B-4C2F-B4FE-0813B53C966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42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5" descr="i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62000"/>
            <a:ext cx="627005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2667000" y="5943600"/>
            <a:ext cx="4953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50" dirty="0"/>
              <a:t>http://www.mathworks.com/matlabcentral/fileexchange/9740-intensity-duration-frequency-curves</a:t>
            </a:r>
          </a:p>
        </p:txBody>
      </p:sp>
    </p:spTree>
    <p:extLst>
      <p:ext uri="{BB962C8B-B14F-4D97-AF65-F5344CB8AC3E}">
        <p14:creationId xmlns:p14="http://schemas.microsoft.com/office/powerpoint/2010/main" val="403229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5" descr="app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838200"/>
            <a:ext cx="6815138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1143000" y="5867400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http://www.pub.gov.sg/general/code/Pages/SurfaceDrainagePart2-7.aspx</a:t>
            </a:r>
          </a:p>
        </p:txBody>
      </p:sp>
    </p:spTree>
    <p:extLst>
      <p:ext uri="{BB962C8B-B14F-4D97-AF65-F5344CB8AC3E}">
        <p14:creationId xmlns:p14="http://schemas.microsoft.com/office/powerpoint/2010/main" val="302092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49087-8F19-43A3-A9E2-53E87B140F74}" type="slidenum">
              <a:rPr lang="en-US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2355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179452"/>
              </p:ext>
            </p:extLst>
          </p:nvPr>
        </p:nvGraphicFramePr>
        <p:xfrm>
          <a:off x="21336" y="397459"/>
          <a:ext cx="10448925" cy="549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Chart" r:id="rId4" imgW="9525000" imgH="5010302" progId="Excel.Chart.8">
                  <p:embed/>
                </p:oleObj>
              </mc:Choice>
              <mc:Fallback>
                <p:oleObj name="Chart" r:id="rId4" imgW="9525000" imgH="5010302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" y="397459"/>
                        <a:ext cx="10448925" cy="549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762000" y="3810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0168" name="Text Box 8"/>
          <p:cNvSpPr txBox="1">
            <a:spLocks noChangeArrowheads="1"/>
          </p:cNvSpPr>
          <p:nvPr/>
        </p:nvSpPr>
        <p:spPr bwMode="auto">
          <a:xfrm>
            <a:off x="381000" y="304800"/>
            <a:ext cx="419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IDF Curve: Oneida County, NY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70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Determine the peak flow for a 100-acre watershed in central NY (mostly forested).  Assume the intensity is 3” per hour.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What is the peak flow if the watershed is developed into light industrial usage? Assume the intensity is 3” per hour.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C9DC82-2817-47AB-94AD-8F861716FD48}" type="slidenum">
              <a:rPr lang="en-US" altLang="en-US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Example: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C=0.13 (reference table)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I=3” per hour (given)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A=100 acres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Q=CIA = 39 </a:t>
            </a:r>
            <a:r>
              <a:rPr lang="en-US" dirty="0" err="1" smtClean="0"/>
              <a:t>cfs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F6FB03-67AC-480D-B0C9-7576D880AE0C}" type="slidenum">
              <a:rPr lang="en-US" altLang="en-US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Example-undeveloped: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C=0.65    (0.5+0.8)/2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I=3” per hour (given)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A=100 acres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Q=CIA = 195 cfs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In reality, the peak could be higher, since the time of concentration would likely decrease (which would increase the intensity)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9DEA0-B356-48E9-AFC0-0B6931B7A160}" type="slidenum">
              <a:rPr lang="en-US" altLang="en-US"/>
              <a:pPr>
                <a:defRPr/>
              </a:pPr>
              <a:t>29</a:t>
            </a:fld>
            <a:endParaRPr lang="en-US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Example-developed: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F4FD1C60-B17C-43FB-9A09-7FE4BC57DFF8}" type="slidenum">
              <a:rPr lang="en-US"/>
              <a:pPr defTabSz="912813">
                <a:defRPr/>
              </a:pPr>
              <a:t>3</a:t>
            </a:fld>
            <a:endParaRPr lang="en-US"/>
          </a:p>
        </p:txBody>
      </p:sp>
      <p:pic>
        <p:nvPicPr>
          <p:cNvPr id="225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3063"/>
            <a:ext cx="5375275" cy="648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922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Gaged Stations – New York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20725"/>
          </a:xfrm>
        </p:spPr>
        <p:txBody>
          <a:bodyPr/>
          <a:lstStyle/>
          <a:p>
            <a:pPr eaLnBrk="1" hangingPunct="1"/>
            <a:r>
              <a:rPr lang="en-US" altLang="en-US" smtClean="0">
                <a:hlinkClick r:id="rId3"/>
              </a:rPr>
              <a:t>http://waterdata.usgs.gov/ny/nwis/rt</a:t>
            </a:r>
            <a:endParaRPr lang="en-US" altLang="en-US" smtClean="0"/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416E5A-91A4-4579-9001-36075D55A085}" type="slidenum">
              <a:rPr lang="en-US" altLang="en-US"/>
              <a:pPr>
                <a:defRPr/>
              </a:pPr>
              <a:t>30</a:t>
            </a:fld>
            <a:endParaRPr lang="en-US" altLang="en-US"/>
          </a:p>
        </p:txBody>
      </p:sp>
      <p:pic>
        <p:nvPicPr>
          <p:cNvPr id="5125" name="Picture 5" descr="real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524000"/>
            <a:ext cx="38481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77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Stores runoff temporarily and then releases it in a controlled manner to limit the peak flow leaving a site</a:t>
            </a:r>
          </a:p>
          <a:p>
            <a:pPr lvl="1" eaLnBrk="1" hangingPunct="1">
              <a:defRPr/>
            </a:pPr>
            <a:r>
              <a:rPr lang="en-US" dirty="0" smtClean="0"/>
              <a:t>Mitigates destructive effects of increased runoff</a:t>
            </a:r>
          </a:p>
          <a:p>
            <a:pPr lvl="1" eaLnBrk="1" hangingPunct="1">
              <a:defRPr/>
            </a:pPr>
            <a:r>
              <a:rPr lang="en-US" dirty="0" smtClean="0"/>
              <a:t>May improve water quality</a:t>
            </a:r>
          </a:p>
          <a:p>
            <a:pPr lvl="1" eaLnBrk="1" hangingPunct="1">
              <a:defRPr/>
            </a:pPr>
            <a:r>
              <a:rPr lang="en-US" dirty="0" smtClean="0"/>
              <a:t>May increase recharge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7A503-D66F-4EA8-8689-A2CBDD5FDBE7}" type="slidenum">
              <a:rPr lang="en-US" altLang="en-US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Detention Structures</a:t>
            </a:r>
          </a:p>
        </p:txBody>
      </p:sp>
      <p:pic>
        <p:nvPicPr>
          <p:cNvPr id="6146" name="Picture 2" descr="commeric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3352800"/>
            <a:ext cx="4457700" cy="33432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" y="4800600"/>
            <a:ext cx="381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http://www.tleng.net/Dentention_Pond.html#anchor_70</a:t>
            </a:r>
            <a:endParaRPr 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Basically a tank or pond</a:t>
            </a:r>
          </a:p>
          <a:p>
            <a:pPr eaLnBrk="1" hangingPunct="1">
              <a:defRPr/>
            </a:pPr>
            <a:r>
              <a:rPr lang="en-US" dirty="0" smtClean="0"/>
              <a:t>Complex because water coming in (inflow hydrograph) is not constant</a:t>
            </a:r>
          </a:p>
          <a:p>
            <a:pPr eaLnBrk="1" hangingPunct="1">
              <a:defRPr/>
            </a:pPr>
            <a:r>
              <a:rPr lang="en-US" dirty="0" smtClean="0"/>
              <a:t>Water going out is not constant (single or </a:t>
            </a:r>
            <a:r>
              <a:rPr lang="en-US" dirty="0" err="1" smtClean="0"/>
              <a:t>multistaged</a:t>
            </a:r>
            <a:r>
              <a:rPr lang="en-US" dirty="0" smtClean="0"/>
              <a:t> outlet structure where </a:t>
            </a:r>
            <a:r>
              <a:rPr lang="en-US" dirty="0" err="1" smtClean="0"/>
              <a:t>Qout</a:t>
            </a:r>
            <a:r>
              <a:rPr lang="en-US" dirty="0" smtClean="0"/>
              <a:t> varies based on water elevation in the structure)</a:t>
            </a:r>
          </a:p>
          <a:p>
            <a:pPr eaLnBrk="1" hangingPunct="1">
              <a:defRPr/>
            </a:pPr>
            <a:r>
              <a:rPr lang="en-US" dirty="0" smtClean="0"/>
              <a:t>Water elevation in the structure is not constant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0471E-2CE0-42B1-A835-94659DF4AFBF}" type="slidenum">
              <a:rPr lang="en-US" altLang="en-US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Detention Structures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is the difference between a </a:t>
            </a:r>
            <a:r>
              <a:rPr lang="en-US" dirty="0" smtClean="0"/>
              <a:t>hydrograph </a:t>
            </a:r>
            <a:r>
              <a:rPr lang="en-US" dirty="0" smtClean="0"/>
              <a:t>and a peak flow?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is the Rational Method equation</a:t>
            </a:r>
            <a:r>
              <a:rPr lang="en-US" dirty="0" smtClean="0"/>
              <a:t>? Q=?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What are the units of the rational coefficient?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are the units of intensity?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are the units of </a:t>
            </a:r>
            <a:r>
              <a:rPr lang="en-US" dirty="0" smtClean="0"/>
              <a:t>area?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words to the letters IDF stand for</a:t>
            </a:r>
            <a:r>
              <a:rPr lang="en-US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is the “time of concentration”?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 smtClean="0"/>
              <a:t>does frequency refer </a:t>
            </a:r>
            <a:r>
              <a:rPr lang="en-US" dirty="0" smtClean="0"/>
              <a:t>to?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do you determine the storm </a:t>
            </a:r>
            <a:r>
              <a:rPr lang="en-US" dirty="0" smtClean="0"/>
              <a:t>duration?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What is the function of a detention structure?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ABFE2-AEFE-45D5-A125-FB431DDE2AE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5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Rational method  </a:t>
            </a:r>
          </a:p>
          <a:p>
            <a:pPr eaLnBrk="1" hangingPunct="1">
              <a:defRPr/>
            </a:pPr>
            <a:r>
              <a:rPr lang="en-US" dirty="0" smtClean="0"/>
              <a:t>TR-55</a:t>
            </a:r>
          </a:p>
          <a:p>
            <a:pPr>
              <a:defRPr/>
            </a:pPr>
            <a:r>
              <a:rPr lang="en-US" dirty="0"/>
              <a:t>Regression Equations</a:t>
            </a:r>
          </a:p>
          <a:p>
            <a:pPr>
              <a:defRPr/>
            </a:pPr>
            <a:r>
              <a:rPr lang="en-US" dirty="0"/>
              <a:t>Historical Data</a:t>
            </a:r>
          </a:p>
          <a:p>
            <a:pPr eaLnBrk="1" hangingPunct="1">
              <a:defRPr/>
            </a:pPr>
            <a:r>
              <a:rPr lang="en-US" dirty="0" smtClean="0"/>
              <a:t>TR-20</a:t>
            </a:r>
          </a:p>
          <a:p>
            <a:pPr eaLnBrk="1" hangingPunct="1">
              <a:defRPr/>
            </a:pPr>
            <a:r>
              <a:rPr lang="en-US" dirty="0" smtClean="0"/>
              <a:t>HEC-RAS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0FB37-1814-41C8-8F83-0E3A6F704B8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Design Flow Methods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Rational Method</a:t>
            </a:r>
          </a:p>
          <a:p>
            <a:pPr lvl="1" eaLnBrk="1" hangingPunct="1">
              <a:defRPr/>
            </a:pPr>
            <a:r>
              <a:rPr lang="en-US" smtClean="0"/>
              <a:t>Drainage areas&lt;200 acres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TR-55 (Technical Release-55)</a:t>
            </a:r>
          </a:p>
          <a:p>
            <a:pPr lvl="1" eaLnBrk="1" hangingPunct="1">
              <a:defRPr/>
            </a:pPr>
            <a:r>
              <a:rPr lang="en-US" smtClean="0"/>
              <a:t>Drainage areas &lt; 2,000 acres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BD123-2197-4639-A9D6-166A01608D9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/>
              <a:t>Methods-Smaller drainage areas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TR-20</a:t>
            </a:r>
          </a:p>
          <a:p>
            <a:pPr lvl="1" eaLnBrk="1" hangingPunct="1">
              <a:defRPr/>
            </a:pPr>
            <a:r>
              <a:rPr lang="en-US" smtClean="0"/>
              <a:t>Large drainage areas broken into subareas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HEC-RAS (Hydraulic Engineering Circular-River Analysis System)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083F39-10E6-48D0-A416-8FDB85EB4A6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/>
              <a:t>Methods-Larger drainage areas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Q – peak discharge (m</a:t>
            </a:r>
            <a:r>
              <a:rPr lang="en-US" baseline="30000" smtClean="0"/>
              <a:t>3</a:t>
            </a:r>
            <a:r>
              <a:rPr lang="en-US" smtClean="0"/>
              <a:t>/sec)</a:t>
            </a:r>
          </a:p>
          <a:p>
            <a:pPr eaLnBrk="1" hangingPunct="1">
              <a:defRPr/>
            </a:pPr>
            <a:r>
              <a:rPr lang="en-US" smtClean="0"/>
              <a:t>K- conversion factor= .00278 (cms-hr/ha-mm)</a:t>
            </a:r>
          </a:p>
          <a:p>
            <a:pPr eaLnBrk="1" hangingPunct="1">
              <a:defRPr/>
            </a:pPr>
            <a:r>
              <a:rPr lang="en-US" smtClean="0"/>
              <a:t>C-runoff coefficient (unitless)</a:t>
            </a:r>
          </a:p>
          <a:p>
            <a:pPr eaLnBrk="1" hangingPunct="1">
              <a:defRPr/>
            </a:pPr>
            <a:r>
              <a:rPr lang="en-US" smtClean="0"/>
              <a:t>I-rainfall intensity (mm/hr)</a:t>
            </a:r>
          </a:p>
          <a:p>
            <a:pPr eaLnBrk="1" hangingPunct="1">
              <a:defRPr/>
            </a:pPr>
            <a:r>
              <a:rPr lang="en-US" smtClean="0"/>
              <a:t>A-drainage area (hectares--100 square meters)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6E796-C705-42D9-91D0-5EA22A7B25C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Rational Method (metric)</a:t>
            </a:r>
            <a:br>
              <a:rPr lang="en-US" sz="4000" smtClean="0"/>
            </a:br>
            <a:r>
              <a:rPr lang="en-US" sz="4000" smtClean="0"/>
              <a:t>Q=kCIA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Q – peak discharge (cfs)</a:t>
            </a:r>
          </a:p>
          <a:p>
            <a:pPr eaLnBrk="1" hangingPunct="1">
              <a:defRPr/>
            </a:pPr>
            <a:r>
              <a:rPr lang="en-US" smtClean="0"/>
              <a:t>K (conversion factor)=1 (cfs-hr / in-acre)</a:t>
            </a:r>
          </a:p>
          <a:p>
            <a:pPr eaLnBrk="1" hangingPunct="1">
              <a:defRPr/>
            </a:pPr>
            <a:r>
              <a:rPr lang="en-US" smtClean="0"/>
              <a:t>C-runoff coefficient (unitless)</a:t>
            </a:r>
          </a:p>
          <a:p>
            <a:pPr eaLnBrk="1" hangingPunct="1">
              <a:defRPr/>
            </a:pPr>
            <a:r>
              <a:rPr lang="en-US" smtClean="0"/>
              <a:t>I-rainfall intensity (in/hr)</a:t>
            </a:r>
          </a:p>
          <a:p>
            <a:pPr eaLnBrk="1" hangingPunct="1">
              <a:defRPr/>
            </a:pPr>
            <a:r>
              <a:rPr lang="en-US" smtClean="0"/>
              <a:t>A-drainage area (acres)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6375B-76B2-4C11-9AB0-9448FAAFFB9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Rational Method (english)</a:t>
            </a:r>
            <a:br>
              <a:rPr lang="en-US" sz="4000" smtClean="0"/>
            </a:br>
            <a:r>
              <a:rPr lang="en-US" sz="4000" smtClean="0"/>
              <a:t>Q=kCIA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Rational Coefficient-C (Tables)</a:t>
            </a:r>
          </a:p>
          <a:p>
            <a:pPr marL="109728" indent="0" eaLnBrk="1" hangingPunct="1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Rainfall intensity-I</a:t>
            </a:r>
          </a:p>
          <a:p>
            <a:pPr lvl="1">
              <a:defRPr/>
            </a:pPr>
            <a:r>
              <a:rPr lang="en-US" dirty="0" smtClean="0"/>
              <a:t>Time </a:t>
            </a:r>
            <a:r>
              <a:rPr lang="en-US" dirty="0"/>
              <a:t>of concentration (need for I)</a:t>
            </a:r>
          </a:p>
          <a:p>
            <a:pPr marL="109728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Drainage area-A (previous lecture)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CBE68-86CA-4AA3-8305-F65481ECC818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9425"/>
            <a:ext cx="8229600" cy="5016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dirty="0" smtClean="0"/>
              <a:t>Rational Method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511</TotalTime>
  <Words>811</Words>
  <Application>Microsoft Office PowerPoint</Application>
  <PresentationFormat>On-screen Show (4:3)</PresentationFormat>
  <Paragraphs>206</Paragraphs>
  <Slides>33</Slides>
  <Notes>29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Concourse</vt:lpstr>
      <vt:lpstr>Chart</vt:lpstr>
      <vt:lpstr>Highway Drainage: Determining Flow Rates </vt:lpstr>
      <vt:lpstr>Objectives</vt:lpstr>
      <vt:lpstr>PowerPoint Presentation</vt:lpstr>
      <vt:lpstr>Design Flow Methods </vt:lpstr>
      <vt:lpstr>Methods-Smaller drainage areas</vt:lpstr>
      <vt:lpstr>Methods-Larger drainage areas</vt:lpstr>
      <vt:lpstr>Rational Method (metric) Q=kCIA</vt:lpstr>
      <vt:lpstr>Rational Method (english) Q=kCIA</vt:lpstr>
      <vt:lpstr>Rational Method</vt:lpstr>
      <vt:lpstr>Basic Steps to Estimate Peak Flow Rational Method</vt:lpstr>
      <vt:lpstr>Rational Coefficient C</vt:lpstr>
      <vt:lpstr>PowerPoint Presentation</vt:lpstr>
      <vt:lpstr>Weighted Rational Coefficient </vt:lpstr>
      <vt:lpstr>Intensity I (“/hr)  </vt:lpstr>
      <vt:lpstr>To determine intensity:</vt:lpstr>
      <vt:lpstr>Time of Concentration</vt:lpstr>
      <vt:lpstr>Water can move through a watershed as:</vt:lpstr>
      <vt:lpstr>PowerPoint Presentation</vt:lpstr>
      <vt:lpstr>PowerPoint Presentation</vt:lpstr>
      <vt:lpstr>PowerPoint Presentation</vt:lpstr>
      <vt:lpstr>Design Frequencies</vt:lpstr>
      <vt:lpstr>Design Storm Frequencies</vt:lpstr>
      <vt:lpstr>IDF Curve  Rainfall Intensity Storm Duration,  Rainfall Frequency</vt:lpstr>
      <vt:lpstr>PowerPoint Presentation</vt:lpstr>
      <vt:lpstr>PowerPoint Presentation</vt:lpstr>
      <vt:lpstr>PowerPoint Presentation</vt:lpstr>
      <vt:lpstr>Example:</vt:lpstr>
      <vt:lpstr>Example-undeveloped:</vt:lpstr>
      <vt:lpstr>Example-developed:</vt:lpstr>
      <vt:lpstr>Gaged Stations – New York</vt:lpstr>
      <vt:lpstr>Detention Structures</vt:lpstr>
      <vt:lpstr>Detention Structures</vt:lpstr>
      <vt:lpstr>Quiz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technician</cp:lastModifiedBy>
  <cp:revision>50</cp:revision>
  <dcterms:created xsi:type="dcterms:W3CDTF">2002-10-04T19:39:32Z</dcterms:created>
  <dcterms:modified xsi:type="dcterms:W3CDTF">2016-11-02T19:13:17Z</dcterms:modified>
</cp:coreProperties>
</file>