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58" r:id="rId4"/>
    <p:sldId id="259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826" y="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356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56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896216E-AB6F-4E54-9DCD-8CA53ACE5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41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729BA-9443-4BE8-9F2C-284B1EA87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438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5C23C-D9B3-4DC4-BDEA-28052BAC8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69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29029-3A79-4BCF-B16C-4D58828852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58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A020D-D796-48A5-96F8-519DC0FA03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23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60A2C-2E52-4BD9-B9A0-9D8F5593E3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132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9FC13-0F9F-4660-92F5-0C3EE6E162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2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D0A3E-837F-4E8C-B53D-679F7CDC8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9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D930F-44B0-4FE5-A62F-4273AD9292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26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8B7E1-14EB-4A31-BF7E-A2020B3A59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812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83161C-7018-4736-BAD8-6F46F61C0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706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253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4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4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06C3F14-DB1C-4721-867A-91C347B607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BolivianHighway1.pps" TargetMode="External"/><Relationship Id="rId2" Type="http://schemas.openxmlformats.org/officeDocument/2006/relationships/hyperlink" Target="Bridgeacc.Speechless.pp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nyit.edu/~baran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Highway Design Class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CTC 440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Construction Cost Estimates</a:t>
            </a:r>
            <a:br>
              <a:rPr lang="en-US" altLang="en-US" smtClean="0"/>
            </a:br>
            <a:r>
              <a:rPr lang="en-US" altLang="en-US" sz="3200" smtClean="0"/>
              <a:t>Prepared throughout project life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Ballpark (+/-50%)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Preliminary (+/-20%)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PEP (preliminary estimate program) or MEANS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Detailed (+/-5%)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PES (preliminary estimating system) or MEANS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Economic Analysis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Bridge rehab vs replacement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Bridge abandonment vs preservation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Pavt. Rehab options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Accident reduction treatments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Mobility betterment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Design Elements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Design Vehicle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Sight Distance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Horizontal and Vertical Alignment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Superelevation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Climbing or emergency escape lanes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Clear Zone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Vertical and Horizontal Clearance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Parking lanes, driveways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Lane drops, medians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Frontage roads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HOV lanes, bus stops/turnouts/turnarounds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Design Considerations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Joint Use of Highway (peds/bikes/utilities/transit)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Driver Expectancy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Geometric Considerations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Noise Abatement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Increase capacity w/o addl. Lanes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Ramp Metering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Reversible-flow lanes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Shoulders as traffic lanes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HOV priority treatment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Intersections at Grade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Use HCM to determine LOS/Capacity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Intersection Geometries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Angle (skew &lt; 30 deg)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Channelization/pavt width/radii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Other Considerations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Sight distance/access control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signalization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Medians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Flush or Raised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smtClean="0"/>
              <a:t>Median Openings</a:t>
            </a: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495800"/>
            <a:ext cx="2514600" cy="189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Highway Stuff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hlinkClick r:id="rId2" action="ppaction://hlinkpres?slideindex=1&amp;slidetitle="/>
              </a:rPr>
              <a:t>2007 Minneapolis Bridge Collapse</a:t>
            </a:r>
            <a:endParaRPr lang="en-US" altLang="en-US" smtClean="0"/>
          </a:p>
          <a:p>
            <a:pPr eaLnBrk="1" hangingPunct="1"/>
            <a:r>
              <a:rPr lang="en-US" altLang="en-US" smtClean="0">
                <a:hlinkClick r:id="rId3" action="ppaction://hlinkpres?slideindex=1&amp;slidetitle="/>
              </a:rPr>
              <a:t>Bolivia Road</a:t>
            </a:r>
            <a:endParaRPr lang="en-US" alt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Introductions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Students</a:t>
            </a:r>
          </a:p>
          <a:p>
            <a:pPr eaLnBrk="1" hangingPunct="1"/>
            <a:r>
              <a:rPr lang="en-US" altLang="en-US" smtClean="0"/>
              <a:t>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Class Basics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hlinkClick r:id="rId2"/>
              </a:rPr>
              <a:t>www.sunyit.edu/~barans/</a:t>
            </a:r>
            <a:endParaRPr lang="en-US" altLang="en-US" smtClean="0"/>
          </a:p>
          <a:p>
            <a:pPr eaLnBrk="1" hangingPunct="1"/>
            <a:r>
              <a:rPr lang="en-US" altLang="en-US" smtClean="0"/>
              <a:t>Syllabus</a:t>
            </a:r>
          </a:p>
          <a:p>
            <a:pPr eaLnBrk="1" hangingPunct="1"/>
            <a:r>
              <a:rPr lang="en-US" altLang="en-US" smtClean="0"/>
              <a:t>Tentative Schedule</a:t>
            </a:r>
          </a:p>
          <a:p>
            <a:pPr eaLnBrk="1" hangingPunct="1"/>
            <a:r>
              <a:rPr lang="en-US" altLang="en-US" smtClean="0"/>
              <a:t>Lectures</a:t>
            </a:r>
          </a:p>
          <a:p>
            <a:pPr eaLnBrk="1" hangingPunct="1"/>
            <a:r>
              <a:rPr lang="en-US" altLang="en-US" smtClean="0"/>
              <a:t>Labs</a:t>
            </a:r>
          </a:p>
          <a:p>
            <a:pPr eaLnBrk="1" hangingPunct="1"/>
            <a:r>
              <a:rPr lang="en-US" altLang="en-US" smtClean="0"/>
              <a:t>Grades (PIN #’s)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 5 of HDM: Basic Design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en-US" smtClean="0"/>
              <a:t>Designing a section of highway is similar to designing a house </a:t>
            </a:r>
          </a:p>
          <a:p>
            <a:pPr lvl="1" eaLnBrk="1" hangingPunct="1"/>
            <a:r>
              <a:rPr lang="en-US" altLang="en-US" smtClean="0"/>
              <a:t>Lots of little decisions along the way that impact the end product 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mtClean="0"/>
          </a:p>
          <a:p>
            <a:pPr eaLnBrk="1" hangingPunct="1"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Some Basic Elements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Capacity/Level of Service</a:t>
            </a:r>
          </a:p>
          <a:p>
            <a:pPr eaLnBrk="1" hangingPunct="1"/>
            <a:r>
              <a:rPr lang="en-US" altLang="en-US" sz="2800" smtClean="0"/>
              <a:t>Accident Analysis</a:t>
            </a:r>
          </a:p>
          <a:p>
            <a:pPr eaLnBrk="1" hangingPunct="1"/>
            <a:r>
              <a:rPr lang="en-US" altLang="en-US" sz="2800" smtClean="0"/>
              <a:t>Terrain Data Requirements</a:t>
            </a:r>
          </a:p>
          <a:p>
            <a:pPr eaLnBrk="1" hangingPunct="1"/>
            <a:r>
              <a:rPr lang="en-US" altLang="en-US" sz="2800" smtClean="0"/>
              <a:t>Right-of-Way</a:t>
            </a:r>
          </a:p>
          <a:p>
            <a:pPr eaLnBrk="1" hangingPunct="1"/>
            <a:r>
              <a:rPr lang="en-US" altLang="en-US" sz="2800" smtClean="0"/>
              <a:t>Construction Cost Estimates</a:t>
            </a:r>
          </a:p>
          <a:p>
            <a:pPr eaLnBrk="1" hangingPunct="1"/>
            <a:r>
              <a:rPr lang="en-US" altLang="en-US" sz="2800" smtClean="0"/>
              <a:t>Design Elements</a:t>
            </a:r>
          </a:p>
          <a:p>
            <a:pPr eaLnBrk="1" hangingPunct="1"/>
            <a:r>
              <a:rPr lang="en-US" altLang="en-US" sz="2800" smtClean="0"/>
              <a:t>Design Considerations</a:t>
            </a:r>
          </a:p>
          <a:p>
            <a:pPr eaLnBrk="1" hangingPunct="1"/>
            <a:r>
              <a:rPr lang="en-US" altLang="en-US" sz="2800" smtClean="0"/>
              <a:t>Intersections at Grade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Capacity / Level of Service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Capacity analysis is used to estimate the traffic-carrying ability of existing and proposed traffic</a:t>
            </a:r>
          </a:p>
          <a:p>
            <a:pPr eaLnBrk="1" hangingPunct="1"/>
            <a:r>
              <a:rPr lang="en-US" altLang="en-US" sz="2800" smtClean="0"/>
              <a:t>(LOS) is a qualitative measure used to describe the operational conditions within a traffic stream – driver’s viewpoint</a:t>
            </a:r>
          </a:p>
          <a:p>
            <a:pPr lvl="1" eaLnBrk="1" hangingPunct="1"/>
            <a:r>
              <a:rPr lang="en-US" altLang="en-US" sz="2400" smtClean="0"/>
              <a:t>A (best) F (failure)</a:t>
            </a:r>
          </a:p>
          <a:p>
            <a:pPr lvl="1" eaLnBrk="1" hangingPunct="1"/>
            <a:r>
              <a:rPr lang="en-US" altLang="en-US" sz="2400" smtClean="0"/>
              <a:t>LOS C – desirable; LOS D acceptable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Accident Analysis – </a:t>
            </a:r>
            <a:r>
              <a:rPr lang="en-US" altLang="en-US" sz="2800" smtClean="0"/>
              <a:t>Identify problems and incorporate countermeasures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Collect data</a:t>
            </a:r>
          </a:p>
          <a:p>
            <a:pPr eaLnBrk="1" hangingPunct="1"/>
            <a:r>
              <a:rPr lang="en-US" altLang="en-US" sz="2800" smtClean="0"/>
              <a:t>Determine accident rate and compare to statewide avg.</a:t>
            </a:r>
          </a:p>
          <a:p>
            <a:pPr eaLnBrk="1" hangingPunct="1"/>
            <a:r>
              <a:rPr lang="en-US" altLang="en-US" sz="2800" smtClean="0"/>
              <a:t>Identify locational clusters</a:t>
            </a:r>
          </a:p>
          <a:p>
            <a:pPr eaLnBrk="1" hangingPunct="1"/>
            <a:r>
              <a:rPr lang="en-US" altLang="en-US" sz="2800" smtClean="0"/>
              <a:t>Identify nonstandard or nonconforming features</a:t>
            </a:r>
          </a:p>
          <a:p>
            <a:pPr eaLnBrk="1" hangingPunct="1"/>
            <a:r>
              <a:rPr lang="en-US" altLang="en-US" sz="2800" smtClean="0"/>
              <a:t>PIL/PII (priority investigation list/intersection)</a:t>
            </a:r>
          </a:p>
          <a:p>
            <a:pPr eaLnBrk="1" hangingPunct="1"/>
            <a:r>
              <a:rPr lang="en-US" altLang="en-US" sz="2800" smtClean="0"/>
              <a:t>Utility Pole “bad actors”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Terrain Data Requirements</a:t>
            </a:r>
            <a:br>
              <a:rPr lang="en-US" altLang="en-US" smtClean="0"/>
            </a:br>
            <a:r>
              <a:rPr lang="en-US" altLang="en-US" sz="2800" smtClean="0"/>
              <a:t>Obtained via photogrammetry &amp;/or field survey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Base Mapping (horizontal)</a:t>
            </a:r>
          </a:p>
          <a:p>
            <a:pPr lvl="1" eaLnBrk="1" hangingPunct="1"/>
            <a:r>
              <a:rPr lang="en-US" altLang="en-US" sz="2400" smtClean="0"/>
              <a:t>Edge of pavements, shoulders, sidewalks</a:t>
            </a:r>
          </a:p>
          <a:p>
            <a:pPr lvl="1" eaLnBrk="1" hangingPunct="1"/>
            <a:r>
              <a:rPr lang="en-US" altLang="en-US" sz="2400" smtClean="0"/>
              <a:t>Buildings, fences, trees, tree lines</a:t>
            </a:r>
          </a:p>
          <a:p>
            <a:pPr lvl="1" eaLnBrk="1" hangingPunct="1"/>
            <a:r>
              <a:rPr lang="en-US" altLang="en-US" sz="2400" smtClean="0"/>
              <a:t>Rock outcrops</a:t>
            </a:r>
          </a:p>
          <a:p>
            <a:pPr lvl="1" eaLnBrk="1" hangingPunct="1"/>
            <a:r>
              <a:rPr lang="en-US" altLang="en-US" sz="2400" smtClean="0"/>
              <a:t>Utilities-lines, valves, manholes</a:t>
            </a:r>
          </a:p>
          <a:p>
            <a:pPr lvl="1" eaLnBrk="1" hangingPunct="1"/>
            <a:r>
              <a:rPr lang="en-US" altLang="en-US" sz="2400" smtClean="0"/>
              <a:t>Streams, creeks</a:t>
            </a:r>
          </a:p>
          <a:p>
            <a:pPr eaLnBrk="1" hangingPunct="1"/>
            <a:r>
              <a:rPr lang="en-US" altLang="en-US" sz="2800" smtClean="0"/>
              <a:t>Topography (vertical)</a:t>
            </a:r>
          </a:p>
          <a:p>
            <a:pPr lvl="1" eaLnBrk="1" hangingPunct="1"/>
            <a:r>
              <a:rPr lang="en-US" altLang="en-US" sz="2400" smtClean="0"/>
              <a:t>DTM – digital terrain models</a:t>
            </a:r>
          </a:p>
          <a:p>
            <a:pPr lvl="1" eaLnBrk="1" hangingPunct="1"/>
            <a:r>
              <a:rPr lang="en-US" altLang="en-US" sz="2400" smtClean="0"/>
              <a:t>Used for contours and cut cross-sections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2400" smtClean="0"/>
          </a:p>
          <a:p>
            <a:pPr eaLnBrk="1" hangingPunct="1"/>
            <a:endParaRPr lang="en-US" altLang="en-US" sz="28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Right of Way</a:t>
            </a:r>
            <a:br>
              <a:rPr lang="en-US" altLang="en-US" smtClean="0"/>
            </a:br>
            <a:r>
              <a:rPr lang="en-US" altLang="en-US" sz="2800" smtClean="0"/>
              <a:t>Amt. of land needed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ARM-abstract request map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ROW plan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Power of eminent domain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Types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Fee, w/ access or w/o access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PE (permanent easement)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TE (temporary easement)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TO (temporary occupancy, &lt;$2500, minor grading/ditching)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Entrance, approach, or driveway work release (no compensation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General work release (no compensation)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386</TotalTime>
  <Words>438</Words>
  <Application>Microsoft Office PowerPoint</Application>
  <PresentationFormat>On-screen Show (4:3)</PresentationFormat>
  <Paragraphs>106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Tahoma</vt:lpstr>
      <vt:lpstr>Arial</vt:lpstr>
      <vt:lpstr>Wingdings</vt:lpstr>
      <vt:lpstr>Calibri</vt:lpstr>
      <vt:lpstr>Blends</vt:lpstr>
      <vt:lpstr>Highway Design Class</vt:lpstr>
      <vt:lpstr>Introductions</vt:lpstr>
      <vt:lpstr>Class Basics</vt:lpstr>
      <vt:lpstr>Ch 5 of HDM: Basic Design</vt:lpstr>
      <vt:lpstr>Some Basic Elements</vt:lpstr>
      <vt:lpstr>Capacity / Level of Service</vt:lpstr>
      <vt:lpstr>Accident Analysis – Identify problems and incorporate countermeasures</vt:lpstr>
      <vt:lpstr>Terrain Data Requirements Obtained via photogrammetry &amp;/or field survey</vt:lpstr>
      <vt:lpstr>Right of Way Amt. of land needed</vt:lpstr>
      <vt:lpstr>Construction Cost Estimates Prepared throughout project life</vt:lpstr>
      <vt:lpstr>Design Elements</vt:lpstr>
      <vt:lpstr>Design Considerations</vt:lpstr>
      <vt:lpstr>Intersections at Grade</vt:lpstr>
      <vt:lpstr>Highway Stuff</vt:lpstr>
    </vt:vector>
  </TitlesOfParts>
  <Company>SunyIT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Criteria</dc:title>
  <dc:creator>Computing Services</dc:creator>
  <cp:lastModifiedBy>technician</cp:lastModifiedBy>
  <cp:revision>36</cp:revision>
  <dcterms:created xsi:type="dcterms:W3CDTF">2006-08-21T16:54:16Z</dcterms:created>
  <dcterms:modified xsi:type="dcterms:W3CDTF">2017-12-05T14:27:38Z</dcterms:modified>
</cp:coreProperties>
</file>