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24"/>
  </p:notesMasterIdLst>
  <p:sldIdLst>
    <p:sldId id="256" r:id="rId2"/>
    <p:sldId id="297" r:id="rId3"/>
    <p:sldId id="257" r:id="rId4"/>
    <p:sldId id="281" r:id="rId5"/>
    <p:sldId id="285" r:id="rId6"/>
    <p:sldId id="272" r:id="rId7"/>
    <p:sldId id="258" r:id="rId8"/>
    <p:sldId id="276" r:id="rId9"/>
    <p:sldId id="292" r:id="rId10"/>
    <p:sldId id="293" r:id="rId11"/>
    <p:sldId id="286" r:id="rId12"/>
    <p:sldId id="287" r:id="rId13"/>
    <p:sldId id="289" r:id="rId14"/>
    <p:sldId id="290" r:id="rId15"/>
    <p:sldId id="291" r:id="rId16"/>
    <p:sldId id="273" r:id="rId17"/>
    <p:sldId id="275" r:id="rId18"/>
    <p:sldId id="294" r:id="rId19"/>
    <p:sldId id="295" r:id="rId20"/>
    <p:sldId id="296" r:id="rId21"/>
    <p:sldId id="298" r:id="rId22"/>
    <p:sldId id="269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82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EA2DB2B-567B-4321-81B8-C5BCA0091500}" type="datetimeFigureOut">
              <a:rPr lang="en-US"/>
              <a:pPr>
                <a:defRPr/>
              </a:pPr>
              <a:t>9/13/2017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50BD035-2001-496B-A513-48BADF2DD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446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C4199BE-DE0D-4228-BDE9-B220697AFC67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1F70429-8049-44B2-ABD4-0176B64D7BE3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6200205-E5A6-4C48-844F-FF33A7DC3ABE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9E8A780-2F2C-40B8-89A8-FC2FC1D03751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5490DE1-4E7E-4001-8B37-3BA9C410F77E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5B7C22F-AF12-4434-BA9E-9BD7B79BD9F4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B93D0B7-B18C-46D8-BE0A-C405DBB9D6B2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E556E2F-63F2-429B-8957-D2575CB64E53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C007665-4255-4603-8F10-E21006626EDA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EA2D0F7-AFF0-44BD-8049-DDF8ADE285ED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23553BA-430B-451D-AD98-FE6220D40B21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B3486F3-D128-440A-ACA9-8E9806E61C9F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87C9A84-D85E-4CBB-B823-C187C881886A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4B7270A-5D61-46BD-9579-8AE309CB6125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4B7270A-5D61-46BD-9579-8AE309CB6125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A48172B-BAAA-48BF-BE27-B73EC87207A6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27E99F4-0C10-44DA-8EB4-685FC4D29D9D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A98FB98-14B7-4F4C-8B31-D49BAAD11D7D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867721C-2D47-4AE8-B7B3-76AB7F56C6FA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4686FE0-A817-4871-8A07-789177481FBA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6420DA7-DD14-4BF9-BEAB-495C57E31663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CAE0D61-4982-437E-B05B-8609B6CB28B1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sp>
        <p:nvSpPr>
          <p:cNvPr id="2356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56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5C9D06A-1491-4003-B7EB-A8E86E1BA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60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BFAB2-1CDA-4BA6-98CC-D8F853BAE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8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F4332-4788-470E-A838-393784001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41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DCDDD-C54B-407B-A497-D4363E31A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95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CE627-B728-46C6-B041-3DB352B66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9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A812B-6CAB-45AB-A69B-9A117C698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73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96795-E118-407F-BDC4-54A13AEAF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53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6C9CC-FAF3-497F-A580-754AA279A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17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9BF1F-4DEE-4DA8-88A8-066481EE4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53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A4EE9-2D1C-4A9C-8B83-3DAE8116F2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92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0E9A7-42C7-472D-84F8-C99904D8D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4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253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4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451791A-40C6-431B-A3EC-970B942FF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Horizontal Alignment</a:t>
            </a:r>
            <a:br>
              <a:rPr lang="en-US" altLang="en-US" smtClean="0"/>
            </a:br>
            <a:r>
              <a:rPr lang="en-US" altLang="en-US" smtClean="0"/>
              <a:t>Spiral Curves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CTC 440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5"/>
          <p:cNvSpPr txBox="1">
            <a:spLocks noChangeArrowheads="1"/>
          </p:cNvSpPr>
          <p:nvPr/>
        </p:nvSpPr>
        <p:spPr bwMode="auto">
          <a:xfrm>
            <a:off x="1295400" y="6248400"/>
            <a:ext cx="5867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Rescinded—use only for this class!!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438150"/>
            <a:ext cx="8896350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Spiral Curves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0574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T</a:t>
            </a:r>
            <a:r>
              <a:rPr lang="en-US" altLang="en-US" baseline="-25000" smtClean="0">
                <a:solidFill>
                  <a:srgbClr val="FF0000"/>
                </a:solidFill>
              </a:rPr>
              <a:t>s</a:t>
            </a:r>
            <a:r>
              <a:rPr lang="en-US" altLang="en-US" smtClean="0"/>
              <a:t>-distance between the TS or ST and the PI</a:t>
            </a:r>
          </a:p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E</a:t>
            </a:r>
            <a:r>
              <a:rPr lang="en-US" altLang="en-US" baseline="-25000" smtClean="0">
                <a:solidFill>
                  <a:srgbClr val="FF0000"/>
                </a:solidFill>
              </a:rPr>
              <a:t>s</a:t>
            </a:r>
            <a:r>
              <a:rPr lang="en-US" altLang="en-US" smtClean="0"/>
              <a:t>-external distance between the PI and midpoint of the circular arc</a:t>
            </a:r>
          </a:p>
          <a:p>
            <a:pPr eaLnBrk="1" hangingPunct="1"/>
            <a:r>
              <a:rPr lang="el-GR" altLang="en-US" smtClean="0">
                <a:solidFill>
                  <a:srgbClr val="FF0000"/>
                </a:solidFill>
              </a:rPr>
              <a:t>Δ</a:t>
            </a:r>
            <a:r>
              <a:rPr lang="en-US" altLang="en-US" smtClean="0"/>
              <a:t>-Deflection angle between tangents</a:t>
            </a:r>
          </a:p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D</a:t>
            </a:r>
            <a:r>
              <a:rPr lang="en-US" altLang="en-US" baseline="-25000" smtClean="0">
                <a:solidFill>
                  <a:srgbClr val="FF0000"/>
                </a:solidFill>
              </a:rPr>
              <a:t>c</a:t>
            </a:r>
            <a:r>
              <a:rPr lang="en-US" altLang="en-US" baseline="-25000" smtClean="0"/>
              <a:t> </a:t>
            </a:r>
            <a:r>
              <a:rPr lang="en-US" altLang="en-US" smtClean="0"/>
              <a:t>-Degree of curvature of the circular arc </a:t>
            </a:r>
          </a:p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R</a:t>
            </a:r>
            <a:r>
              <a:rPr lang="en-US" altLang="en-US" baseline="-25000" smtClean="0">
                <a:solidFill>
                  <a:srgbClr val="FF0000"/>
                </a:solidFill>
              </a:rPr>
              <a:t>c</a:t>
            </a:r>
            <a:r>
              <a:rPr lang="en-US" altLang="en-US" smtClean="0"/>
              <a:t>-radius of the circular arc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Spiral Curves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057400"/>
            <a:ext cx="7772400" cy="4114800"/>
          </a:xfrm>
        </p:spPr>
        <p:txBody>
          <a:bodyPr/>
          <a:lstStyle/>
          <a:p>
            <a:pPr eaLnBrk="1" hangingPunct="1"/>
            <a:r>
              <a:rPr lang="el-GR" altLang="en-US" smtClean="0">
                <a:solidFill>
                  <a:srgbClr val="FF0000"/>
                </a:solidFill>
              </a:rPr>
              <a:t>Θ</a:t>
            </a:r>
            <a:r>
              <a:rPr lang="en-US" altLang="en-US" baseline="-25000" smtClean="0">
                <a:solidFill>
                  <a:srgbClr val="FF0000"/>
                </a:solidFill>
              </a:rPr>
              <a:t>s</a:t>
            </a:r>
            <a:r>
              <a:rPr lang="en-US" altLang="en-US" smtClean="0"/>
              <a:t>-central angle of spiral</a:t>
            </a:r>
          </a:p>
          <a:p>
            <a:pPr eaLnBrk="1" hangingPunct="1"/>
            <a:r>
              <a:rPr lang="el-GR" altLang="en-US" smtClean="0">
                <a:solidFill>
                  <a:srgbClr val="FF0000"/>
                </a:solidFill>
              </a:rPr>
              <a:t>Δ</a:t>
            </a:r>
            <a:r>
              <a:rPr lang="en-US" altLang="en-US" baseline="-25000" smtClean="0">
                <a:solidFill>
                  <a:srgbClr val="FF0000"/>
                </a:solidFill>
              </a:rPr>
              <a:t>c</a:t>
            </a:r>
            <a:r>
              <a:rPr lang="en-US" altLang="en-US" smtClean="0"/>
              <a:t>-central angle of the circular arc</a:t>
            </a:r>
          </a:p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L</a:t>
            </a:r>
            <a:r>
              <a:rPr lang="en-US" altLang="en-US" baseline="-25000" smtClean="0">
                <a:solidFill>
                  <a:srgbClr val="FF0000"/>
                </a:solidFill>
              </a:rPr>
              <a:t>c</a:t>
            </a:r>
            <a:r>
              <a:rPr lang="en-US" altLang="en-US" baseline="-25000" smtClean="0"/>
              <a:t> </a:t>
            </a:r>
            <a:r>
              <a:rPr lang="en-US" altLang="en-US" smtClean="0"/>
              <a:t>-length of the circular arc 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Spiral Curves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0574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P</a:t>
            </a:r>
            <a:r>
              <a:rPr lang="en-US" altLang="en-US" smtClean="0"/>
              <a:t>-offset, throw or shift-distance in which the circular curve must be moved inward in order to provide clearance for inserting the spiral</a:t>
            </a:r>
          </a:p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K</a:t>
            </a:r>
            <a:r>
              <a:rPr lang="en-US" altLang="en-US" smtClean="0"/>
              <a:t>-distance between TS &amp; throw</a:t>
            </a:r>
          </a:p>
          <a:p>
            <a:pPr eaLnBrk="1" hangingPunct="1"/>
            <a:r>
              <a:rPr lang="en-US" altLang="en-US" sz="2800" smtClean="0">
                <a:solidFill>
                  <a:srgbClr val="FF0000"/>
                </a:solidFill>
              </a:rPr>
              <a:t>K,P can also be thought of as the coordinates of the (tangent to curve) where a tangent to the circular curve becomes parallel to the entering/existing tangent</a:t>
            </a:r>
            <a:endParaRPr lang="en-US" altLang="en-US" sz="2800" smtClean="0"/>
          </a:p>
          <a:p>
            <a:pPr lvl="1" eaLnBrk="1" hangingPunct="1">
              <a:buFont typeface="Wingdings" pitchFamily="2" charset="2"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Spiral Curves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0574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X</a:t>
            </a:r>
            <a:r>
              <a:rPr lang="en-US" altLang="en-US" baseline="-25000" smtClean="0">
                <a:solidFill>
                  <a:srgbClr val="FF0000"/>
                </a:solidFill>
              </a:rPr>
              <a:t>c</a:t>
            </a:r>
            <a:r>
              <a:rPr lang="en-US" altLang="en-US" smtClean="0"/>
              <a:t>-distance between TS &amp; SC measured along the forward tangent</a:t>
            </a:r>
          </a:p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Y</a:t>
            </a:r>
            <a:r>
              <a:rPr lang="en-US" altLang="en-US" baseline="-25000" smtClean="0">
                <a:solidFill>
                  <a:srgbClr val="FF0000"/>
                </a:solidFill>
              </a:rPr>
              <a:t>c</a:t>
            </a:r>
            <a:r>
              <a:rPr lang="en-US" altLang="en-US" smtClean="0"/>
              <a:t>-distance between TS &amp; SC measured perpendicular to the forward tangent</a:t>
            </a:r>
          </a:p>
          <a:p>
            <a:pPr eaLnBrk="1" hangingPunct="1"/>
            <a:r>
              <a:rPr lang="en-US" altLang="en-US" sz="2800" smtClean="0">
                <a:solidFill>
                  <a:srgbClr val="FF0000"/>
                </a:solidFill>
              </a:rPr>
              <a:t>X</a:t>
            </a:r>
            <a:r>
              <a:rPr lang="en-US" altLang="en-US" baseline="-25000" smtClean="0">
                <a:solidFill>
                  <a:srgbClr val="FF0000"/>
                </a:solidFill>
              </a:rPr>
              <a:t>c,</a:t>
            </a:r>
            <a:r>
              <a:rPr lang="en-US" altLang="en-US" sz="2800" smtClean="0">
                <a:solidFill>
                  <a:srgbClr val="FF0000"/>
                </a:solidFill>
              </a:rPr>
              <a:t>Y</a:t>
            </a:r>
            <a:r>
              <a:rPr lang="en-US" altLang="en-US" baseline="-25000" smtClean="0">
                <a:solidFill>
                  <a:srgbClr val="FF0000"/>
                </a:solidFill>
              </a:rPr>
              <a:t>c</a:t>
            </a:r>
            <a:r>
              <a:rPr lang="en-US" altLang="en-US" sz="2800" smtClean="0">
                <a:solidFill>
                  <a:srgbClr val="FF0000"/>
                </a:solidFill>
              </a:rPr>
              <a:t> can also be thought of as the coordinates of the SC from the TS</a:t>
            </a:r>
            <a:endParaRPr lang="en-US" altLang="en-US" sz="2800" smtClean="0"/>
          </a:p>
          <a:p>
            <a:pPr lvl="1" eaLnBrk="1" hangingPunct="1">
              <a:buFont typeface="Wingdings" pitchFamily="2" charset="2"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Spiral Curves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0574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LT</a:t>
            </a:r>
            <a:r>
              <a:rPr lang="en-US" altLang="en-US" smtClean="0"/>
              <a:t>-Long Tangent</a:t>
            </a:r>
          </a:p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ST</a:t>
            </a:r>
            <a:r>
              <a:rPr lang="en-US" altLang="en-US" smtClean="0"/>
              <a:t>-Short Tangent 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Basic Equations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</a:t>
            </a:r>
            <a:r>
              <a:rPr lang="en-US" altLang="en-US" baseline="-25000" smtClean="0"/>
              <a:t>s</a:t>
            </a:r>
            <a:r>
              <a:rPr lang="en-US" altLang="en-US" smtClean="0"/>
              <a:t>=(R</a:t>
            </a:r>
            <a:r>
              <a:rPr lang="en-US" altLang="en-US" baseline="-25000" smtClean="0"/>
              <a:t>c</a:t>
            </a:r>
            <a:r>
              <a:rPr lang="en-US" altLang="en-US" smtClean="0"/>
              <a:t>+P)*tan(1/2*</a:t>
            </a:r>
            <a:r>
              <a:rPr lang="el-GR" altLang="en-US" smtClean="0"/>
              <a:t>Δ</a:t>
            </a:r>
            <a:r>
              <a:rPr lang="en-US" altLang="en-US" smtClean="0"/>
              <a:t>)+K</a:t>
            </a:r>
          </a:p>
          <a:p>
            <a:r>
              <a:rPr lang="en-US" altLang="en-US" smtClean="0"/>
              <a:t>E</a:t>
            </a:r>
            <a:r>
              <a:rPr lang="en-US" altLang="en-US" baseline="-25000" smtClean="0"/>
              <a:t>s</a:t>
            </a:r>
            <a:r>
              <a:rPr lang="en-US" altLang="en-US" smtClean="0"/>
              <a:t>=[(R</a:t>
            </a:r>
            <a:r>
              <a:rPr lang="en-US" altLang="en-US" baseline="-25000" smtClean="0"/>
              <a:t>c</a:t>
            </a:r>
            <a:r>
              <a:rPr lang="en-US" altLang="en-US" smtClean="0"/>
              <a:t>+P)/cos(</a:t>
            </a:r>
            <a:r>
              <a:rPr lang="el-GR" altLang="en-US" smtClean="0"/>
              <a:t>Δ</a:t>
            </a:r>
            <a:r>
              <a:rPr lang="en-US" altLang="en-US" smtClean="0"/>
              <a:t>/2)]-R</a:t>
            </a:r>
            <a:r>
              <a:rPr lang="en-US" altLang="en-US" baseline="-25000" smtClean="0"/>
              <a:t>c</a:t>
            </a:r>
            <a:r>
              <a:rPr lang="en-US" altLang="en-US" smtClean="0"/>
              <a:t> </a:t>
            </a:r>
          </a:p>
          <a:p>
            <a:r>
              <a:rPr lang="el-GR" altLang="en-US" smtClean="0"/>
              <a:t>Θ</a:t>
            </a:r>
            <a:r>
              <a:rPr lang="en-US" altLang="en-US" baseline="-25000" smtClean="0"/>
              <a:t>s</a:t>
            </a:r>
            <a:r>
              <a:rPr lang="en-US" altLang="en-US" smtClean="0"/>
              <a:t>=(Ls*Dc)/200 </a:t>
            </a:r>
          </a:p>
          <a:p>
            <a:r>
              <a:rPr lang="el-GR" altLang="en-US" smtClean="0"/>
              <a:t>Δ</a:t>
            </a:r>
            <a:r>
              <a:rPr lang="en-US" altLang="en-US" baseline="-25000" smtClean="0"/>
              <a:t>c</a:t>
            </a:r>
            <a:r>
              <a:rPr lang="en-US" altLang="en-US" smtClean="0"/>
              <a:t>=</a:t>
            </a:r>
            <a:r>
              <a:rPr lang="el-GR" altLang="en-US" smtClean="0"/>
              <a:t> Δ</a:t>
            </a:r>
            <a:r>
              <a:rPr lang="en-US" altLang="en-US" smtClean="0"/>
              <a:t>-2*</a:t>
            </a:r>
            <a:r>
              <a:rPr lang="el-GR" altLang="en-US" smtClean="0"/>
              <a:t> Θ</a:t>
            </a:r>
            <a:r>
              <a:rPr lang="en-US" altLang="en-US" baseline="-25000" smtClean="0"/>
              <a:t>s</a:t>
            </a:r>
            <a:endParaRPr lang="en-US" altLang="en-US" smtClean="0"/>
          </a:p>
          <a:p>
            <a:r>
              <a:rPr lang="en-US" altLang="en-US" smtClean="0"/>
              <a:t>Lc=(100*</a:t>
            </a:r>
            <a:r>
              <a:rPr lang="el-GR" altLang="en-US" smtClean="0"/>
              <a:t>Δ</a:t>
            </a:r>
            <a:r>
              <a:rPr lang="en-US" altLang="en-US" baseline="-25000" smtClean="0"/>
              <a:t>c</a:t>
            </a:r>
            <a:r>
              <a:rPr lang="en-US" altLang="en-US" smtClean="0"/>
              <a:t>)/D</a:t>
            </a:r>
            <a:r>
              <a:rPr lang="en-US" altLang="en-US" baseline="-25000" smtClean="0"/>
              <a:t>c</a:t>
            </a:r>
          </a:p>
          <a:p>
            <a:pPr>
              <a:buFont typeface="Wingdings" pitchFamily="2" charset="2"/>
              <a:buNone/>
            </a:pPr>
            <a:endParaRPr lang="en-US" altLang="en-US" baseline="-25000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 Problem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/>
              <a:t>Given:</a:t>
            </a:r>
            <a:endParaRPr lang="en-US" dirty="0"/>
          </a:p>
          <a:p>
            <a:pPr>
              <a:defRPr/>
            </a:pPr>
            <a:r>
              <a:rPr lang="en-US" dirty="0" smtClean="0"/>
              <a:t>Design speed=60 mph</a:t>
            </a:r>
          </a:p>
          <a:p>
            <a:pPr>
              <a:defRPr/>
            </a:pPr>
            <a:r>
              <a:rPr lang="en-US" dirty="0" err="1" smtClean="0"/>
              <a:t>e</a:t>
            </a:r>
            <a:r>
              <a:rPr lang="en-US" baseline="-25000" dirty="0" err="1" smtClean="0"/>
              <a:t>max</a:t>
            </a:r>
            <a:r>
              <a:rPr lang="en-US" dirty="0" smtClean="0"/>
              <a:t> =0.06</a:t>
            </a:r>
          </a:p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Δ=20 </a:t>
            </a:r>
            <a:r>
              <a:rPr lang="en-US" dirty="0" err="1" smtClean="0">
                <a:latin typeface="Arial"/>
                <a:cs typeface="Arial"/>
              </a:rPr>
              <a:t>deg</a:t>
            </a:r>
            <a:endParaRPr lang="en-US" dirty="0" smtClean="0">
              <a:latin typeface="Arial"/>
              <a:cs typeface="Arial"/>
            </a:endParaRPr>
          </a:p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Dc=4 </a:t>
            </a:r>
            <a:r>
              <a:rPr lang="en-US" dirty="0" err="1" smtClean="0">
                <a:latin typeface="Arial"/>
                <a:cs typeface="Arial"/>
              </a:rPr>
              <a:t>deg</a:t>
            </a:r>
            <a:endParaRPr lang="en-US" dirty="0" smtClean="0">
              <a:latin typeface="Arial"/>
              <a:cs typeface="Arial"/>
            </a:endParaRPr>
          </a:p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TS STA 121+00</a:t>
            </a:r>
          </a:p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2-lane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"/>
            <a:ext cx="4905375" cy="64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304800" y="2743200"/>
            <a:ext cx="1752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Use worksheet: Found as .pdf in homework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762000"/>
            <a:ext cx="8956675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From “</a:t>
            </a:r>
            <a:r>
              <a:rPr lang="en-US" altLang="en-US" sz="3200" i="1" smtClean="0"/>
              <a:t>20 Things you Didn’t know about Cars”</a:t>
            </a:r>
            <a:r>
              <a:rPr lang="en-US" altLang="en-US" sz="3200" smtClean="0"/>
              <a:t>, Discover Magazine, October 2012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ahoma" pitchFamily="34" charset="0"/>
              <a:buAutoNum type="arabicPeriod"/>
            </a:pPr>
            <a:r>
              <a:rPr lang="en-US" altLang="en-US" sz="1600" smtClean="0"/>
              <a:t>In 1760 King George III housed around 30 horses in the Royal Mews stables in London.  Today a typical compact car packs a 150-horsepower engine.  So a suburban commuter has instant access to five times as much sheer muscle as the king who nearly crushed the American Revolution.</a:t>
            </a:r>
          </a:p>
          <a:p>
            <a:pPr>
              <a:buFont typeface="Tahoma" pitchFamily="34" charset="0"/>
              <a:buAutoNum type="arabicPeriod"/>
            </a:pPr>
            <a:r>
              <a:rPr lang="en-US" altLang="en-US" sz="1600" smtClean="0"/>
              <a:t>By the formal definition of horsepower (the power required to lift 33,000 pounds by one foot in one minute), a real horse musters only 0.7 horsepower.</a:t>
            </a:r>
          </a:p>
          <a:p>
            <a:pPr>
              <a:buFont typeface="Tahoma" pitchFamily="34" charset="0"/>
              <a:buAutoNum type="arabicPeriod"/>
            </a:pPr>
            <a:r>
              <a:rPr lang="en-US" altLang="en-US" sz="1600" smtClean="0"/>
              <a:t>Not only has the horse been outgunned by the car, it faces the further indignity of not being able to keep up with itself.  </a:t>
            </a:r>
          </a:p>
          <a:p>
            <a:pPr>
              <a:buFont typeface="Tahoma" pitchFamily="34" charset="0"/>
              <a:buAutoNum type="arabicPeriod"/>
            </a:pPr>
            <a:endParaRPr lang="en-US" altLang="en-US" sz="1600" smtClean="0"/>
          </a:p>
          <a:p>
            <a:pPr>
              <a:buFont typeface="Tahoma" pitchFamily="34" charset="0"/>
              <a:buAutoNum type="arabicPeriod" startAt="11"/>
            </a:pPr>
            <a:r>
              <a:rPr lang="en-US" altLang="en-US" sz="1600" smtClean="0"/>
              <a:t>…The contact patches-the area of the tires that actually touch the road at any given moment-cover an area of just over 100 square inches for an average family sedan.</a:t>
            </a:r>
          </a:p>
          <a:p>
            <a:pPr>
              <a:buFont typeface="Tahoma" pitchFamily="34" charset="0"/>
              <a:buAutoNum type="arabicPeriod" startAt="11"/>
            </a:pPr>
            <a:r>
              <a:rPr lang="en-US" altLang="en-US" sz="1600" smtClean="0"/>
              <a:t>In other words, all of the accelerating, cornering, braking, and everything else that your four wheels do, happens on a piece of ground scarcely bigger than your own two feet.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609600"/>
            <a:ext cx="8524875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10025"/>
            <a:ext cx="5541963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Next lecture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Vertical Alignment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3663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Review Questions</a:t>
            </a:r>
            <a:endParaRPr lang="en-US" altLang="en-US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1600" dirty="0" smtClean="0"/>
              <a:t>What do TS, SC, CS and ST stand for?</a:t>
            </a:r>
          </a:p>
          <a:p>
            <a:pPr eaLnBrk="1" hangingPunct="1"/>
            <a:r>
              <a:rPr lang="en-US" altLang="en-US" sz="1600" dirty="0" smtClean="0"/>
              <a:t>If you know the station of the TS what do you add to get the station of SC?</a:t>
            </a:r>
          </a:p>
          <a:p>
            <a:pPr eaLnBrk="1" hangingPunct="1"/>
            <a:r>
              <a:rPr lang="en-US" altLang="en-US" sz="1600" dirty="0" smtClean="0"/>
              <a:t>If you know the station of the SC what do you add to get the station of the CS?</a:t>
            </a:r>
          </a:p>
          <a:p>
            <a:pPr eaLnBrk="1" hangingPunct="1"/>
            <a:r>
              <a:rPr lang="en-US" altLang="en-US" sz="1600" dirty="0" smtClean="0"/>
              <a:t>If you know the station of CS what do you add to get the station of the ST?</a:t>
            </a:r>
          </a:p>
          <a:p>
            <a:pPr eaLnBrk="1" hangingPunct="1"/>
            <a:r>
              <a:rPr lang="en-US" altLang="en-US" sz="1600" dirty="0" smtClean="0"/>
              <a:t>K,P can be thought of the coordinates from what to what?</a:t>
            </a:r>
          </a:p>
          <a:p>
            <a:pPr eaLnBrk="1" hangingPunct="1"/>
            <a:r>
              <a:rPr lang="en-US" altLang="en-US" sz="1600" dirty="0" err="1" smtClean="0"/>
              <a:t>Xc</a:t>
            </a:r>
            <a:r>
              <a:rPr lang="en-US" altLang="en-US" sz="1600" dirty="0" smtClean="0"/>
              <a:t>, </a:t>
            </a:r>
            <a:r>
              <a:rPr lang="en-US" altLang="en-US" sz="1600" dirty="0" err="1" smtClean="0"/>
              <a:t>Yc</a:t>
            </a:r>
            <a:r>
              <a:rPr lang="en-US" altLang="en-US" sz="1600" dirty="0" smtClean="0"/>
              <a:t> can be thought of the coordinates from what to what?</a:t>
            </a:r>
          </a:p>
          <a:p>
            <a:pPr eaLnBrk="1" hangingPunct="1"/>
            <a:r>
              <a:rPr lang="en-US" altLang="en-US" sz="1600" dirty="0" smtClean="0"/>
              <a:t>What is the advantage of using spiral curves?</a:t>
            </a:r>
          </a:p>
          <a:p>
            <a:pPr eaLnBrk="1" hangingPunct="1"/>
            <a:r>
              <a:rPr lang="en-US" altLang="en-US" sz="1600" dirty="0" smtClean="0"/>
              <a:t>Does a spiral curve have a constant radius?</a:t>
            </a:r>
          </a:p>
          <a:p>
            <a:pPr eaLnBrk="1" hangingPunct="1"/>
            <a:r>
              <a:rPr lang="en-US" altLang="en-US" sz="1600" dirty="0" smtClean="0"/>
              <a:t>How do we define the spiral curve when setting a horizontal alignment?</a:t>
            </a:r>
            <a:endParaRPr lang="en-US" altLang="en-US" sz="1600" dirty="0" smtClean="0"/>
          </a:p>
          <a:p>
            <a:pPr eaLnBrk="1" hangingPunct="1"/>
            <a:endParaRPr lang="en-US" altLang="en-US" sz="16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Objectives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Know the nomenclature of a spiral curve</a:t>
            </a:r>
          </a:p>
          <a:p>
            <a:pPr eaLnBrk="1" hangingPunct="1"/>
            <a:r>
              <a:rPr lang="en-US" altLang="en-US" smtClean="0"/>
              <a:t>Know how to solve spiral curve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Spiral Curves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When driving over simple horizontal curves, there is an abrupt change from a tangent to a circular arc at the PC</a:t>
            </a:r>
          </a:p>
          <a:p>
            <a:pPr>
              <a:buFont typeface="Wingdings" pitchFamily="2" charset="2"/>
              <a:buNone/>
            </a:pPr>
            <a:endParaRPr lang="en-US" altLang="en-US" smtClean="0"/>
          </a:p>
          <a:p>
            <a:r>
              <a:rPr lang="en-US" altLang="en-US" smtClean="0"/>
              <a:t>Spirals are inserted between the arc and tangents to provide a gradual transition</a:t>
            </a:r>
          </a:p>
          <a:p>
            <a:pPr>
              <a:buFont typeface="Wingdings" pitchFamily="2" charset="2"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Spiral Curves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One end of the spiral has an infinite radius.  At the other end, the spiral radius equals that of the connecting arc</a:t>
            </a:r>
          </a:p>
          <a:p>
            <a:endParaRPr lang="en-US" altLang="en-US" smtClean="0"/>
          </a:p>
          <a:p>
            <a:r>
              <a:rPr lang="en-US" altLang="en-US" smtClean="0"/>
              <a:t>Typically the length of spirals on each size of the arc are the same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5238" y="381000"/>
            <a:ext cx="7362825" cy="5410200"/>
          </a:xfrm>
          <a:noFill/>
        </p:spPr>
      </p:pic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685800" y="5943600"/>
            <a:ext cx="541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http://www.nh.gov/dot/cadd/msv8/spiral.htm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Spiral Curves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611687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TS</a:t>
            </a:r>
            <a:r>
              <a:rPr lang="en-US" altLang="en-US" smtClean="0"/>
              <a:t>-tangent to spiral  </a:t>
            </a:r>
          </a:p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SC</a:t>
            </a:r>
            <a:r>
              <a:rPr lang="en-US" altLang="en-US" smtClean="0"/>
              <a:t>-spiral to curve</a:t>
            </a:r>
          </a:p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CS</a:t>
            </a:r>
            <a:r>
              <a:rPr lang="en-US" altLang="en-US" smtClean="0"/>
              <a:t>-curve to spiral</a:t>
            </a:r>
          </a:p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ST</a:t>
            </a:r>
            <a:r>
              <a:rPr lang="en-US" altLang="en-US" smtClean="0"/>
              <a:t>-spiral to tangent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Spiral Curves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0574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L</a:t>
            </a:r>
            <a:r>
              <a:rPr lang="en-US" sz="2800" baseline="-25000" dirty="0" smtClean="0">
                <a:solidFill>
                  <a:srgbClr val="FF0000"/>
                </a:solidFill>
              </a:rPr>
              <a:t>s</a:t>
            </a:r>
            <a:r>
              <a:rPr lang="en-US" sz="2800" dirty="0" smtClean="0"/>
              <a:t>-Length of spiral; also the distance from TS-SC and CS-ST (same as runoff length)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Obtain from Tables 3-2 &amp; 3-2A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FF0000"/>
                </a:solidFill>
              </a:rPr>
              <a:t>  </a:t>
            </a:r>
            <a:r>
              <a:rPr lang="en-US" sz="2800" dirty="0" smtClean="0">
                <a:solidFill>
                  <a:srgbClr val="FF0000"/>
                </a:solidFill>
              </a:rPr>
              <a:t>  (tables are rescinded---- use only for class!!)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	</a:t>
            </a:r>
            <a:r>
              <a:rPr lang="en-US" sz="1800" dirty="0" smtClean="0"/>
              <a:t>Note: 3-2 &amp; 3-2A are a shortcut since Exhibit 5-15 is not available in </a:t>
            </a:r>
            <a:r>
              <a:rPr lang="en-US" sz="1800" dirty="0" err="1" smtClean="0"/>
              <a:t>english</a:t>
            </a:r>
            <a:r>
              <a:rPr lang="en-US" sz="1800" dirty="0" smtClean="0"/>
              <a:t> (use Tables 2-11 thru 2-14 (English) for super rates)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04800"/>
            <a:ext cx="8915400" cy="5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TextBox 5"/>
          <p:cNvSpPr txBox="1">
            <a:spLocks noChangeArrowheads="1"/>
          </p:cNvSpPr>
          <p:nvPr/>
        </p:nvSpPr>
        <p:spPr bwMode="auto">
          <a:xfrm>
            <a:off x="1295400" y="6248400"/>
            <a:ext cx="5867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Rescinded—use only for this class!!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681</TotalTime>
  <Words>737</Words>
  <Application>Microsoft Office PowerPoint</Application>
  <PresentationFormat>On-screen Show (4:3)</PresentationFormat>
  <Paragraphs>106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Blends</vt:lpstr>
      <vt:lpstr>Horizontal Alignment Spiral Curves</vt:lpstr>
      <vt:lpstr>From “20 Things you Didn’t know about Cars”, Discover Magazine, October 2012</vt:lpstr>
      <vt:lpstr>Objectives</vt:lpstr>
      <vt:lpstr>Spiral Curves</vt:lpstr>
      <vt:lpstr>Spiral Curves</vt:lpstr>
      <vt:lpstr>PowerPoint Presentation</vt:lpstr>
      <vt:lpstr>Spiral Curves</vt:lpstr>
      <vt:lpstr>Spiral Curves</vt:lpstr>
      <vt:lpstr>PowerPoint Presentation</vt:lpstr>
      <vt:lpstr>PowerPoint Presentation</vt:lpstr>
      <vt:lpstr>Spiral Curves</vt:lpstr>
      <vt:lpstr>Spiral Curves</vt:lpstr>
      <vt:lpstr>Spiral Curves</vt:lpstr>
      <vt:lpstr>Spiral Curves</vt:lpstr>
      <vt:lpstr>Spiral Curves</vt:lpstr>
      <vt:lpstr>Basic Equations</vt:lpstr>
      <vt:lpstr>Example Problem</vt:lpstr>
      <vt:lpstr>PowerPoint Presentation</vt:lpstr>
      <vt:lpstr>PowerPoint Presentation</vt:lpstr>
      <vt:lpstr>PowerPoint Presentation</vt:lpstr>
      <vt:lpstr>Next lecture</vt:lpstr>
      <vt:lpstr>Review Questions</vt:lpstr>
    </vt:vector>
  </TitlesOfParts>
  <Company>SunyIT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Criteria</dc:title>
  <dc:creator>Computing Services</dc:creator>
  <cp:lastModifiedBy>technician</cp:lastModifiedBy>
  <cp:revision>84</cp:revision>
  <dcterms:created xsi:type="dcterms:W3CDTF">2006-08-21T16:54:16Z</dcterms:created>
  <dcterms:modified xsi:type="dcterms:W3CDTF">2017-09-13T14:50:14Z</dcterms:modified>
</cp:coreProperties>
</file>