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7"/>
  </p:notesMasterIdLst>
  <p:sldIdLst>
    <p:sldId id="256" r:id="rId2"/>
    <p:sldId id="285" r:id="rId3"/>
    <p:sldId id="313" r:id="rId4"/>
    <p:sldId id="317" r:id="rId5"/>
    <p:sldId id="336" r:id="rId6"/>
    <p:sldId id="337" r:id="rId7"/>
    <p:sldId id="318" r:id="rId8"/>
    <p:sldId id="328" r:id="rId9"/>
    <p:sldId id="329" r:id="rId10"/>
    <p:sldId id="330" r:id="rId11"/>
    <p:sldId id="331" r:id="rId12"/>
    <p:sldId id="338" r:id="rId13"/>
    <p:sldId id="339" r:id="rId14"/>
    <p:sldId id="343" r:id="rId15"/>
    <p:sldId id="327" r:id="rId16"/>
    <p:sldId id="344" r:id="rId17"/>
    <p:sldId id="314" r:id="rId18"/>
    <p:sldId id="345" r:id="rId19"/>
    <p:sldId id="346" r:id="rId20"/>
    <p:sldId id="347" r:id="rId21"/>
    <p:sldId id="276" r:id="rId22"/>
    <p:sldId id="332" r:id="rId23"/>
    <p:sldId id="333" r:id="rId24"/>
    <p:sldId id="334" r:id="rId25"/>
    <p:sldId id="335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576" autoAdjust="0"/>
  </p:normalViewPr>
  <p:slideViewPr>
    <p:cSldViewPr>
      <p:cViewPr varScale="1">
        <p:scale>
          <a:sx n="122" d="100"/>
          <a:sy n="122" d="100"/>
        </p:scale>
        <p:origin x="127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190796F2-3760-45D6-B4C0-FA2D7D16896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32C322C9-40D2-4A37-9265-3431231B6A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F31BD45-1B51-4727-924F-787A3EDD6AA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7602A0F0-62B8-41E8-BE6D-9E0A3853EA7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9F5A72BC-54A4-4619-82C1-F2C9DF80CC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143BED5A-D7B6-4A2F-81EA-E38A56709B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61DBDC-BA64-4841-9E92-116A7F06DD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8304E3A3-0AEE-47AE-B81E-461023FFF0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C1CF0725-815C-474C-B7BB-185D83F4A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06E19F98-CFE3-47A0-A794-0BA8AB49DE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429D8D-3A7F-4143-97E4-3371E7550B1C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B73CA6F-070B-4761-9900-E4824FA66D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30024D54-3B60-42D3-A53F-2A6F32C2B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A8C8005C-5781-44D3-BC90-DBA11885A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22CF27-17F3-4F3B-93CB-812077EB631F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EE354418-5DD2-464B-B3E9-438911CCC5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609CB31-2336-415E-9495-A79F6B117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5C2F6D9E-F189-4DFA-832F-C784420248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81C111-678A-47AD-AC74-871DEA48450F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BB3570D9-8175-41FE-BFEF-8E9FA0D6B3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644FB82A-4FC9-4CA4-BE38-A14BBA1FC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086D35BD-360F-4CBC-8599-2E8B85154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02F3D8-220C-4474-8E24-BBE15BDA312A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3407B745-89EF-4606-9FA2-9A0F5D068E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69D2D7B4-CF07-4A7D-B8E7-1FB7ED110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12C92F43-5A9E-49CC-A697-EAEE06D5B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900765-F503-4F8E-AFCA-C13FA44521E4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A16DAADF-4F53-4562-AB82-806FBF12C4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90A8E7DE-2FD0-4A0D-B6AF-2C49043B5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821B8C20-D950-4E6B-8500-D2AC743765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5283FB-2F7E-4DA7-A8DD-F6179A0F95CE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5A7435BE-2AFC-4569-BFD4-B3D7EF023F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F19F6048-3121-45A8-B2CF-1A99F84EC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C4116F4D-9EB9-4C32-8367-17EA021E4E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30E732-4EAA-4F29-BF2B-544295724332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153ABC09-8FC6-488D-86E3-C8EC55ADEA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20BF040-39FA-437A-A05C-8559D831D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3443385-869E-4769-8121-F306D41F5B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1C26C3-1BF4-42E8-B481-FE3A812AD10C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46A75E03-B2F9-41E2-B1A0-A62354BCE3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7453DC81-070D-4BB4-8D4F-FD83BEBA4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67ABB620-D460-44F3-B854-159F237FD2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56E9E5-9F28-47C6-90B0-A26A6B528CF9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67685304-13E6-4CC4-9267-F38177C16E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0C87624C-E618-49FE-BB0B-FE90606A6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8D725DA4-DF4F-43B4-9010-DF6AF134B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8AD6BC-E7F5-480B-9C5C-CF8C487080F1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D40B967A-85A6-408C-A85D-2A2F892DF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6783FAE6-F5A7-433B-AB74-A2F2BC2B6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75C1A3E4-43C5-47BB-A1B1-C978317448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D0B4D7-56C5-485B-B1D2-08D65F32620E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BC946FA-9C62-4798-B1FE-29D1354F49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9A9C4FC-FD87-4E11-B1A2-34A5873BB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833FE0FF-3705-4490-8016-4C7956562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AA27B1-497C-4876-A5D0-33F8917C482C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1E354B24-2043-43ED-83A0-933152E44E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41E992AA-A929-42F2-9E5B-3A24F7B1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E43EFDBA-645F-432C-8BAF-B606F6507B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B9EF24-EEBD-42C9-B34E-632E61057C06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121ECA0-C808-4D78-AB1D-0BFB862E9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01F75DAB-730D-4ED3-928A-B0F55BB8D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4EC4C0E2-0202-4551-8CA5-2BBE45CF26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1D13AF-EDCF-4FD3-A6EE-13B43D169F8F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59B5DF23-24E6-4D4B-9E17-4FA3E432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B8C8647F-4BFB-4304-A1E5-65009A0DE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3A00308E-AF14-4DDF-B7BE-81D3F124B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0B4E5B-48E4-4D0E-AFD1-482E94912B4D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2F5E8CA7-7657-42ED-9DCB-F33B21F382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95E9B126-0318-4169-BFDC-6B8606957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5041A7EF-1C48-4C69-9EE2-E66BE598F4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72928A-E656-4192-97F8-D706095CB8E6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7225B3EA-C758-4918-926A-2373FC9607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5BF1C698-0BF1-45F9-A299-8C5F7075F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7342EB4B-9D2D-4993-8F1D-BA4046D108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D42AAA-CAC2-4D09-B96F-5A44FC0CAB0F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F88CF2A6-071C-4A7B-BB2D-B0A27776D3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ABDCC181-0D86-4E26-9C69-EC9613012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537A8067-6071-4462-9424-BF9575E8A1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9068A2-7047-4881-924D-CDCF24CD9014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B194B968-AAAC-4094-AD78-7CAAE80E6D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E32C1B9A-102F-4748-96AA-1F8476F3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686A9847-CB30-4B18-A529-D74D170FAF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C69E88-2500-42F1-993E-DC3369CF7C63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DB2E7E45-C36D-4FF3-B230-A8134EE8B3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742125B6-C7F9-4159-97E8-101209574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F44EF9CF-554B-4BF1-82B1-3A9086647D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A73DF4-277A-4C73-823A-F737A273FC56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671C624C-6E6C-4D5C-8C59-A81B639B96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C842EFD1-72C9-4F05-8F75-8B4688534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89C00809-DBA9-4F7C-89F4-8B19F4F19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04CDA38-2C6E-4C5D-8B30-81EB04DB7F48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48C1C87D-D8A2-47AA-829D-4F219030B7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A51D2C77-8EFB-4D53-AB23-7E23D456D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7F2D3E8D-6CC7-4DCF-AB9C-5FE16D7B34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019932-785A-4A3F-9E34-473D61734F9D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4C17A8E1-9F50-4B38-87C0-3AB52EEBF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56F29BE-80ED-427E-8FAE-D56FA72BC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96601C3E-BBDD-4CD5-9B2F-8E49505476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5C292E-8C87-48C9-A407-BBD26538A023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4D6C53A3-5E0B-4F76-AFD2-07CA47747F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8E2647ED-5E4F-49FC-A4C0-758F071AD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B35C0207-167A-414D-9DFC-A9423B386B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017EA9-97AF-45E7-B7C2-FD1E7AE8D5A3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2436906-497B-400E-B445-5BD3F9E6264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0FE551EC-6988-4224-BF76-7DFDEC2E0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6446FFFE-49A8-44CD-AC3A-DEC498EBA19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15A8D264-8966-4CE3-A845-38C04AFD6476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46EF0C52-E79C-427C-A287-714B5BDF33A2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CAA6DB83-BD6E-4884-B0CA-5E5572257F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7AA38549-F7C2-4B62-A620-1BF20E3B8F9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5FEFB859-244C-4CCA-8F6D-02F6A26084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F7BDD530-15E4-4C14-872C-17E281616F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83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83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B983809B-AC93-4C77-96D3-FD877502F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03550592-FF28-4966-8273-DE3009401D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DABF9199-7879-4415-8809-C1B6A18D8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A95C5C-DE84-42A8-A32C-986E5637D0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531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930B79A-73DA-42A1-93F2-220D365BA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1E70000-A25C-42B2-A3B7-0A3E33DE7A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0C9209C-EF84-45C2-895C-8D4EB4D7D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DF040-7EA0-44CE-94FA-3DDC63F2BF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59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CE35B4F-0308-4480-B24A-6D717903CE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33E1E9B-A043-4799-B8BC-4084864E0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799A02C9-4BFB-4B24-85AC-2373F38923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D30E7-8794-4FD1-A7D7-46E45C009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126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20F49C9-153D-4236-9B74-AF85114F1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7380534-B9EF-46BC-AB63-B95347D8A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F2B0D2E-A7F7-497B-8958-E6D6F3A442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E6B92-79F7-40EC-90D9-6997148ABE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27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E3491A4-A73D-43A4-BB63-EE4C1F21C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AEE2C73-70B8-46FE-B4C1-9CFE703F43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ADC533CF-9D00-4086-A92F-9B0ECCC375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68546-D7F2-4B6A-B903-3649C2F80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22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64374E9-5404-453A-B830-F5F48732E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1E1849C-1892-46AA-8018-99F77CFD9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66D89BF-408C-4586-B98B-78C6ECA5C6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F52B1-6429-4D87-A6F9-85B5BE267E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78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CDA66A7-34D0-4E71-B930-6A5CBCFED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DAE47E8-C9CA-4F35-826E-B3081584B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18B7E04F-B632-49F1-964A-08847B30D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B65B0-B669-4226-8AA7-A1C1058160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57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630183A-B3CC-48DE-A494-828D4E7A6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2059BC34-7150-4707-AD59-8CAF33279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E3F57F6F-8CDA-4938-9ECC-21D37FE1CE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3C09C-FA13-4205-9EAF-5BD8783880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0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5A90B1B8-80C9-400B-8BCF-0064CA3137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CAC2C5C-FCC7-4FD7-AE84-9CA56CA5C4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9DB2CC0-07CD-4152-9492-C722C95B4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BD302-F351-4188-8776-9C7D89F0B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88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320F48D2-CD8A-49DF-A0D1-EA74F11DC0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BCA10952-AEC8-4B78-8DC8-DBC4577854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466F32-4882-455C-B928-F7228AEB6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89082-1ABB-43BE-8DD8-133E8A9B90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18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B9F9FC1-9F45-4F40-A33D-D5A572AA03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241323B-B3D3-41B4-A187-EAA1EC9E80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B403A8F-8C35-4AEB-BD75-B2F5EDF04A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FA266-44D4-4084-AA56-7997C634D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0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EC0E9BE-9DD9-4262-AA4B-CE094B2073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248951D-E056-4DEF-B2F3-A2790553C2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40E642D-9C6A-4EB7-A4D7-A22D8A3EA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F2654-6BD2-4A72-9483-1CC9460C1B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2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7378DB8-B93C-41B9-968C-C08226492D7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>
              <a:extLst>
                <a:ext uri="{FF2B5EF4-FFF2-40B4-BE49-F238E27FC236}">
                  <a16:creationId xmlns:a16="http://schemas.microsoft.com/office/drawing/2014/main" id="{D37C4057-A7D4-49DB-A19A-5605E9D16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>
              <a:extLst>
                <a:ext uri="{FF2B5EF4-FFF2-40B4-BE49-F238E27FC236}">
                  <a16:creationId xmlns:a16="http://schemas.microsoft.com/office/drawing/2014/main" id="{1F0B1185-8534-4449-930D-D9FB169513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>
                <a:extLst>
                  <a:ext uri="{FF2B5EF4-FFF2-40B4-BE49-F238E27FC236}">
                    <a16:creationId xmlns:a16="http://schemas.microsoft.com/office/drawing/2014/main" id="{ED52A956-056E-45F8-A650-12858AF7CF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36" name="Line 6">
                <a:extLst>
                  <a:ext uri="{FF2B5EF4-FFF2-40B4-BE49-F238E27FC236}">
                    <a16:creationId xmlns:a16="http://schemas.microsoft.com/office/drawing/2014/main" id="{A15CF315-C250-48AD-BDC9-7CCB139FA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688130C3-F429-40EE-BDB5-C496C1CCA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79386F1D-C304-4ABB-AD75-C12BB40C5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09" name="Rectangle 9">
            <a:extLst>
              <a:ext uri="{FF2B5EF4-FFF2-40B4-BE49-F238E27FC236}">
                <a16:creationId xmlns:a16="http://schemas.microsoft.com/office/drawing/2014/main" id="{CC683CAD-2A80-443A-BF40-F567209708F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10" name="Rectangle 10">
            <a:extLst>
              <a:ext uri="{FF2B5EF4-FFF2-40B4-BE49-F238E27FC236}">
                <a16:creationId xmlns:a16="http://schemas.microsoft.com/office/drawing/2014/main" id="{A65D8C1B-FD41-416C-B7AE-6206C5CDE3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11" name="Rectangle 11">
            <a:extLst>
              <a:ext uri="{FF2B5EF4-FFF2-40B4-BE49-F238E27FC236}">
                <a16:creationId xmlns:a16="http://schemas.microsoft.com/office/drawing/2014/main" id="{C67239AF-AA23-46EB-B3E9-04A432B907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4D6319CF-CC06-4FA4-856B-0CE2B9A957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26CFB22C-0F3D-4D3D-B9ED-FCBAEFA9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Anammox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5938FC07-D7ED-45E6-B309-69353AED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34A1A4-E7B6-45B1-B01D-0F6FF7EE912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26526AD-CC07-4EF3-B3AA-774E35FA0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CTC 450  Review</a:t>
            </a:r>
            <a:endParaRPr lang="en-US" altLang="en-US" sz="2100" dirty="0">
              <a:latin typeface="+mn-lt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FA7B1E5-0FC0-494F-A51F-184E4A00B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WW Systems Operations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0941C7DC-D5FE-440B-8967-2933D6AF1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4F1680-AAD4-433B-AD96-DF9BB879E60C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56C6C99-5707-4439-942C-818BD9F02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Toxic Substance Removal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01E0FF04-130D-4090-8768-488A6F87E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Toxic-Hazardous to aquatic life or human health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Priority toxic water pollutants-over 100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Evaluating toxicity</a:t>
            </a:r>
          </a:p>
          <a:p>
            <a:pPr lvl="1" eaLnBrk="1" hangingPunct="1">
              <a:defRPr/>
            </a:pPr>
            <a:r>
              <a:rPr lang="en-US" altLang="en-US" dirty="0"/>
              <a:t>Test influent/effluent for specific substances</a:t>
            </a:r>
          </a:p>
          <a:p>
            <a:pPr lvl="1" eaLnBrk="1" hangingPunct="1">
              <a:defRPr/>
            </a:pPr>
            <a:r>
              <a:rPr lang="en-US" altLang="en-US" dirty="0" err="1"/>
              <a:t>Biomonitor</a:t>
            </a:r>
            <a:r>
              <a:rPr lang="en-US" altLang="en-US" dirty="0"/>
              <a:t>-fathead minnows, water fleas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EB4C1AD-F869-4BA2-89AA-A91D876F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AF7C69-E5B4-4878-8F4D-326F3FE89E8E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D6E6B677-3189-45AF-B963-D1758BC7B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Phosphorous Removal 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6D423D0-20EA-4896-84AC-9B28A48D54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Soluble or organic (organically bound)</a:t>
            </a:r>
          </a:p>
          <a:p>
            <a:pPr eaLnBrk="1" hangingPunct="1">
              <a:defRPr/>
            </a:pPr>
            <a:r>
              <a:rPr lang="en-US" altLang="en-US" dirty="0"/>
              <a:t>Conventional treatment removes 20-40% of phosphorus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Example 13-1 (see next slide)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Advanced treatments</a:t>
            </a:r>
          </a:p>
          <a:p>
            <a:pPr lvl="1" eaLnBrk="1" hangingPunct="1">
              <a:defRPr/>
            </a:pPr>
            <a:r>
              <a:rPr lang="en-US" altLang="en-US" dirty="0"/>
              <a:t>Chemical-biological</a:t>
            </a:r>
          </a:p>
          <a:p>
            <a:pPr lvl="1" eaLnBrk="1" hangingPunct="1">
              <a:defRPr/>
            </a:pPr>
            <a:r>
              <a:rPr lang="en-US" altLang="en-US" dirty="0"/>
              <a:t>Reverse osmosis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0911B503-6D95-416B-B538-BAD7328E9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1D51C3-7A75-4309-9810-6F1177534FB9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5648F3F8-855C-4F16-BE98-82AF8EAF83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latin typeface="+mn-lt"/>
              </a:rPr>
              <a:t>Example (Where is the PO</a:t>
            </a:r>
            <a:r>
              <a:rPr lang="en-US" altLang="en-US" sz="3600" baseline="-25000" dirty="0">
                <a:latin typeface="+mn-lt"/>
              </a:rPr>
              <a:t>4</a:t>
            </a:r>
            <a:r>
              <a:rPr lang="en-US" altLang="en-US" sz="3600" baseline="30000" dirty="0">
                <a:latin typeface="+mn-lt"/>
              </a:rPr>
              <a:t>3-</a:t>
            </a:r>
            <a:r>
              <a:rPr lang="en-US" altLang="en-US" sz="3600" dirty="0">
                <a:latin typeface="+mn-lt"/>
              </a:rPr>
              <a:t>)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7B23538-EC56-49E8-9F87-BB40E9CACA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Given the following, trace the inorganic, organic and total phosphorus through a conventional activated-sludge treatment plan.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Assume:</a:t>
            </a:r>
          </a:p>
          <a:p>
            <a:pPr lvl="1" eaLnBrk="1" hangingPunct="1">
              <a:defRPr/>
            </a:pPr>
            <a:r>
              <a:rPr lang="en-US" altLang="en-US" sz="2200" dirty="0"/>
              <a:t>Primary clarifier removal of 35% BOD</a:t>
            </a:r>
          </a:p>
          <a:p>
            <a:pPr lvl="1" eaLnBrk="1" hangingPunct="1">
              <a:defRPr/>
            </a:pPr>
            <a:r>
              <a:rPr lang="en-US" altLang="en-US" sz="2200" dirty="0"/>
              <a:t>Primary clarifier removal of 50% solids w/ 0.9% phosphorous</a:t>
            </a:r>
          </a:p>
          <a:p>
            <a:pPr lvl="1" eaLnBrk="1" hangingPunct="1">
              <a:defRPr/>
            </a:pPr>
            <a:r>
              <a:rPr lang="en-US" altLang="en-US" sz="2200" dirty="0"/>
              <a:t>Activated sludge </a:t>
            </a:r>
          </a:p>
          <a:p>
            <a:pPr lvl="2" eaLnBrk="1" hangingPunct="1">
              <a:defRPr/>
            </a:pPr>
            <a:r>
              <a:rPr lang="en-US" altLang="en-US" sz="2100" dirty="0"/>
              <a:t>F/M ratio of 0.40 &amp; 2% phosphorus in the sludge</a:t>
            </a:r>
          </a:p>
          <a:p>
            <a:pPr lvl="2" eaLnBrk="1" hangingPunct="1">
              <a:defRPr/>
            </a:pPr>
            <a:r>
              <a:rPr lang="en-US" altLang="en-US" sz="2100" dirty="0"/>
              <a:t>Filtrate recycles 5% of the influent phosphorus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20941655-45A9-4BCF-85F9-DD06DA02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A61A2C-4C96-429A-B9A1-BC6B7C789DAD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2F39B09-EA5A-4109-A2B4-D9D3672F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Example</a:t>
            </a:r>
          </a:p>
        </p:txBody>
      </p:sp>
      <p:graphicFrame>
        <p:nvGraphicFramePr>
          <p:cNvPr id="207930" name="Group 58">
            <a:extLst>
              <a:ext uri="{FF2B5EF4-FFF2-40B4-BE49-F238E27FC236}">
                <a16:creationId xmlns:a16="http://schemas.microsoft.com/office/drawing/2014/main" id="{3C9F33CB-3AB7-46EA-A2CA-91EBA3165F5F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914400" y="1600200"/>
          <a:ext cx="7772400" cy="4530729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Parameter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After Primary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After Secondary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Inorganic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Organic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Total 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Inorganic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Organic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Total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E8855F4D-66C2-46D9-8DB9-8716532C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E1E784-F168-4AA3-B959-84C8F910736B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0F11B3B4-09AB-447E-B00B-23851E63A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>
                <a:latin typeface="+mn-lt"/>
              </a:rPr>
              <a:t>Final Results</a:t>
            </a:r>
            <a:br>
              <a:rPr lang="en-US" altLang="en-US" sz="3800" dirty="0"/>
            </a:br>
            <a:endParaRPr lang="en-US" altLang="en-US" sz="3800" dirty="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393A5B4B-4BF1-474E-A1BB-ABF501F1C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70% of P remains in the treated WW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30% of P removed in sludge solids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42ED7A6F-80A3-4739-90B6-301B0CBB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5E6784-20E0-4BB4-8426-C3CEDC8F168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DBA4B0F0-30D6-4D59-B7A2-AE86748048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Chemical-Biological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1D99A175-B861-43FE-8314-3CC6F2D58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Chemicals used </a:t>
            </a:r>
          </a:p>
          <a:p>
            <a:pPr lvl="1" eaLnBrk="1" hangingPunct="1"/>
            <a:r>
              <a:rPr lang="en-US" altLang="en-US"/>
              <a:t>Alum</a:t>
            </a:r>
          </a:p>
          <a:p>
            <a:pPr lvl="1" eaLnBrk="1" hangingPunct="1"/>
            <a:r>
              <a:rPr lang="en-US" altLang="en-US"/>
              <a:t>Iron Salts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Chemical-Biological  </a:t>
            </a:r>
          </a:p>
          <a:p>
            <a:pPr lvl="1" eaLnBrk="1" hangingPunct="1"/>
            <a:r>
              <a:rPr lang="en-US" altLang="en-US"/>
              <a:t>Chemicals added in primary clarifiers</a:t>
            </a:r>
          </a:p>
          <a:p>
            <a:pPr lvl="1" eaLnBrk="1" hangingPunct="1"/>
            <a:r>
              <a:rPr lang="en-US" altLang="en-US"/>
              <a:t>Chemicals added before secondary</a:t>
            </a:r>
          </a:p>
          <a:p>
            <a:pPr lvl="1" eaLnBrk="1" hangingPunct="1"/>
            <a:r>
              <a:rPr lang="en-US" altLang="en-US"/>
              <a:t>Chemicals added before final clarifier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67B5AC87-178B-4B30-A0A0-A5CE0F7D5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DBEA52-CB86-4E52-8D2A-38834F513745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DE20991-7AB2-4901-BF0D-C803DE627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>
                <a:latin typeface="+mn-lt"/>
              </a:rPr>
              <a:t>Example--Add alum to remove P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E7852DA8-9B50-4A7B-98E8-811D2B27B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If Alum applied to primary tank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18% of P remains in the treated WW</a:t>
            </a:r>
          </a:p>
          <a:p>
            <a:pPr eaLnBrk="1" hangingPunct="1"/>
            <a:r>
              <a:rPr lang="en-US" altLang="en-US" dirty="0"/>
              <a:t>82% of P removed in sludge solids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0AB32FF9-38FE-47FD-8C42-DDC7DECE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21E5F6-83A2-42B2-9EE7-0418E177350F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AA3FB142-5CBF-4CC6-B518-B9344CB69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255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Nitrogen-Atmospheric 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B6A08E8B-0F65-4FEB-B752-18D0959804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772400" cy="460692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Atmospheric Nitrogen to Organic Molecules</a:t>
            </a:r>
          </a:p>
          <a:p>
            <a:pPr marL="990600" lvl="1" indent="-533400" eaLnBrk="1" hangingPunct="1">
              <a:defRPr/>
            </a:pPr>
            <a:r>
              <a:rPr lang="en-US" altLang="en-US" sz="2200" dirty="0"/>
              <a:t>Nitrogen-fixing bacteria (rhizobia)</a:t>
            </a:r>
          </a:p>
          <a:p>
            <a:pPr marL="990600" lvl="1" indent="-533400" eaLnBrk="1" hangingPunct="1">
              <a:defRPr/>
            </a:pPr>
            <a:r>
              <a:rPr lang="en-US" altLang="en-US" sz="2200" dirty="0"/>
              <a:t>Live in root nodules of plants (symbiotic relationship)</a:t>
            </a:r>
          </a:p>
          <a:p>
            <a:pPr marL="990600" lvl="1" indent="-533400" eaLnBrk="1" hangingPunct="1">
              <a:defRPr/>
            </a:pPr>
            <a:r>
              <a:rPr lang="en-US" altLang="en-US" sz="2200" dirty="0"/>
              <a:t>Legumes (beans, clover, peas, peanuts,…)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Plants get nitrogen in a usable form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Animals get nitrogen from eating plants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Animals excrete nitrogen as a waste product, usually in the form of ammonia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EF06F51E-3636-4EF4-A1C6-9ABF1BEF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FBE4E5-CD6F-4727-9C7F-4C373EC787A2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EAA09B19-D328-466E-8F5A-01C046844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255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Nitrogen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CC6437A-A345-4D81-9400-8600ADFF0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Organic </a:t>
            </a:r>
          </a:p>
          <a:p>
            <a:pPr marL="990600" lvl="1" indent="-533400" eaLnBrk="1" hangingPunct="1">
              <a:defRPr/>
            </a:pPr>
            <a:r>
              <a:rPr lang="en-US" altLang="en-US" sz="2200" dirty="0"/>
              <a:t>Excreted or Decomposed to ammonia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Ammonia</a:t>
            </a:r>
          </a:p>
          <a:p>
            <a:pPr marL="990600" lvl="1" indent="-533400" eaLnBrk="1" hangingPunct="1">
              <a:defRPr/>
            </a:pPr>
            <a:r>
              <a:rPr lang="en-US" altLang="en-US" sz="2200" i="1" dirty="0"/>
              <a:t>Nitrosomonas</a:t>
            </a:r>
            <a:r>
              <a:rPr lang="en-US" altLang="en-US" sz="2200" dirty="0"/>
              <a:t> oxidize ammonia to nitrite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Nitrite</a:t>
            </a:r>
          </a:p>
          <a:p>
            <a:pPr marL="990600" lvl="1" indent="-533400" eaLnBrk="1" hangingPunct="1">
              <a:defRPr/>
            </a:pPr>
            <a:r>
              <a:rPr lang="en-US" altLang="en-US" sz="2200" i="1" dirty="0"/>
              <a:t>Nitrobacter</a:t>
            </a:r>
            <a:r>
              <a:rPr lang="en-US" altLang="en-US" sz="2200" dirty="0"/>
              <a:t> oxidize nitrite to nitrate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Nitrate</a:t>
            </a:r>
          </a:p>
          <a:p>
            <a:pPr marL="990600" lvl="1" indent="-533400" eaLnBrk="1" hangingPunct="1">
              <a:defRPr/>
            </a:pPr>
            <a:r>
              <a:rPr lang="en-US" altLang="en-US" sz="2200" dirty="0"/>
              <a:t>Under anaerobic conditions via facultative heterotrophs, nitrates are converted to nitrogen gas (which escapes into the atmosphere)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Nitrogen gas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05BADEB8-29C2-4626-BC97-20BADA581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New Type of Microbe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8FA76E25-835A-42B6-83DF-2AB3D3E137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Ammonia to nitrogen directly</a:t>
            </a:r>
          </a:p>
          <a:p>
            <a:pPr lvl="1" eaLnBrk="1" hangingPunct="1"/>
            <a:r>
              <a:rPr lang="en-US" altLang="en-US" dirty="0"/>
              <a:t>NH</a:t>
            </a:r>
            <a:r>
              <a:rPr lang="en-US" altLang="en-US" baseline="-25000" dirty="0"/>
              <a:t>4</a:t>
            </a:r>
            <a:r>
              <a:rPr lang="en-US" altLang="en-US" baseline="30000" dirty="0"/>
              <a:t>+</a:t>
            </a:r>
            <a:r>
              <a:rPr lang="en-US" altLang="en-US" dirty="0"/>
              <a:t> + NO</a:t>
            </a:r>
            <a:r>
              <a:rPr lang="en-US" altLang="en-US" baseline="-25000" dirty="0"/>
              <a:t>2</a:t>
            </a:r>
            <a:r>
              <a:rPr lang="en-US" altLang="en-US" baseline="30000" dirty="0"/>
              <a:t>−</a:t>
            </a:r>
            <a:r>
              <a:rPr lang="en-US" altLang="en-US" dirty="0"/>
              <a:t> → N</a:t>
            </a:r>
            <a:r>
              <a:rPr lang="en-US" altLang="en-US" baseline="-25000" dirty="0"/>
              <a:t>2</a:t>
            </a:r>
            <a:r>
              <a:rPr lang="en-US" altLang="en-US" dirty="0"/>
              <a:t> + 2H</a:t>
            </a:r>
            <a:r>
              <a:rPr lang="en-US" altLang="en-US" baseline="-25000" dirty="0"/>
              <a:t>2</a:t>
            </a:r>
            <a:r>
              <a:rPr lang="en-US" altLang="en-US" dirty="0"/>
              <a:t>O</a:t>
            </a:r>
          </a:p>
          <a:p>
            <a:pPr eaLnBrk="1" hangingPunct="1"/>
            <a:r>
              <a:rPr lang="en-US" altLang="en-US" dirty="0"/>
              <a:t>Anammox (anaerobic ammonium oxidation)</a:t>
            </a:r>
          </a:p>
          <a:p>
            <a:pPr eaLnBrk="1" hangingPunct="1"/>
            <a:r>
              <a:rPr lang="en-US" altLang="en-US" dirty="0"/>
              <a:t>Advantage:  No oxygen needed</a:t>
            </a:r>
          </a:p>
          <a:p>
            <a:pPr eaLnBrk="1" hangingPunct="1"/>
            <a:r>
              <a:rPr lang="en-US" altLang="en-US" dirty="0"/>
              <a:t>Strangeness: anammox bugs also produce hydrazine (rocket fuel)</a:t>
            </a:r>
          </a:p>
          <a:p>
            <a:pPr eaLnBrk="1" hangingPunct="1"/>
            <a:r>
              <a:rPr lang="en-US" altLang="en-US" dirty="0"/>
              <a:t>Bugs store the hydrazine in a dense membrane structure of fused carbon rings</a:t>
            </a:r>
          </a:p>
          <a:p>
            <a:pPr eaLnBrk="1" hangingPunct="1"/>
            <a:r>
              <a:rPr lang="en-US" altLang="en-US" sz="1200" dirty="0"/>
              <a:t>Ref: The Invisible Kingdom, </a:t>
            </a:r>
            <a:r>
              <a:rPr lang="en-US" altLang="en-US" sz="1200" dirty="0" err="1"/>
              <a:t>Idan</a:t>
            </a:r>
            <a:r>
              <a:rPr lang="en-US" altLang="en-US" sz="1200" dirty="0"/>
              <a:t> Ben-Barak </a:t>
            </a: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126A8D17-966B-4911-AD2E-2A48BF0F3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06DDEB-C156-42B3-896E-BEB2B5E79B89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850006BE-7C78-410E-AC5D-60CC13D4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F4BCE1-DCC6-4379-9A60-1AB039547BC5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E113533-5E0A-448E-B946-F5AA8C1BE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Objectives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1BC869F-7C7E-4664-9423-DC17BA1AA1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Understand the basics with respect to advanced WW treatment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485FF5AB-EDB5-4515-B672-D295BF465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+mn-lt"/>
              </a:rPr>
              <a:t>Identified in 1999</a:t>
            </a: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E2036055-C91D-40AB-90F9-DBF66FDE1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6FD8BC-362B-4B01-9A5F-70997FEE8DF6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/>
          </a:p>
        </p:txBody>
      </p:sp>
      <p:pic>
        <p:nvPicPr>
          <p:cNvPr id="49156" name="Picture 2">
            <a:extLst>
              <a:ext uri="{FF2B5EF4-FFF2-40B4-BE49-F238E27FC236}">
                <a16:creationId xmlns:a16="http://schemas.microsoft.com/office/drawing/2014/main" id="{4B43136D-B7B4-41A3-AE04-1188F6AC0B6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914525"/>
            <a:ext cx="2293938" cy="3573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3">
            <a:extLst>
              <a:ext uri="{FF2B5EF4-FFF2-40B4-BE49-F238E27FC236}">
                <a16:creationId xmlns:a16="http://schemas.microsoft.com/office/drawing/2014/main" id="{97E036D6-4D58-46EA-B827-F3909A847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1600200"/>
            <a:ext cx="63881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Rectangle 4">
            <a:extLst>
              <a:ext uri="{FF2B5EF4-FFF2-40B4-BE49-F238E27FC236}">
                <a16:creationId xmlns:a16="http://schemas.microsoft.com/office/drawing/2014/main" id="{32EDDF4B-BC35-4276-8927-2F2A8736D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791200"/>
            <a:ext cx="409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hlinkClick r:id="rId4"/>
              </a:rPr>
              <a:t>https://en.wikipedia.org/wiki/Anammox</a:t>
            </a:r>
            <a:endParaRPr lang="en-US" altLang="en-US"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7F82EBBF-B8A3-4330-AA5A-A8F974EC5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91BA5F-5AEA-4949-A5CE-6301AE35BFB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0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E25CE24-D5CD-4DDD-83BF-119CC5F2F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Nitrogen in WW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1CE2397C-4CED-4B0B-8362-023EBE53E9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40% ammonia; 60% is bound in organic matter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Usually not enough oxygen is available to convert to nitrites or nitrates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997B9CDC-823E-48E9-9BA1-EAD532C0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723A72-B006-43FF-A3DE-F1958BF923B3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0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E62C6D18-1E01-4671-A344-04A35F2E0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Nitrogen Removal-Conventional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A2CD5F1C-496B-400E-8236-476B7F4352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Primary sedimentation (15% removal)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Biological treatment (another 10%)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Remainder is mainly in the form of ammonia unless oxidation occurs (activated sludge at low BOD loading)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70043434-265A-42B8-9FF1-82186A6A5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162471-3E1C-4B1D-B181-42847FA9C059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0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7F3DBC07-E4A4-43BE-843F-D03FFB6F2B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Nitrogen Removal-Advanced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A0CD5967-1DB8-4C48-AD79-FE7EC56814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After biological treatment:</a:t>
            </a:r>
          </a:p>
          <a:p>
            <a:pPr lvl="1" eaLnBrk="1" hangingPunct="1"/>
            <a:r>
              <a:rPr lang="en-US" altLang="en-US"/>
              <a:t>Aeration</a:t>
            </a:r>
          </a:p>
          <a:p>
            <a:pPr lvl="1" eaLnBrk="1" hangingPunct="1"/>
            <a:r>
              <a:rPr lang="en-US" altLang="en-US"/>
              <a:t>Final settling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Alkalinity is reduced when nitrification takes place; lime or soda ash is added to maintain alkalinity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939C3944-53D5-4BC1-AC6D-77E6A35A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A3B13B-30CF-49F8-8B8A-3F9EFF231B7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0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250063C-F5AF-476E-A0B8-111B0AD885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Nitrate removal-Advanced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3CCF3641-C853-4213-B0BE-A3A811376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Nitrate can pollute groundwater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Denitrification converts nitrates to nitrogen gas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Process is anaerobic or anoxic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Process requires an organic carbon source (methanol or raw ww)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Via recycle, denitrification can be placed ahead of nitrification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08C7574D-4F2B-49A5-AAA9-03F68294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F244C7-D79C-4ABF-8B66-C9EFC08FAF48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0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B7B0FF86-2FDA-4A74-9975-7F5EFFBF3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>
                <a:latin typeface="+mn-lt"/>
              </a:rPr>
              <a:t>EBPR-Enhanced Biological Phosphorous Removal</a:t>
            </a: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D0087E39-8828-42AE-B0D4-76294C186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Anoxic zone (0.5 to 3 hours detention time) followed by aerobic zone (6-24 </a:t>
            </a:r>
            <a:r>
              <a:rPr lang="en-US" altLang="en-US" dirty="0" err="1"/>
              <a:t>hrs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Helps remove both N and 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5822D86-BC82-40AB-825B-302238BB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F5BC60-8270-4B9C-A4BA-A1DB4C16D30B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149B062-DC34-4D9D-9173-2654ED235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latin typeface="+mn-lt"/>
              </a:rPr>
              <a:t>Limitations-Biological Treatment</a:t>
            </a:r>
            <a:endParaRPr lang="en-US" altLang="en-US" sz="2000" dirty="0">
              <a:latin typeface="+mn-lt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8EA8E747-FAEF-4EAC-B260-A1DF80D62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Doesn’t remove most phosphorous or nitrogen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Incomplete disinfection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Doesn’t remove all toxins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Doesn’t remove non-biodegradable soluble chemicals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42ABF0BA-A09D-48D8-A3C7-7B75C8E7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5949BF-F416-4A44-AC57-8C2D3F5669FC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33C4307-059F-4D4A-BF6B-E86D3AB01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Two systems</a:t>
            </a:r>
            <a:endParaRPr lang="en-US" altLang="en-US" sz="2100" dirty="0">
              <a:latin typeface="+mn-lt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CB3BED6-D911-4D20-8CE3-F50D745FA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Advanced (tertiary and </a:t>
            </a:r>
            <a:r>
              <a:rPr lang="en-US" altLang="en-US" sz="2400" dirty="0" err="1">
                <a:solidFill>
                  <a:schemeClr val="folHlink"/>
                </a:solidFill>
              </a:rPr>
              <a:t>ww</a:t>
            </a:r>
            <a:r>
              <a:rPr lang="en-US" altLang="en-US" sz="2400" dirty="0">
                <a:solidFill>
                  <a:schemeClr val="folHlink"/>
                </a:solidFill>
              </a:rPr>
              <a:t> reclamation</a:t>
            </a:r>
            <a:r>
              <a:rPr lang="en-US" altLang="en-US" sz="2400" dirty="0"/>
              <a:t>)</a:t>
            </a:r>
          </a:p>
          <a:p>
            <a:pPr lvl="1" eaLnBrk="1" hangingPunct="1">
              <a:defRPr/>
            </a:pPr>
            <a:r>
              <a:rPr lang="en-US" altLang="en-US" sz="2200" dirty="0"/>
              <a:t>Remove phosphorous</a:t>
            </a:r>
          </a:p>
          <a:p>
            <a:pPr lvl="1" eaLnBrk="1" hangingPunct="1">
              <a:defRPr/>
            </a:pPr>
            <a:r>
              <a:rPr lang="en-US" altLang="en-US" sz="2200" dirty="0"/>
              <a:t>Convert ammonia to nitrate (nitrification) </a:t>
            </a:r>
          </a:p>
          <a:p>
            <a:pPr lvl="1" eaLnBrk="1" hangingPunct="1">
              <a:defRPr/>
            </a:pPr>
            <a:r>
              <a:rPr lang="en-US" altLang="en-US" sz="2200" dirty="0"/>
              <a:t>Convert nitrate to nitrogen (denitrification)</a:t>
            </a:r>
          </a:p>
          <a:p>
            <a:pPr lvl="1" eaLnBrk="1" hangingPunct="1">
              <a:defRPr/>
            </a:pPr>
            <a:r>
              <a:rPr lang="en-US" altLang="en-US" sz="2200" dirty="0"/>
              <a:t>Inactivate pathogens</a:t>
            </a:r>
          </a:p>
          <a:p>
            <a:pPr lvl="1" eaLnBrk="1" hangingPunct="1">
              <a:defRPr/>
            </a:pPr>
            <a:r>
              <a:rPr lang="en-US" altLang="en-US" sz="2200" dirty="0">
                <a:solidFill>
                  <a:schemeClr val="folHlink"/>
                </a:solidFill>
              </a:rPr>
              <a:t>Remove heavy metals</a:t>
            </a:r>
          </a:p>
          <a:p>
            <a:pPr lvl="1" eaLnBrk="1" hangingPunct="1">
              <a:defRPr/>
            </a:pPr>
            <a:r>
              <a:rPr lang="en-US" altLang="en-US" sz="2200" dirty="0">
                <a:solidFill>
                  <a:schemeClr val="folHlink"/>
                </a:solidFill>
              </a:rPr>
              <a:t>Remove organic chemicals</a:t>
            </a:r>
          </a:p>
          <a:p>
            <a:pPr lvl="1" eaLnBrk="1" hangingPunct="1">
              <a:defRPr/>
            </a:pPr>
            <a:r>
              <a:rPr lang="en-US" altLang="en-US" sz="2200" dirty="0">
                <a:solidFill>
                  <a:schemeClr val="folHlink"/>
                </a:solidFill>
              </a:rPr>
              <a:t>Remove inorganic salts</a:t>
            </a:r>
          </a:p>
          <a:p>
            <a:pPr lvl="1" eaLnBrk="1" hangingPunct="1">
              <a:defRPr/>
            </a:pPr>
            <a:r>
              <a:rPr lang="en-US" altLang="en-US" sz="2200" dirty="0">
                <a:solidFill>
                  <a:schemeClr val="folHlink"/>
                </a:solidFill>
              </a:rPr>
              <a:t>Eliminate all pathogens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altLang="en-US" sz="2200" dirty="0">
              <a:solidFill>
                <a:schemeClr val="fol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eaLnBrk="1" hangingPunct="1">
              <a:defRPr/>
            </a:pPr>
            <a:endParaRPr lang="en-US" altLang="en-US" sz="24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110AEAA5-120B-46DC-95CE-150D1778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E9CCFC-9E11-4102-BBA5-59D65DB41FF4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45638E06-CFAC-44A8-9963-8F4FD375F8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Excess Phosphorous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D64A3D3-9865-426D-9152-558B913C6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“Fertilizes” receiving waters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Causes algal blooms</a:t>
            </a:r>
          </a:p>
          <a:p>
            <a:pPr lvl="1" eaLnBrk="1" hangingPunct="1"/>
            <a:r>
              <a:rPr lang="en-US" altLang="en-US"/>
              <a:t>Depletes DO</a:t>
            </a:r>
          </a:p>
          <a:p>
            <a:pPr lvl="1" eaLnBrk="1" hangingPunct="1"/>
            <a:r>
              <a:rPr lang="en-US" altLang="en-US"/>
              <a:t>Reduces water transparency</a:t>
            </a:r>
          </a:p>
          <a:p>
            <a:pPr lvl="1" eaLnBrk="1" hangingPunct="1"/>
            <a:r>
              <a:rPr lang="en-US" altLang="en-US"/>
              <a:t>Releases foul odors</a:t>
            </a:r>
          </a:p>
          <a:p>
            <a:pPr lvl="1" eaLnBrk="1" hangingPunct="1"/>
            <a:r>
              <a:rPr lang="en-US" altLang="en-US"/>
              <a:t>Can lose “finer” fish species</a:t>
            </a:r>
          </a:p>
        </p:txBody>
      </p:sp>
      <p:pic>
        <p:nvPicPr>
          <p:cNvPr id="12293" name="Picture 4">
            <a:extLst>
              <a:ext uri="{FF2B5EF4-FFF2-40B4-BE49-F238E27FC236}">
                <a16:creationId xmlns:a16="http://schemas.microsoft.com/office/drawing/2014/main" id="{7C24D96B-DE1A-4097-B1F6-AC4ED1644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724400"/>
            <a:ext cx="222408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5">
            <a:extLst>
              <a:ext uri="{FF2B5EF4-FFF2-40B4-BE49-F238E27FC236}">
                <a16:creationId xmlns:a16="http://schemas.microsoft.com/office/drawing/2014/main" id="{187332E8-B771-4D56-9552-237C7E480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3" y="4648200"/>
            <a:ext cx="2630487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6">
            <a:extLst>
              <a:ext uri="{FF2B5EF4-FFF2-40B4-BE49-F238E27FC236}">
                <a16:creationId xmlns:a16="http://schemas.microsoft.com/office/drawing/2014/main" id="{8C8F2993-42A7-42B0-99C6-DB81DDA8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648200"/>
            <a:ext cx="236220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A02A5D13-A0BD-4595-989D-7A014905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5BEAA5-BC51-4636-A482-BE8472C63C9D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3FFAD76-9CD7-4046-AF98-95C7F5607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Excess Nitrogen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322FED0-D830-4678-A315-A46CCFECE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Ammonia can be toxic to fish/aquatic animals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Can increase eutrophication (but usually phosphorous is limiting)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89923F4-64A2-4887-92C5-29F6B1B8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D54797-BC0E-48E4-AC09-AE11A5CD1EA7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07AE075-17F6-4136-AD20-BC8A414F47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Pathogens</a:t>
            </a:r>
            <a:endParaRPr lang="en-US" altLang="en-US" sz="2100" dirty="0">
              <a:latin typeface="+mn-lt"/>
            </a:endParaRP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18C58F18-B49B-4EE6-BCE3-D793511EE5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Conventional biological treatment</a:t>
            </a:r>
          </a:p>
          <a:p>
            <a:pPr lvl="1" eaLnBrk="1" hangingPunct="1">
              <a:defRPr/>
            </a:pPr>
            <a:r>
              <a:rPr lang="en-US" altLang="en-US" dirty="0"/>
              <a:t>Up to 99.9% removal</a:t>
            </a:r>
          </a:p>
          <a:p>
            <a:pPr lvl="1" eaLnBrk="1" hangingPunct="1">
              <a:defRPr/>
            </a:pPr>
            <a:r>
              <a:rPr lang="en-US" altLang="en-US" dirty="0"/>
              <a:t>With disinfection up to 99.99%</a:t>
            </a:r>
          </a:p>
          <a:p>
            <a:pPr lvl="1" eaLnBrk="1" hangingPunct="1">
              <a:defRPr/>
            </a:pPr>
            <a:r>
              <a:rPr lang="en-US" altLang="en-US" dirty="0"/>
              <a:t>Protozoal cysts and helminth eggs are resistant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lvl="1" eaLnBrk="1" hangingPunct="1"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F8B63EA-5A80-4786-9D88-B431A22E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49921E-111A-4279-B4DF-D265E0A60BB8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6925693-A915-4A31-9FF4-78C3F9DF9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SS Removal-Advanced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D8324FA-ED7F-4C37-A53B-3F2F25EB6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Granular-Media filters (similar to water treatment)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Cloth Media filters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Membrane filters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300611E3-EDD2-4294-8DA6-9CCB9C32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70E9FB-4E3F-4300-8046-7903B08E55CD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B140DDD-94B5-45E3-8F64-5EA1B0215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Pathogen Removal-Advanced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2EFAB66-5261-4B2D-B41F-294D4A782C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Remove solids first via filtration (pathogens can be protected in the solids)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Chlorination (similar to water treatment)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10">
      <a:dk1>
        <a:srgbClr val="000000"/>
      </a:dk1>
      <a:lt1>
        <a:srgbClr val="FFFFFF"/>
      </a:lt1>
      <a:dk2>
        <a:srgbClr val="660033"/>
      </a:dk2>
      <a:lt2>
        <a:srgbClr val="666699"/>
      </a:lt2>
      <a:accent1>
        <a:srgbClr val="95A3D1"/>
      </a:accent1>
      <a:accent2>
        <a:srgbClr val="FFFF66"/>
      </a:accent2>
      <a:accent3>
        <a:srgbClr val="FFFFFF"/>
      </a:accent3>
      <a:accent4>
        <a:srgbClr val="000000"/>
      </a:accent4>
      <a:accent5>
        <a:srgbClr val="C8CEE5"/>
      </a:accent5>
      <a:accent6>
        <a:srgbClr val="E7E75C"/>
      </a:accent6>
      <a:hlink>
        <a:srgbClr val="5A84D8"/>
      </a:hlink>
      <a:folHlink>
        <a:srgbClr val="CCCC99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1864</TotalTime>
  <Words>799</Words>
  <Application>Microsoft Office PowerPoint</Application>
  <PresentationFormat>On-screen Show (4:3)</PresentationFormat>
  <Paragraphs>239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Wingdings</vt:lpstr>
      <vt:lpstr>Layers</vt:lpstr>
      <vt:lpstr>CTC 450  Review</vt:lpstr>
      <vt:lpstr>Objectives</vt:lpstr>
      <vt:lpstr>Limitations-Biological Treatment</vt:lpstr>
      <vt:lpstr>Two systems</vt:lpstr>
      <vt:lpstr>Excess Phosphorous</vt:lpstr>
      <vt:lpstr>Excess Nitrogen</vt:lpstr>
      <vt:lpstr>Pathogens</vt:lpstr>
      <vt:lpstr>SS Removal-Advanced</vt:lpstr>
      <vt:lpstr>Pathogen Removal-Advanced</vt:lpstr>
      <vt:lpstr>Toxic Substance Removal</vt:lpstr>
      <vt:lpstr>Phosphorous Removal </vt:lpstr>
      <vt:lpstr>Example (Where is the PO43-)</vt:lpstr>
      <vt:lpstr>Example</vt:lpstr>
      <vt:lpstr>Final Results </vt:lpstr>
      <vt:lpstr>Chemical-Biological</vt:lpstr>
      <vt:lpstr>Example--Add alum to remove P</vt:lpstr>
      <vt:lpstr>Nitrogen-Atmospheric </vt:lpstr>
      <vt:lpstr>Nitrogen</vt:lpstr>
      <vt:lpstr>New Type of Microbe</vt:lpstr>
      <vt:lpstr>Identified in 1999</vt:lpstr>
      <vt:lpstr>Nitrogen in WW</vt:lpstr>
      <vt:lpstr>Nitrogen Removal-Conventional</vt:lpstr>
      <vt:lpstr>Nitrogen Removal-Advanced</vt:lpstr>
      <vt:lpstr>Nitrate removal-Advanced</vt:lpstr>
      <vt:lpstr>EBPR-Enhanced Biological Phosphorous Removal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83</cp:revision>
  <dcterms:created xsi:type="dcterms:W3CDTF">2002-10-04T19:39:32Z</dcterms:created>
  <dcterms:modified xsi:type="dcterms:W3CDTF">2026-03-13T17:40:35Z</dcterms:modified>
</cp:coreProperties>
</file>