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60" r:id="rId5"/>
    <p:sldId id="259" r:id="rId6"/>
    <p:sldId id="261" r:id="rId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yler Almy" initials="TA" lastIdx="1" clrIdx="0">
    <p:extLst>
      <p:ext uri="{19B8F6BF-5375-455C-9EA6-DF929625EA0E}">
        <p15:presenceInfo xmlns:p15="http://schemas.microsoft.com/office/powerpoint/2012/main" userId="S-1-5-21-2089698951-80418073-504556081-3029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22" d="100"/>
          <a:sy n="122" d="100"/>
        </p:scale>
        <p:origin x="96" y="29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ommentAuthors" Target="commen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11-30T10:58:48.415" idx="1">
    <p:pos x="10" y="10"/>
    <p:text/>
    <p:extLst>
      <p:ext uri="{C676402C-5697-4E1C-873F-D02D1690AC5C}">
        <p15:threadingInfo xmlns:p15="http://schemas.microsoft.com/office/powerpoint/2012/main" timeZoneBias="300"/>
      </p:ext>
    </p:extLst>
  </p:cm>
</p:cmLst>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34FAC18-5F67-4486-99D1-9FA29A19155A}"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7E1CDA4F-4E20-4918-9F35-A9DC40898633}" type="slidenum">
              <a:rPr lang="en-US" smtClean="0"/>
              <a:t>‹#›</a:t>
            </a:fld>
            <a:endParaRPr lang="en-US"/>
          </a:p>
        </p:txBody>
      </p:sp>
    </p:spTree>
    <p:extLst>
      <p:ext uri="{BB962C8B-B14F-4D97-AF65-F5344CB8AC3E}">
        <p14:creationId xmlns:p14="http://schemas.microsoft.com/office/powerpoint/2010/main" val="24136528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4FAC18-5F67-4486-99D1-9FA29A19155A}"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1CDA4F-4E20-4918-9F35-A9DC40898633}" type="slidenum">
              <a:rPr lang="en-US" smtClean="0"/>
              <a:t>‹#›</a:t>
            </a:fld>
            <a:endParaRPr lang="en-US"/>
          </a:p>
        </p:txBody>
      </p:sp>
    </p:spTree>
    <p:extLst>
      <p:ext uri="{BB962C8B-B14F-4D97-AF65-F5344CB8AC3E}">
        <p14:creationId xmlns:p14="http://schemas.microsoft.com/office/powerpoint/2010/main" val="256533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4FAC18-5F67-4486-99D1-9FA29A19155A}"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1CDA4F-4E20-4918-9F35-A9DC40898633}" type="slidenum">
              <a:rPr lang="en-US" smtClean="0"/>
              <a:t>‹#›</a:t>
            </a:fld>
            <a:endParaRPr lang="en-US"/>
          </a:p>
        </p:txBody>
      </p:sp>
    </p:spTree>
    <p:extLst>
      <p:ext uri="{BB962C8B-B14F-4D97-AF65-F5344CB8AC3E}">
        <p14:creationId xmlns:p14="http://schemas.microsoft.com/office/powerpoint/2010/main" val="40553219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4FAC18-5F67-4486-99D1-9FA29A19155A}"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1CDA4F-4E20-4918-9F35-A9DC40898633}" type="slidenum">
              <a:rPr lang="en-US" smtClean="0"/>
              <a:t>‹#›</a:t>
            </a:fld>
            <a:endParaRPr lang="en-US"/>
          </a:p>
        </p:txBody>
      </p:sp>
    </p:spTree>
    <p:extLst>
      <p:ext uri="{BB962C8B-B14F-4D97-AF65-F5344CB8AC3E}">
        <p14:creationId xmlns:p14="http://schemas.microsoft.com/office/powerpoint/2010/main" val="2403747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D34FAC18-5F67-4486-99D1-9FA29A19155A}" type="datetimeFigureOut">
              <a:rPr lang="en-US" smtClean="0"/>
              <a:t>11/30/2022</a:t>
            </a:fld>
            <a:endParaRPr lang="en-US"/>
          </a:p>
        </p:txBody>
      </p:sp>
      <p:sp>
        <p:nvSpPr>
          <p:cNvPr id="5" name="Footer Placeholder 4"/>
          <p:cNvSpPr>
            <a:spLocks noGrp="1"/>
          </p:cNvSpPr>
          <p:nvPr>
            <p:ph type="ftr" sz="quarter" idx="11"/>
          </p:nvPr>
        </p:nvSpPr>
        <p:spPr>
          <a:xfrm>
            <a:off x="2182708" y="6272784"/>
            <a:ext cx="6327648" cy="365125"/>
          </a:xfrm>
        </p:spPr>
        <p:txBody>
          <a:bodyPr/>
          <a:lstStyle/>
          <a:p>
            <a:endParaRPr lang="en-US"/>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7E1CDA4F-4E20-4918-9F35-A9DC40898633}" type="slidenum">
              <a:rPr lang="en-US" smtClean="0"/>
              <a:t>‹#›</a:t>
            </a:fld>
            <a:endParaRPr lang="en-US"/>
          </a:p>
        </p:txBody>
      </p:sp>
    </p:spTree>
    <p:extLst>
      <p:ext uri="{BB962C8B-B14F-4D97-AF65-F5344CB8AC3E}">
        <p14:creationId xmlns:p14="http://schemas.microsoft.com/office/powerpoint/2010/main" val="1472667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34FAC18-5F67-4486-99D1-9FA29A19155A}" type="datetimeFigureOut">
              <a:rPr lang="en-US" smtClean="0"/>
              <a:t>11/30/2022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1CDA4F-4E20-4918-9F35-A9DC40898633}" type="slidenum">
              <a:rPr lang="en-US" smtClean="0"/>
              <a:t>‹#›</a:t>
            </a:fld>
            <a:endParaRPr lang="en-US"/>
          </a:p>
        </p:txBody>
      </p:sp>
    </p:spTree>
    <p:extLst>
      <p:ext uri="{BB962C8B-B14F-4D97-AF65-F5344CB8AC3E}">
        <p14:creationId xmlns:p14="http://schemas.microsoft.com/office/powerpoint/2010/main" val="519175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34FAC18-5F67-4486-99D1-9FA29A19155A}" type="datetimeFigureOut">
              <a:rPr lang="en-US" smtClean="0"/>
              <a:t>11/30/2022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1CDA4F-4E20-4918-9F35-A9DC40898633}" type="slidenum">
              <a:rPr lang="en-US" smtClean="0"/>
              <a:t>‹#›</a:t>
            </a:fld>
            <a:endParaRPr lang="en-US"/>
          </a:p>
        </p:txBody>
      </p:sp>
    </p:spTree>
    <p:extLst>
      <p:ext uri="{BB962C8B-B14F-4D97-AF65-F5344CB8AC3E}">
        <p14:creationId xmlns:p14="http://schemas.microsoft.com/office/powerpoint/2010/main" val="530784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34FAC18-5F67-4486-99D1-9FA29A19155A}" type="datetimeFigureOut">
              <a:rPr lang="en-US" smtClean="0"/>
              <a:t>11/30/2022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1CDA4F-4E20-4918-9F35-A9DC40898633}" type="slidenum">
              <a:rPr lang="en-US" smtClean="0"/>
              <a:t>‹#›</a:t>
            </a:fld>
            <a:endParaRPr lang="en-US"/>
          </a:p>
        </p:txBody>
      </p:sp>
    </p:spTree>
    <p:extLst>
      <p:ext uri="{BB962C8B-B14F-4D97-AF65-F5344CB8AC3E}">
        <p14:creationId xmlns:p14="http://schemas.microsoft.com/office/powerpoint/2010/main" val="1740836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4FAC18-5F67-4486-99D1-9FA29A19155A}" type="datetimeFigureOut">
              <a:rPr lang="en-US" smtClean="0"/>
              <a:t>11/30/2022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1CDA4F-4E20-4918-9F35-A9DC40898633}" type="slidenum">
              <a:rPr lang="en-US" smtClean="0"/>
              <a:t>‹#›</a:t>
            </a:fld>
            <a:endParaRPr lang="en-US"/>
          </a:p>
        </p:txBody>
      </p:sp>
    </p:spTree>
    <p:extLst>
      <p:ext uri="{BB962C8B-B14F-4D97-AF65-F5344CB8AC3E}">
        <p14:creationId xmlns:p14="http://schemas.microsoft.com/office/powerpoint/2010/main" val="286096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34FAC18-5F67-4486-99D1-9FA29A19155A}" type="datetimeFigureOut">
              <a:rPr lang="en-US" smtClean="0"/>
              <a:t>11/30/2022</a:t>
            </a:fld>
            <a:endParaRPr lang="en-US"/>
          </a:p>
        </p:txBody>
      </p:sp>
      <p:sp>
        <p:nvSpPr>
          <p:cNvPr id="6" name="Footer Placeholder 5"/>
          <p:cNvSpPr>
            <a:spLocks noGrp="1"/>
          </p:cNvSpPr>
          <p:nvPr>
            <p:ph type="ftr" sz="quarter" idx="11"/>
          </p:nvPr>
        </p:nvSpPr>
        <p:spPr/>
        <p:txBody>
          <a:bodyPr/>
          <a:lstStyle/>
          <a:p>
            <a:endParaRPr 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7E1CDA4F-4E20-4918-9F35-A9DC40898633}" type="slidenum">
              <a:rPr lang="en-US" smtClean="0"/>
              <a:t>‹#›</a:t>
            </a:fld>
            <a:endParaRPr lang="en-US"/>
          </a:p>
        </p:txBody>
      </p:sp>
    </p:spTree>
    <p:extLst>
      <p:ext uri="{BB962C8B-B14F-4D97-AF65-F5344CB8AC3E}">
        <p14:creationId xmlns:p14="http://schemas.microsoft.com/office/powerpoint/2010/main" val="2885281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34FAC18-5F67-4486-99D1-9FA29A19155A}" type="datetimeFigureOut">
              <a:rPr lang="en-US" smtClean="0"/>
              <a:t>11/30/2022</a:t>
            </a:fld>
            <a:endParaRPr 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7E1CDA4F-4E20-4918-9F35-A9DC40898633}" type="slidenum">
              <a:rPr lang="en-US" smtClean="0"/>
              <a:t>‹#›</a:t>
            </a:fld>
            <a:endParaRPr lang="en-US"/>
          </a:p>
        </p:txBody>
      </p:sp>
    </p:spTree>
    <p:extLst>
      <p:ext uri="{BB962C8B-B14F-4D97-AF65-F5344CB8AC3E}">
        <p14:creationId xmlns:p14="http://schemas.microsoft.com/office/powerpoint/2010/main" val="3240174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D34FAC18-5F67-4486-99D1-9FA29A19155A}" type="datetimeFigureOut">
              <a:rPr lang="en-US" smtClean="0"/>
              <a:t>11/30/2022</a:t>
            </a:fld>
            <a:endParaRPr lang="en-US"/>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7E1CDA4F-4E20-4918-9F35-A9DC40898633}" type="slidenum">
              <a:rPr lang="en-US" smtClean="0"/>
              <a:t>‹#›</a:t>
            </a:fld>
            <a:endParaRPr lang="en-US"/>
          </a:p>
        </p:txBody>
      </p:sp>
    </p:spTree>
    <p:extLst>
      <p:ext uri="{BB962C8B-B14F-4D97-AF65-F5344CB8AC3E}">
        <p14:creationId xmlns:p14="http://schemas.microsoft.com/office/powerpoint/2010/main" val="976292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5DEFB-9170-4803-AD77-3A35E53AFFD2}"/>
              </a:ext>
            </a:extLst>
          </p:cNvPr>
          <p:cNvSpPr>
            <a:spLocks noGrp="1"/>
          </p:cNvSpPr>
          <p:nvPr>
            <p:ph type="ctrTitle"/>
          </p:nvPr>
        </p:nvSpPr>
        <p:spPr>
          <a:xfrm>
            <a:off x="830510" y="1399032"/>
            <a:ext cx="10586905" cy="3035808"/>
          </a:xfrm>
        </p:spPr>
        <p:txBody>
          <a:bodyPr/>
          <a:lstStyle/>
          <a:p>
            <a:r>
              <a:rPr lang="en-US" dirty="0"/>
              <a:t>Aeration Tank Project</a:t>
            </a:r>
            <a:br>
              <a:rPr lang="en-US" dirty="0"/>
            </a:br>
            <a:r>
              <a:rPr lang="en-US" dirty="0"/>
              <a:t>Speculator WWTP</a:t>
            </a:r>
          </a:p>
        </p:txBody>
      </p:sp>
      <p:sp>
        <p:nvSpPr>
          <p:cNvPr id="3" name="Subtitle 2">
            <a:extLst>
              <a:ext uri="{FF2B5EF4-FFF2-40B4-BE49-F238E27FC236}">
                <a16:creationId xmlns:a16="http://schemas.microsoft.com/office/drawing/2014/main" id="{B724F034-5E45-4691-B5CB-2468879FE77C}"/>
              </a:ext>
            </a:extLst>
          </p:cNvPr>
          <p:cNvSpPr>
            <a:spLocks noGrp="1"/>
          </p:cNvSpPr>
          <p:nvPr>
            <p:ph type="subTitle" idx="1"/>
          </p:nvPr>
        </p:nvSpPr>
        <p:spPr/>
        <p:txBody>
          <a:bodyPr/>
          <a:lstStyle/>
          <a:p>
            <a:r>
              <a:rPr lang="en-US" dirty="0"/>
              <a:t>Stephen Miller General Contractors 2021</a:t>
            </a:r>
          </a:p>
          <a:p>
            <a:r>
              <a:rPr lang="en-US" dirty="0"/>
              <a:t>By: Tyler Almy</a:t>
            </a:r>
          </a:p>
        </p:txBody>
      </p:sp>
    </p:spTree>
    <p:extLst>
      <p:ext uri="{BB962C8B-B14F-4D97-AF65-F5344CB8AC3E}">
        <p14:creationId xmlns:p14="http://schemas.microsoft.com/office/powerpoint/2010/main" val="40375582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1B500-83CF-43C4-9D03-84CEA59E7921}"/>
              </a:ext>
            </a:extLst>
          </p:cNvPr>
          <p:cNvSpPr>
            <a:spLocks noGrp="1"/>
          </p:cNvSpPr>
          <p:nvPr>
            <p:ph type="title"/>
          </p:nvPr>
        </p:nvSpPr>
        <p:spPr/>
        <p:txBody>
          <a:bodyPr/>
          <a:lstStyle/>
          <a:p>
            <a:r>
              <a:rPr lang="en-US" dirty="0"/>
              <a:t>Speculator NY, Background</a:t>
            </a:r>
          </a:p>
        </p:txBody>
      </p:sp>
      <p:pic>
        <p:nvPicPr>
          <p:cNvPr id="4" name="Content Placeholder 3">
            <a:extLst>
              <a:ext uri="{FF2B5EF4-FFF2-40B4-BE49-F238E27FC236}">
                <a16:creationId xmlns:a16="http://schemas.microsoft.com/office/drawing/2014/main" id="{6B1C4246-91E5-4DDC-B012-FF9E116219D3}"/>
              </a:ext>
            </a:extLst>
          </p:cNvPr>
          <p:cNvPicPr>
            <a:picLocks noGrp="1" noChangeAspect="1"/>
          </p:cNvPicPr>
          <p:nvPr>
            <p:ph idx="1"/>
          </p:nvPr>
        </p:nvPicPr>
        <p:blipFill>
          <a:blip r:embed="rId2"/>
          <a:stretch>
            <a:fillRect/>
          </a:stretch>
        </p:blipFill>
        <p:spPr>
          <a:xfrm>
            <a:off x="838200" y="1786855"/>
            <a:ext cx="4302506" cy="3621534"/>
          </a:xfrm>
          <a:prstGeom prst="rect">
            <a:avLst/>
          </a:prstGeom>
        </p:spPr>
      </p:pic>
      <p:sp>
        <p:nvSpPr>
          <p:cNvPr id="5" name="TextBox 4">
            <a:extLst>
              <a:ext uri="{FF2B5EF4-FFF2-40B4-BE49-F238E27FC236}">
                <a16:creationId xmlns:a16="http://schemas.microsoft.com/office/drawing/2014/main" id="{5AFA1A06-4709-4A05-A90F-A194E2D34EF4}"/>
              </a:ext>
            </a:extLst>
          </p:cNvPr>
          <p:cNvSpPr txBox="1"/>
          <p:nvPr/>
        </p:nvSpPr>
        <p:spPr>
          <a:xfrm>
            <a:off x="838199" y="5504556"/>
            <a:ext cx="4950205" cy="1323439"/>
          </a:xfrm>
          <a:prstGeom prst="rect">
            <a:avLst/>
          </a:prstGeom>
          <a:noFill/>
        </p:spPr>
        <p:txBody>
          <a:bodyPr wrap="square" rtlCol="0">
            <a:spAutoFit/>
          </a:bodyPr>
          <a:lstStyle/>
          <a:p>
            <a:r>
              <a:rPr lang="en-US" sz="1600" dirty="0"/>
              <a:t>Speculator is a small town in the southern Adirondacks population of ~400 people, The town experiences population doubling from summer tourism and a Christian Retreat “Camp of The Woods”. </a:t>
            </a:r>
          </a:p>
        </p:txBody>
      </p:sp>
      <p:pic>
        <p:nvPicPr>
          <p:cNvPr id="7" name="Picture 6">
            <a:extLst>
              <a:ext uri="{FF2B5EF4-FFF2-40B4-BE49-F238E27FC236}">
                <a16:creationId xmlns:a16="http://schemas.microsoft.com/office/drawing/2014/main" id="{B8DFD933-FA53-4F77-B231-12DCC6D987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9916" y="1786855"/>
            <a:ext cx="4583884" cy="3717701"/>
          </a:xfrm>
          <a:prstGeom prst="rect">
            <a:avLst/>
          </a:prstGeom>
        </p:spPr>
      </p:pic>
      <p:sp>
        <p:nvSpPr>
          <p:cNvPr id="8" name="TextBox 7">
            <a:extLst>
              <a:ext uri="{FF2B5EF4-FFF2-40B4-BE49-F238E27FC236}">
                <a16:creationId xmlns:a16="http://schemas.microsoft.com/office/drawing/2014/main" id="{6DEDEEF9-32E3-4914-9107-A9F4D474F557}"/>
              </a:ext>
            </a:extLst>
          </p:cNvPr>
          <p:cNvSpPr txBox="1"/>
          <p:nvPr/>
        </p:nvSpPr>
        <p:spPr>
          <a:xfrm>
            <a:off x="6769916" y="5603499"/>
            <a:ext cx="4192750" cy="1077218"/>
          </a:xfrm>
          <a:prstGeom prst="rect">
            <a:avLst/>
          </a:prstGeom>
          <a:noFill/>
        </p:spPr>
        <p:txBody>
          <a:bodyPr wrap="square" rtlCol="0">
            <a:spAutoFit/>
          </a:bodyPr>
          <a:lstStyle/>
          <a:p>
            <a:r>
              <a:rPr lang="en-US" sz="1600" dirty="0"/>
              <a:t>Speculator WWTP is a small facility that empties into the </a:t>
            </a:r>
            <a:r>
              <a:rPr lang="en-US" sz="1600" dirty="0" err="1"/>
              <a:t>Kunjamuk</a:t>
            </a:r>
            <a:r>
              <a:rPr lang="en-US" sz="1600" dirty="0"/>
              <a:t>, The red area is proposed location of new aeration tank. Tank will be 25’x50’x10’</a:t>
            </a:r>
          </a:p>
        </p:txBody>
      </p:sp>
    </p:spTree>
    <p:extLst>
      <p:ext uri="{BB962C8B-B14F-4D97-AF65-F5344CB8AC3E}">
        <p14:creationId xmlns:p14="http://schemas.microsoft.com/office/powerpoint/2010/main" val="2673742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09BF0-ACCA-42FE-A2FD-5D047C1CCBE8}"/>
              </a:ext>
            </a:extLst>
          </p:cNvPr>
          <p:cNvSpPr>
            <a:spLocks noGrp="1"/>
          </p:cNvSpPr>
          <p:nvPr>
            <p:ph type="title"/>
          </p:nvPr>
        </p:nvSpPr>
        <p:spPr/>
        <p:txBody>
          <a:bodyPr/>
          <a:lstStyle/>
          <a:p>
            <a:r>
              <a:rPr lang="en-US" dirty="0"/>
              <a:t>Tank Construction</a:t>
            </a:r>
          </a:p>
        </p:txBody>
      </p:sp>
      <p:pic>
        <p:nvPicPr>
          <p:cNvPr id="5" name="Picture 4">
            <a:extLst>
              <a:ext uri="{FF2B5EF4-FFF2-40B4-BE49-F238E27FC236}">
                <a16:creationId xmlns:a16="http://schemas.microsoft.com/office/drawing/2014/main" id="{BB0DB302-B0C3-475C-8E0B-F9C6DAC6BD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5711" y="1875988"/>
            <a:ext cx="3864528" cy="2898396"/>
          </a:xfrm>
          <a:prstGeom prst="rect">
            <a:avLst/>
          </a:prstGeom>
        </p:spPr>
      </p:pic>
      <p:pic>
        <p:nvPicPr>
          <p:cNvPr id="7" name="Picture 6">
            <a:extLst>
              <a:ext uri="{FF2B5EF4-FFF2-40B4-BE49-F238E27FC236}">
                <a16:creationId xmlns:a16="http://schemas.microsoft.com/office/drawing/2014/main" id="{44A71B4A-7F1C-4D7A-91EC-DDE5AEB462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6290" y="1979801"/>
            <a:ext cx="3587692" cy="2690769"/>
          </a:xfrm>
          <a:prstGeom prst="rect">
            <a:avLst/>
          </a:prstGeom>
        </p:spPr>
      </p:pic>
      <p:pic>
        <p:nvPicPr>
          <p:cNvPr id="9" name="Picture 8">
            <a:extLst>
              <a:ext uri="{FF2B5EF4-FFF2-40B4-BE49-F238E27FC236}">
                <a16:creationId xmlns:a16="http://schemas.microsoft.com/office/drawing/2014/main" id="{B579B348-52FE-4968-9768-78F61B5360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047" y="2068409"/>
            <a:ext cx="3353514" cy="2513551"/>
          </a:xfrm>
          <a:prstGeom prst="rect">
            <a:avLst/>
          </a:prstGeom>
        </p:spPr>
      </p:pic>
      <p:sp>
        <p:nvSpPr>
          <p:cNvPr id="11" name="TextBox 10">
            <a:extLst>
              <a:ext uri="{FF2B5EF4-FFF2-40B4-BE49-F238E27FC236}">
                <a16:creationId xmlns:a16="http://schemas.microsoft.com/office/drawing/2014/main" id="{76A06FD0-CBA6-483E-AC9B-048D2BE4B705}"/>
              </a:ext>
            </a:extLst>
          </p:cNvPr>
          <p:cNvSpPr txBox="1"/>
          <p:nvPr/>
        </p:nvSpPr>
        <p:spPr>
          <a:xfrm>
            <a:off x="181046" y="4670570"/>
            <a:ext cx="3526887" cy="1569660"/>
          </a:xfrm>
          <a:prstGeom prst="rect">
            <a:avLst/>
          </a:prstGeom>
          <a:noFill/>
        </p:spPr>
        <p:txBody>
          <a:bodyPr wrap="square" rtlCol="0">
            <a:spAutoFit/>
          </a:bodyPr>
          <a:lstStyle/>
          <a:p>
            <a:r>
              <a:rPr lang="en-US" sz="1600" dirty="0"/>
              <a:t>Rebar for Floor of tank double grid of #6 (3/4”) and #8 (1”) in a 1’x1’ pattern at least 2” of coverage. Drain in center of tank draining toward building. Floor also acts as footing for structure.	 ~16” thick. </a:t>
            </a:r>
          </a:p>
        </p:txBody>
      </p:sp>
      <p:sp>
        <p:nvSpPr>
          <p:cNvPr id="12" name="TextBox 11">
            <a:extLst>
              <a:ext uri="{FF2B5EF4-FFF2-40B4-BE49-F238E27FC236}">
                <a16:creationId xmlns:a16="http://schemas.microsoft.com/office/drawing/2014/main" id="{DDEAEBBB-5F18-420A-8EFC-54A9E8645D6D}"/>
              </a:ext>
            </a:extLst>
          </p:cNvPr>
          <p:cNvSpPr txBox="1"/>
          <p:nvPr/>
        </p:nvSpPr>
        <p:spPr>
          <a:xfrm>
            <a:off x="4046289" y="4822969"/>
            <a:ext cx="3864528" cy="2062103"/>
          </a:xfrm>
          <a:prstGeom prst="rect">
            <a:avLst/>
          </a:prstGeom>
          <a:noFill/>
        </p:spPr>
        <p:txBody>
          <a:bodyPr wrap="square" rtlCol="0">
            <a:spAutoFit/>
          </a:bodyPr>
          <a:lstStyle/>
          <a:p>
            <a:r>
              <a:rPr lang="en-US" sz="1600" dirty="0"/>
              <a:t>Pouring the floor with a pump truck slump max 4”. Upright rebar for walls 2x6s used to hold rubber water stop around the perimeter stopping passage of water through cold joint formed between floor and walls. Boards in the pour are used to help achieve final finish. </a:t>
            </a:r>
          </a:p>
        </p:txBody>
      </p:sp>
      <p:sp>
        <p:nvSpPr>
          <p:cNvPr id="13" name="TextBox 12">
            <a:extLst>
              <a:ext uri="{FF2B5EF4-FFF2-40B4-BE49-F238E27FC236}">
                <a16:creationId xmlns:a16="http://schemas.microsoft.com/office/drawing/2014/main" id="{1DD5E86F-8956-409D-A850-9B1147DBAB92}"/>
              </a:ext>
            </a:extLst>
          </p:cNvPr>
          <p:cNvSpPr txBox="1"/>
          <p:nvPr/>
        </p:nvSpPr>
        <p:spPr>
          <a:xfrm>
            <a:off x="8145708" y="4822969"/>
            <a:ext cx="3959606" cy="2062103"/>
          </a:xfrm>
          <a:prstGeom prst="rect">
            <a:avLst/>
          </a:prstGeom>
          <a:noFill/>
        </p:spPr>
        <p:txBody>
          <a:bodyPr wrap="square" rtlCol="0">
            <a:spAutoFit/>
          </a:bodyPr>
          <a:lstStyle/>
          <a:p>
            <a:r>
              <a:rPr lang="en-US" sz="1600" dirty="0"/>
              <a:t>Finished floor getting cure-sealed to hold in moisture allowing for a controlled cure of floor.  Finished floor has a bowl like structure directing water toward the drain in the center. The blue-green pipe of the right side of the picture is for a sump pump in dewatering of the hole. </a:t>
            </a:r>
          </a:p>
        </p:txBody>
      </p:sp>
    </p:spTree>
    <p:extLst>
      <p:ext uri="{BB962C8B-B14F-4D97-AF65-F5344CB8AC3E}">
        <p14:creationId xmlns:p14="http://schemas.microsoft.com/office/powerpoint/2010/main" val="41806184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7CA30-A330-4068-BBD7-DB849F32A509}"/>
              </a:ext>
            </a:extLst>
          </p:cNvPr>
          <p:cNvSpPr>
            <a:spLocks noGrp="1"/>
          </p:cNvSpPr>
          <p:nvPr>
            <p:ph type="title"/>
          </p:nvPr>
        </p:nvSpPr>
        <p:spPr/>
        <p:txBody>
          <a:bodyPr/>
          <a:lstStyle/>
          <a:p>
            <a:r>
              <a:rPr lang="en-US" dirty="0"/>
              <a:t>Finished Aeration Tank</a:t>
            </a:r>
          </a:p>
        </p:txBody>
      </p:sp>
      <p:pic>
        <p:nvPicPr>
          <p:cNvPr id="5" name="Picture 4">
            <a:extLst>
              <a:ext uri="{FF2B5EF4-FFF2-40B4-BE49-F238E27FC236}">
                <a16:creationId xmlns:a16="http://schemas.microsoft.com/office/drawing/2014/main" id="{06B9ACCB-D03F-4D6C-879F-81E741C478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558973"/>
            <a:ext cx="3722175" cy="4933902"/>
          </a:xfrm>
          <a:prstGeom prst="rect">
            <a:avLst/>
          </a:prstGeom>
        </p:spPr>
      </p:pic>
      <p:pic>
        <p:nvPicPr>
          <p:cNvPr id="7" name="Picture 6">
            <a:extLst>
              <a:ext uri="{FF2B5EF4-FFF2-40B4-BE49-F238E27FC236}">
                <a16:creationId xmlns:a16="http://schemas.microsoft.com/office/drawing/2014/main" id="{15F26AAB-E04A-4A0C-AF29-A5CE551DD1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0375" y="1558974"/>
            <a:ext cx="3714497" cy="4933902"/>
          </a:xfrm>
          <a:prstGeom prst="rect">
            <a:avLst/>
          </a:prstGeom>
        </p:spPr>
      </p:pic>
      <p:pic>
        <p:nvPicPr>
          <p:cNvPr id="9" name="Picture 8">
            <a:extLst>
              <a:ext uri="{FF2B5EF4-FFF2-40B4-BE49-F238E27FC236}">
                <a16:creationId xmlns:a16="http://schemas.microsoft.com/office/drawing/2014/main" id="{2DBC98AF-E38E-4BC5-870C-E957850B75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4871" y="1558973"/>
            <a:ext cx="3698875" cy="4933902"/>
          </a:xfrm>
          <a:prstGeom prst="rect">
            <a:avLst/>
          </a:prstGeom>
        </p:spPr>
      </p:pic>
    </p:spTree>
    <p:extLst>
      <p:ext uri="{BB962C8B-B14F-4D97-AF65-F5344CB8AC3E}">
        <p14:creationId xmlns:p14="http://schemas.microsoft.com/office/powerpoint/2010/main" val="35384767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7CA30-A330-4068-BBD7-DB849F32A509}"/>
              </a:ext>
            </a:extLst>
          </p:cNvPr>
          <p:cNvSpPr>
            <a:spLocks noGrp="1"/>
          </p:cNvSpPr>
          <p:nvPr>
            <p:ph type="title"/>
          </p:nvPr>
        </p:nvSpPr>
        <p:spPr/>
        <p:txBody>
          <a:bodyPr/>
          <a:lstStyle/>
          <a:p>
            <a:r>
              <a:rPr lang="en-US" dirty="0"/>
              <a:t>Finished Aeration Tank</a:t>
            </a:r>
          </a:p>
        </p:txBody>
      </p:sp>
      <p:pic>
        <p:nvPicPr>
          <p:cNvPr id="5" name="Picture 4">
            <a:extLst>
              <a:ext uri="{FF2B5EF4-FFF2-40B4-BE49-F238E27FC236}">
                <a16:creationId xmlns:a16="http://schemas.microsoft.com/office/drawing/2014/main" id="{06B9ACCB-D03F-4D6C-879F-81E741C478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558973"/>
            <a:ext cx="3722175" cy="4933902"/>
          </a:xfrm>
          <a:prstGeom prst="rect">
            <a:avLst/>
          </a:prstGeom>
        </p:spPr>
      </p:pic>
      <p:pic>
        <p:nvPicPr>
          <p:cNvPr id="7" name="Picture 6">
            <a:extLst>
              <a:ext uri="{FF2B5EF4-FFF2-40B4-BE49-F238E27FC236}">
                <a16:creationId xmlns:a16="http://schemas.microsoft.com/office/drawing/2014/main" id="{15F26AAB-E04A-4A0C-AF29-A5CE551DD1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0375" y="1558974"/>
            <a:ext cx="3714497" cy="4933902"/>
          </a:xfrm>
          <a:prstGeom prst="rect">
            <a:avLst/>
          </a:prstGeom>
        </p:spPr>
      </p:pic>
      <p:pic>
        <p:nvPicPr>
          <p:cNvPr id="9" name="Picture 8">
            <a:extLst>
              <a:ext uri="{FF2B5EF4-FFF2-40B4-BE49-F238E27FC236}">
                <a16:creationId xmlns:a16="http://schemas.microsoft.com/office/drawing/2014/main" id="{2DBC98AF-E38E-4BC5-870C-E957850B75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4871" y="1558973"/>
            <a:ext cx="3698875" cy="4933902"/>
          </a:xfrm>
          <a:prstGeom prst="rect">
            <a:avLst/>
          </a:prstGeom>
        </p:spPr>
      </p:pic>
      <p:sp>
        <p:nvSpPr>
          <p:cNvPr id="10" name="Speech Bubble: Rectangle 9">
            <a:extLst>
              <a:ext uri="{FF2B5EF4-FFF2-40B4-BE49-F238E27FC236}">
                <a16:creationId xmlns:a16="http://schemas.microsoft.com/office/drawing/2014/main" id="{45373F43-AF38-4048-88D7-6337C1542CE0}"/>
              </a:ext>
            </a:extLst>
          </p:cNvPr>
          <p:cNvSpPr/>
          <p:nvPr/>
        </p:nvSpPr>
        <p:spPr>
          <a:xfrm>
            <a:off x="1098958" y="4118994"/>
            <a:ext cx="1132513" cy="461395"/>
          </a:xfrm>
          <a:prstGeom prst="wedgeRectCallout">
            <a:avLst>
              <a:gd name="adj1" fmla="val 26440"/>
              <a:gd name="adj2" fmla="val -9664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EEDD46C2-74B6-4C3F-B83E-0595062AA73D}"/>
              </a:ext>
            </a:extLst>
          </p:cNvPr>
          <p:cNvSpPr txBox="1"/>
          <p:nvPr/>
        </p:nvSpPr>
        <p:spPr>
          <a:xfrm>
            <a:off x="1300292" y="4211191"/>
            <a:ext cx="847289" cy="276999"/>
          </a:xfrm>
          <a:prstGeom prst="rect">
            <a:avLst/>
          </a:prstGeom>
          <a:noFill/>
        </p:spPr>
        <p:txBody>
          <a:bodyPr wrap="square" rtlCol="0">
            <a:spAutoFit/>
          </a:bodyPr>
          <a:lstStyle/>
          <a:p>
            <a:r>
              <a:rPr lang="en-US" sz="1200" dirty="0"/>
              <a:t>Air Inlet</a:t>
            </a:r>
          </a:p>
        </p:txBody>
      </p:sp>
      <p:sp>
        <p:nvSpPr>
          <p:cNvPr id="12" name="Speech Bubble: Rectangle 11">
            <a:extLst>
              <a:ext uri="{FF2B5EF4-FFF2-40B4-BE49-F238E27FC236}">
                <a16:creationId xmlns:a16="http://schemas.microsoft.com/office/drawing/2014/main" id="{99CD7AF3-C8C1-4B17-B913-8863CB848556}"/>
              </a:ext>
            </a:extLst>
          </p:cNvPr>
          <p:cNvSpPr/>
          <p:nvPr/>
        </p:nvSpPr>
        <p:spPr>
          <a:xfrm>
            <a:off x="1086678" y="2766580"/>
            <a:ext cx="1259746" cy="461395"/>
          </a:xfrm>
          <a:prstGeom prst="wedgeRectCallout">
            <a:avLst>
              <a:gd name="adj1" fmla="val 62736"/>
              <a:gd name="adj2" fmla="val 2336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peech Bubble: Rectangle 12">
            <a:extLst>
              <a:ext uri="{FF2B5EF4-FFF2-40B4-BE49-F238E27FC236}">
                <a16:creationId xmlns:a16="http://schemas.microsoft.com/office/drawing/2014/main" id="{FB29BC50-B020-4ADD-AB62-5726EE43261D}"/>
              </a:ext>
            </a:extLst>
          </p:cNvPr>
          <p:cNvSpPr/>
          <p:nvPr/>
        </p:nvSpPr>
        <p:spPr>
          <a:xfrm>
            <a:off x="3257510" y="4488190"/>
            <a:ext cx="1259746" cy="461395"/>
          </a:xfrm>
          <a:prstGeom prst="wedgeRectCallout">
            <a:avLst>
              <a:gd name="adj1" fmla="val 22114"/>
              <a:gd name="adj2" fmla="val -12391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Speech Bubble: Rectangle 13">
            <a:extLst>
              <a:ext uri="{FF2B5EF4-FFF2-40B4-BE49-F238E27FC236}">
                <a16:creationId xmlns:a16="http://schemas.microsoft.com/office/drawing/2014/main" id="{AFF3B907-61BD-4D75-8338-FC6ED65ECB75}"/>
              </a:ext>
            </a:extLst>
          </p:cNvPr>
          <p:cNvSpPr/>
          <p:nvPr/>
        </p:nvSpPr>
        <p:spPr>
          <a:xfrm>
            <a:off x="5779939" y="3194898"/>
            <a:ext cx="1259746" cy="461395"/>
          </a:xfrm>
          <a:prstGeom prst="wedgeRectCallout">
            <a:avLst>
              <a:gd name="adj1" fmla="val -29828"/>
              <a:gd name="adj2" fmla="val 12699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peech Bubble: Rectangle 14">
            <a:extLst>
              <a:ext uri="{FF2B5EF4-FFF2-40B4-BE49-F238E27FC236}">
                <a16:creationId xmlns:a16="http://schemas.microsoft.com/office/drawing/2014/main" id="{13E2F6DD-6B40-46A1-9143-CB457EBA34EF}"/>
              </a:ext>
            </a:extLst>
          </p:cNvPr>
          <p:cNvSpPr/>
          <p:nvPr/>
        </p:nvSpPr>
        <p:spPr>
          <a:xfrm>
            <a:off x="4836254" y="4488189"/>
            <a:ext cx="1259746" cy="461395"/>
          </a:xfrm>
          <a:prstGeom prst="wedgeRectCallout">
            <a:avLst>
              <a:gd name="adj1" fmla="val -49140"/>
              <a:gd name="adj2" fmla="val -12027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peech Bubble: Rectangle 15">
            <a:extLst>
              <a:ext uri="{FF2B5EF4-FFF2-40B4-BE49-F238E27FC236}">
                <a16:creationId xmlns:a16="http://schemas.microsoft.com/office/drawing/2014/main" id="{012603B8-1995-4290-9F31-05C1A71E2BAB}"/>
              </a:ext>
            </a:extLst>
          </p:cNvPr>
          <p:cNvSpPr/>
          <p:nvPr/>
        </p:nvSpPr>
        <p:spPr>
          <a:xfrm>
            <a:off x="9110444" y="2372178"/>
            <a:ext cx="1493332" cy="461395"/>
          </a:xfrm>
          <a:prstGeom prst="wedgeRectCallout">
            <a:avLst>
              <a:gd name="adj1" fmla="val 72059"/>
              <a:gd name="adj2" fmla="val 4517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8FAFAE9D-37F0-4908-9553-90463622C053}"/>
              </a:ext>
            </a:extLst>
          </p:cNvPr>
          <p:cNvSpPr txBox="1"/>
          <p:nvPr/>
        </p:nvSpPr>
        <p:spPr>
          <a:xfrm>
            <a:off x="9318861" y="2464375"/>
            <a:ext cx="1284915" cy="276999"/>
          </a:xfrm>
          <a:prstGeom prst="rect">
            <a:avLst/>
          </a:prstGeom>
          <a:noFill/>
        </p:spPr>
        <p:txBody>
          <a:bodyPr wrap="square" rtlCol="0">
            <a:spAutoFit/>
          </a:bodyPr>
          <a:lstStyle/>
          <a:p>
            <a:r>
              <a:rPr lang="en-US" sz="1200" dirty="0"/>
              <a:t>Water Outflow</a:t>
            </a:r>
          </a:p>
        </p:txBody>
      </p:sp>
      <p:sp>
        <p:nvSpPr>
          <p:cNvPr id="18" name="TextBox 17">
            <a:extLst>
              <a:ext uri="{FF2B5EF4-FFF2-40B4-BE49-F238E27FC236}">
                <a16:creationId xmlns:a16="http://schemas.microsoft.com/office/drawing/2014/main" id="{C4FB5A18-6A05-4D26-B6D2-F9C96007844F}"/>
              </a:ext>
            </a:extLst>
          </p:cNvPr>
          <p:cNvSpPr txBox="1"/>
          <p:nvPr/>
        </p:nvSpPr>
        <p:spPr>
          <a:xfrm>
            <a:off x="6032203" y="3287095"/>
            <a:ext cx="857076" cy="276999"/>
          </a:xfrm>
          <a:prstGeom prst="rect">
            <a:avLst/>
          </a:prstGeom>
          <a:noFill/>
        </p:spPr>
        <p:txBody>
          <a:bodyPr wrap="square" rtlCol="0">
            <a:spAutoFit/>
          </a:bodyPr>
          <a:lstStyle/>
          <a:p>
            <a:r>
              <a:rPr lang="en-US" sz="1200" dirty="0"/>
              <a:t>Decanter</a:t>
            </a:r>
          </a:p>
        </p:txBody>
      </p:sp>
      <p:sp>
        <p:nvSpPr>
          <p:cNvPr id="19" name="TextBox 18">
            <a:extLst>
              <a:ext uri="{FF2B5EF4-FFF2-40B4-BE49-F238E27FC236}">
                <a16:creationId xmlns:a16="http://schemas.microsoft.com/office/drawing/2014/main" id="{E5EBDDF8-1668-49FB-A1D3-3F2E8EC5841E}"/>
              </a:ext>
            </a:extLst>
          </p:cNvPr>
          <p:cNvSpPr txBox="1"/>
          <p:nvPr/>
        </p:nvSpPr>
        <p:spPr>
          <a:xfrm>
            <a:off x="5188030" y="4556362"/>
            <a:ext cx="729842" cy="276999"/>
          </a:xfrm>
          <a:prstGeom prst="rect">
            <a:avLst/>
          </a:prstGeom>
          <a:noFill/>
        </p:spPr>
        <p:txBody>
          <a:bodyPr wrap="square" rtlCol="0">
            <a:spAutoFit/>
          </a:bodyPr>
          <a:lstStyle/>
          <a:p>
            <a:r>
              <a:rPr lang="en-US" sz="1200" dirty="0"/>
              <a:t>Drain</a:t>
            </a:r>
          </a:p>
        </p:txBody>
      </p:sp>
      <p:sp>
        <p:nvSpPr>
          <p:cNvPr id="20" name="TextBox 19">
            <a:extLst>
              <a:ext uri="{FF2B5EF4-FFF2-40B4-BE49-F238E27FC236}">
                <a16:creationId xmlns:a16="http://schemas.microsoft.com/office/drawing/2014/main" id="{2E8E7527-F208-4C4F-AE51-032292EE2C8B}"/>
              </a:ext>
            </a:extLst>
          </p:cNvPr>
          <p:cNvSpPr txBox="1"/>
          <p:nvPr/>
        </p:nvSpPr>
        <p:spPr>
          <a:xfrm>
            <a:off x="3257509" y="4580386"/>
            <a:ext cx="1301805" cy="276999"/>
          </a:xfrm>
          <a:prstGeom prst="rect">
            <a:avLst/>
          </a:prstGeom>
          <a:noFill/>
        </p:spPr>
        <p:txBody>
          <a:bodyPr wrap="square" rtlCol="0">
            <a:spAutoFit/>
          </a:bodyPr>
          <a:lstStyle/>
          <a:p>
            <a:r>
              <a:rPr lang="en-US" sz="1200" dirty="0"/>
              <a:t>Bubbler System</a:t>
            </a:r>
          </a:p>
        </p:txBody>
      </p:sp>
      <p:sp>
        <p:nvSpPr>
          <p:cNvPr id="21" name="TextBox 20">
            <a:extLst>
              <a:ext uri="{FF2B5EF4-FFF2-40B4-BE49-F238E27FC236}">
                <a16:creationId xmlns:a16="http://schemas.microsoft.com/office/drawing/2014/main" id="{AC452041-DE00-4647-BF5C-3823406C6AB3}"/>
              </a:ext>
            </a:extLst>
          </p:cNvPr>
          <p:cNvSpPr txBox="1"/>
          <p:nvPr/>
        </p:nvSpPr>
        <p:spPr>
          <a:xfrm>
            <a:off x="1129797" y="2858777"/>
            <a:ext cx="1259746" cy="276999"/>
          </a:xfrm>
          <a:prstGeom prst="rect">
            <a:avLst/>
          </a:prstGeom>
          <a:noFill/>
        </p:spPr>
        <p:txBody>
          <a:bodyPr wrap="square" rtlCol="0">
            <a:spAutoFit/>
          </a:bodyPr>
          <a:lstStyle/>
          <a:p>
            <a:r>
              <a:rPr lang="en-US" sz="1200" dirty="0"/>
              <a:t>Water  Inflow</a:t>
            </a:r>
          </a:p>
        </p:txBody>
      </p:sp>
    </p:spTree>
    <p:extLst>
      <p:ext uri="{BB962C8B-B14F-4D97-AF65-F5344CB8AC3E}">
        <p14:creationId xmlns:p14="http://schemas.microsoft.com/office/powerpoint/2010/main" val="31275474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AF342-FBDF-436C-817B-B3F630FFBE43}"/>
              </a:ext>
            </a:extLst>
          </p:cNvPr>
          <p:cNvSpPr>
            <a:spLocks noGrp="1"/>
          </p:cNvSpPr>
          <p:nvPr>
            <p:ph type="title"/>
          </p:nvPr>
        </p:nvSpPr>
        <p:spPr/>
        <p:txBody>
          <a:bodyPr/>
          <a:lstStyle/>
          <a:p>
            <a:r>
              <a:rPr lang="en-US" dirty="0"/>
              <a:t>Aeration Tank in Use</a:t>
            </a:r>
          </a:p>
        </p:txBody>
      </p:sp>
      <p:pic>
        <p:nvPicPr>
          <p:cNvPr id="5" name="Picture 4">
            <a:extLst>
              <a:ext uri="{FF2B5EF4-FFF2-40B4-BE49-F238E27FC236}">
                <a16:creationId xmlns:a16="http://schemas.microsoft.com/office/drawing/2014/main" id="{A007B43C-DF09-46E8-A80C-667B9FCAE4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690688"/>
            <a:ext cx="3532584" cy="4710112"/>
          </a:xfrm>
          <a:prstGeom prst="rect">
            <a:avLst/>
          </a:prstGeom>
        </p:spPr>
      </p:pic>
      <p:sp>
        <p:nvSpPr>
          <p:cNvPr id="6" name="TextBox 5">
            <a:extLst>
              <a:ext uri="{FF2B5EF4-FFF2-40B4-BE49-F238E27FC236}">
                <a16:creationId xmlns:a16="http://schemas.microsoft.com/office/drawing/2014/main" id="{5FD1A76C-0C74-4A8B-AB22-9CCFD3BA5FAA}"/>
              </a:ext>
            </a:extLst>
          </p:cNvPr>
          <p:cNvSpPr txBox="1"/>
          <p:nvPr/>
        </p:nvSpPr>
        <p:spPr>
          <a:xfrm>
            <a:off x="4483217" y="1707466"/>
            <a:ext cx="6870583" cy="1200329"/>
          </a:xfrm>
          <a:prstGeom prst="rect">
            <a:avLst/>
          </a:prstGeom>
          <a:noFill/>
        </p:spPr>
        <p:txBody>
          <a:bodyPr wrap="square" rtlCol="0">
            <a:spAutoFit/>
          </a:bodyPr>
          <a:lstStyle/>
          <a:p>
            <a:r>
              <a:rPr lang="en-US" dirty="0"/>
              <a:t>First use of the completed tank. </a:t>
            </a:r>
          </a:p>
          <a:p>
            <a:endParaRPr lang="en-US" dirty="0"/>
          </a:p>
          <a:p>
            <a:r>
              <a:rPr lang="en-US" dirty="0"/>
              <a:t>The project was a bid job won for a price of  ~$500,000 paid by a federal grant to the village of speculator. </a:t>
            </a:r>
          </a:p>
        </p:txBody>
      </p:sp>
    </p:spTree>
    <p:extLst>
      <p:ext uri="{BB962C8B-B14F-4D97-AF65-F5344CB8AC3E}">
        <p14:creationId xmlns:p14="http://schemas.microsoft.com/office/powerpoint/2010/main" val="343740859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docProps/app.xml><?xml version="1.0" encoding="utf-8"?>
<Properties xmlns="http://schemas.openxmlformats.org/officeDocument/2006/extended-properties" xmlns:vt="http://schemas.openxmlformats.org/officeDocument/2006/docPropsVTypes">
  <Template>TM03090434[[fn=Wood Type]]</Template>
  <TotalTime>61</TotalTime>
  <Words>291</Words>
  <Application>Microsoft Office PowerPoint</Application>
  <PresentationFormat>Widescreen</PresentationFormat>
  <Paragraphs>22</Paragraphs>
  <Slides>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Rockwell</vt:lpstr>
      <vt:lpstr>Rockwell Condensed</vt:lpstr>
      <vt:lpstr>Wingdings</vt:lpstr>
      <vt:lpstr>Wood Type</vt:lpstr>
      <vt:lpstr>Aeration Tank Project Speculator WWTP</vt:lpstr>
      <vt:lpstr>Speculator NY, Background</vt:lpstr>
      <vt:lpstr>Tank Construction</vt:lpstr>
      <vt:lpstr>Finished Aeration Tank</vt:lpstr>
      <vt:lpstr>Finished Aeration Tank</vt:lpstr>
      <vt:lpstr>Aeration Tank in Use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Aeration Tank Project Speculator WWPT</dc:title>
  <dc:creator>Tyler Almy</dc:creator>
  <cp:lastModifiedBy>Jayne Baran</cp:lastModifiedBy>
  <cp:revision>8</cp:revision>
  <dcterms:created xsi:type="dcterms:W3CDTF">2022-11-29T20:33:22Z</dcterms:created>
  <dcterms:modified xsi:type="dcterms:W3CDTF">2022-11-30T16:33:20Z</dcterms:modified>
</cp:coreProperties>
</file>