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0"/>
  </p:notesMasterIdLst>
  <p:sldIdLst>
    <p:sldId id="334" r:id="rId2"/>
    <p:sldId id="285" r:id="rId3"/>
    <p:sldId id="317" r:id="rId4"/>
    <p:sldId id="340" r:id="rId5"/>
    <p:sldId id="341" r:id="rId6"/>
    <p:sldId id="313" r:id="rId7"/>
    <p:sldId id="318" r:id="rId8"/>
    <p:sldId id="314" r:id="rId9"/>
    <p:sldId id="276" r:id="rId10"/>
    <p:sldId id="315" r:id="rId11"/>
    <p:sldId id="316" r:id="rId12"/>
    <p:sldId id="332" r:id="rId13"/>
    <p:sldId id="333" r:id="rId14"/>
    <p:sldId id="331" r:id="rId15"/>
    <p:sldId id="329" r:id="rId16"/>
    <p:sldId id="344" r:id="rId17"/>
    <p:sldId id="348" r:id="rId18"/>
    <p:sldId id="330" r:id="rId19"/>
    <p:sldId id="326" r:id="rId20"/>
    <p:sldId id="336" r:id="rId21"/>
    <p:sldId id="328" r:id="rId22"/>
    <p:sldId id="335" r:id="rId23"/>
    <p:sldId id="342" r:id="rId24"/>
    <p:sldId id="345" r:id="rId25"/>
    <p:sldId id="346" r:id="rId26"/>
    <p:sldId id="343" r:id="rId27"/>
    <p:sldId id="347" r:id="rId28"/>
    <p:sldId id="33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122" d="100"/>
          <a:sy n="122" d="100"/>
        </p:scale>
        <p:origin x="6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7269B4F-CEE8-434B-A5A2-F3052D2DE9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8723CB4-CC6D-4DE5-8EA5-1BC80B9D3A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D5B7468-6BBC-41D3-8811-9709B34A573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A7987BA8-4DC5-48F0-88C1-C20712F8DF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8A012D82-7F46-4C00-A226-55C314644E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740386F8-62E1-407D-AE23-80FE4C5A3B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518B87-4A88-49A5-9D21-18C6FE540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12E3EFD7-51D4-40EC-A99C-A6310F94E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4154D31D-33EA-42F8-A3E1-AEFAAA6B2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9D3D2090-12E9-4C75-B908-38317183D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FB83096F-08AF-4C0D-9A11-DCAC613A4BAA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BA272FD-8BB4-41BE-AEBD-2672A8733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116E554-33E6-4D21-8B75-63178048A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3B4A31C-B53A-47B0-8A59-F8DD92679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8EE0833-6E90-43AD-95A4-4162C7F40D59}" type="slidenum">
              <a:rPr lang="en-US" altLang="en-US" smtClean="0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72355E66-D5DE-4536-A739-E7840A5BA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5153D72-E57A-4700-B90F-86BB61C17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AB29BD9-B04E-4602-A25E-79FF6D5DC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8AA3848-ADC2-4947-9A61-C30D60A0789B}" type="slidenum">
              <a:rPr lang="en-US" altLang="en-US" smtClean="0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45B723E2-EF75-4CC4-8BB3-9A20D5624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385280B-3419-46C4-B5D9-FF031F9ED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35B118AF-94E6-4DCB-9501-8863173F9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15CE881-176E-4110-86F2-A168E53D048B}" type="slidenum">
              <a:rPr lang="en-US" altLang="en-US" smtClean="0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7A3454A-6B6C-468E-846B-027455499B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75CD624-3BBF-4A26-9CE8-2DF4C2FC7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8C06857-1716-4693-8CC7-28545EA4C4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19CEB17C-0EB5-4B79-812B-918968AB3241}" type="slidenum">
              <a:rPr lang="en-US" altLang="en-US" smtClean="0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4E2566D7-85E2-4E93-912D-72812B69B0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C72E155-C7A3-40A6-BC59-F008CC75A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71AE57FF-D006-4F14-AE0D-197D820A4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D00A561-535B-42B0-ABED-EEA2FA53D181}" type="slidenum">
              <a:rPr lang="en-US" altLang="en-US" smtClean="0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9731DED5-9101-40AA-A8D3-7713AE4C7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F0B9D3A-4C79-4C5E-A79C-F9211559F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3A59190-685E-4F43-AD2C-988D91C5D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A4CC04A-54EE-4FDD-A34C-4F6C6FEC8F60}" type="slidenum">
              <a:rPr lang="en-US" altLang="en-US" smtClean="0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B37111BD-0F53-49C5-81B5-B6FDC075A3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16840974-1BB7-46B8-853C-91EE1568D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C7B04E6-44DB-4373-9F4C-8DBADC5BD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FE2D0DB3-0AE7-4257-9A6C-A2D6202D2892}" type="slidenum">
              <a:rPr lang="en-US" altLang="en-US" smtClean="0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9A08CAE8-CA16-463F-94ED-EC36E28055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2F74F8C5-0362-4D95-968E-953A31CF9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1710B9F-2A49-471D-AFE2-DF6722645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D5F361F-33BB-4FCD-8885-D4EC87D9136C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54D82DA-6361-4B0C-836F-BE13DBF88A0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05B8E77-723F-45C1-BA48-DAF6CA96F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8EDFF0D-BB44-4A3E-9153-15E90BF75D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1D96FDE-55DF-4F2E-ABB8-598F7BF16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07C689B-DA69-4FDF-B11F-D8D02B0F8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746B0758-B04B-44F8-A2BA-D441CACE5F9A}" type="slidenum">
              <a:rPr lang="en-US" altLang="en-US" smtClean="0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4AF09717-FE86-4957-A60E-6BE4809FBC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CFB5941B-AA4D-436B-9134-92909ACF4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AA1B53C-6B61-4498-AEB9-0BA8ED3BA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83B07252-70C4-4C8B-9FE8-46D24574F947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569F19B-ADAC-45C5-9A0B-9D3280869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2829FF5-3A47-4FD5-A282-B0F77FF14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A4D24D8-597A-45DA-B8A1-B69D5C439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F8ED6E6-D037-4A39-962C-77F2DEC549D6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50A3133-D7CA-4A79-86DB-8362FE92F2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264C9FA-AF6A-48AE-810C-F8E251A2C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7511D4D-5BC4-4C36-BB28-6908F01F9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EE17219-BB48-4C88-B357-870A51C99891}" type="slidenum">
              <a:rPr lang="en-US" altLang="en-US" smtClean="0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B20069E-9A12-4B85-9186-B8C67DA8E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5755CDFA-6D45-4698-9888-64D59B3B1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750632F-6EB5-44DF-9C34-152302697F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2A19112-803E-4BA0-8AB3-44F3124FF7ED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BB2B472-641C-4D76-97A8-F2D29D4633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323A417-9A34-45C6-91EB-A5C90849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8CAFA2E-E8B8-47E3-B01F-0D863AF43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0C0C335-D1A7-48C8-9979-31222A7859FF}" type="slidenum">
              <a:rPr lang="en-US" altLang="en-US" smtClean="0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0320786-D1E4-4042-8C09-098C19D0E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508D3368-C0A2-4FE0-B3BB-566834D5A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670DFF3-989E-46A4-BA60-CEEE93161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8EA6FA24-39F8-478D-9F0B-F9B5B4AEAAD1}" type="slidenum">
              <a:rPr lang="en-US" altLang="en-US" smtClean="0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31FFD28-408D-454C-9CB5-A9E74A266E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C582999-F684-4746-B7D1-173F27FED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FAF8CFA-1F6D-48D3-B6EC-A75AA2658E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47C20F7-5EEE-4CA4-A554-B3CC3AF05B31}" type="slidenum">
              <a:rPr lang="en-US" altLang="en-US" smtClean="0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0B1E507-347F-44D4-B3E1-B519AF20EF1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78A65D6-A07E-478C-9395-41B79CA0C56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F745C0D8-3508-4A19-AE25-1C98E615AC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7D3C533-7D22-4D32-8A80-97BD9344CE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5269BE1-37C2-4D4F-83B5-ADCD8275F8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67645F3-8BB8-4E12-913C-1877C22F63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EA495ACF-2D96-4D39-83F6-D53A857941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4B1FF038-D0A2-4A11-AFEA-6D78CD5A3D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74FAFF9-88DA-4382-8320-6832F88CCA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61 h 1906"/>
                <a:gd name="T4" fmla="*/ 6016 w 5740"/>
                <a:gd name="T5" fmla="*/ 661 h 1906"/>
                <a:gd name="T6" fmla="*/ 601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465499D-A94F-4CE2-BCE0-B4397D0CEF5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F3635839-2C77-44A4-84A6-281A2F5081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107A01F3-3E04-49B0-8FDD-5C827783B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9441-3B7A-4621-A0B1-E4CA7686E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52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91DA56-535C-4029-912A-B8AE1EDB6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EA24BCD-BA30-476F-84F0-E339E055AE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53B3-56FF-43B1-A3ED-5964568B9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B8450ED-1806-402A-B3FF-851814D9C72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6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8CE5448-8493-4BFF-AB10-2511A8709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CFBDD6-89C4-4B74-B6ED-E5831A71F3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95612-2F31-4C10-B5B0-CEF032712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0400251-3754-4390-8C70-BA8B5D56889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1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4CDAFF-F6CE-4649-8B05-F9D845CA8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9E896A-DDD7-47EF-BE5A-2A1C9094DF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BA84A-8D40-4310-91AE-33D7A192F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897145D-EE0F-4A6B-B6DE-649D3AE10C3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465456-E038-472B-B5E1-BABD268348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9963B7-7EEB-45F0-9F7A-637B843577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C0BC2-A932-4367-ABE2-C732B3D81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A808F3B-06E0-4974-850B-F93DE4625DC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0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F81E3E-A1AC-469E-86A4-774923F10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17A8D0-77A9-4AD4-9E1B-E50C7F3C51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4238D-5965-4FB2-8861-61F7B29D3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E03811F-AFAC-4985-B0AA-0607D350C77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0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10B97D5-ECB4-423C-A2C5-1E029857E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220BE10-7157-43B8-A93C-E3D790512B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97E9E-5F09-411B-834E-BAF5FD0EB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6A52CEE6-6761-4386-AB75-46E39F4A02C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1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332159-04FA-4307-AF2C-C497B96F2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3E15C7-ECAC-475D-B48E-3A2BCBBDD3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21A54-5F67-4EC6-B653-336000A64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460E02E-299E-4C0C-BEF7-0732B4B4A35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9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E62B25D-B670-451D-9DF0-EAFB436490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92B1294-024E-4891-A4B2-7CDE669B3E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D3DD-1476-4407-B868-F4087DD40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CA4F2DA-A83B-4D8C-9BD9-629411AB5B0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6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A97990C-F80D-4C06-9666-FC286AF7E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FD4B1DE-8308-49DE-871B-CF323AFE65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8052-8B7E-473A-B341-872E4F7E8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D8689EE-439D-49F2-8106-350C65DAADA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96041FF-EF9E-4EE9-BD10-9DC2FA52F5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35D40FC-CCA2-40F6-9EB6-F9709956B8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838FE-EEBA-43FB-99C8-6C236D38F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12D240D-1BEB-4D0E-A54C-BD60745794B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1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A9AFC335-D713-4EF6-B765-1E00277BA7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89FEA4F-9B20-44FC-8600-D0E39CDDA1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269665-BF38-4958-8A32-63A17CE40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DD8B7BCE-F4A9-479C-94C7-C1AD663C9B2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D8A5CAB2-BFFB-414B-8212-2DFA46EC46F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3062" name="Freeform 6">
                <a:extLst>
                  <a:ext uri="{FF2B5EF4-FFF2-40B4-BE49-F238E27FC236}">
                    <a16:creationId xmlns:a16="http://schemas.microsoft.com/office/drawing/2014/main" id="{2FCEDB01-34A6-41FE-A3BD-3AE7B56EB92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3063" name="Freeform 7">
                <a:extLst>
                  <a:ext uri="{FF2B5EF4-FFF2-40B4-BE49-F238E27FC236}">
                    <a16:creationId xmlns:a16="http://schemas.microsoft.com/office/drawing/2014/main" id="{F6B534EA-EA7C-4402-8FFD-0D27831C26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3064" name="Freeform 8">
                <a:extLst>
                  <a:ext uri="{FF2B5EF4-FFF2-40B4-BE49-F238E27FC236}">
                    <a16:creationId xmlns:a16="http://schemas.microsoft.com/office/drawing/2014/main" id="{59A61F56-203A-4142-9EB3-34AAD7734E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3C209BCB-8067-4AA8-9E07-862306EB20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6" name="Freeform 10">
                <a:extLst>
                  <a:ext uri="{FF2B5EF4-FFF2-40B4-BE49-F238E27FC236}">
                    <a16:creationId xmlns:a16="http://schemas.microsoft.com/office/drawing/2014/main" id="{2B31C812-5730-4329-868A-06CEB445A4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3067" name="Freeform 11">
              <a:extLst>
                <a:ext uri="{FF2B5EF4-FFF2-40B4-BE49-F238E27FC236}">
                  <a16:creationId xmlns:a16="http://schemas.microsoft.com/office/drawing/2014/main" id="{14532B29-1DE5-4FBD-A0AF-3622CF363B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C2713389-1003-4509-9583-07F6817A19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61 h 1906"/>
                <a:gd name="T4" fmla="*/ 6016 w 5740"/>
                <a:gd name="T5" fmla="*/ 661 h 1906"/>
                <a:gd name="T6" fmla="*/ 601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069" name="Rectangle 13">
            <a:extLst>
              <a:ext uri="{FF2B5EF4-FFF2-40B4-BE49-F238E27FC236}">
                <a16:creationId xmlns:a16="http://schemas.microsoft.com/office/drawing/2014/main" id="{323A9B39-DE5B-4E67-A2E3-9F5E1521CD7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3070" name="Rectangle 14">
            <a:extLst>
              <a:ext uri="{FF2B5EF4-FFF2-40B4-BE49-F238E27FC236}">
                <a16:creationId xmlns:a16="http://schemas.microsoft.com/office/drawing/2014/main" id="{BED89AA2-E341-41AC-91DC-2B410434C6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71" name="Rectangle 15">
            <a:extLst>
              <a:ext uri="{FF2B5EF4-FFF2-40B4-BE49-F238E27FC236}">
                <a16:creationId xmlns:a16="http://schemas.microsoft.com/office/drawing/2014/main" id="{031A7206-7269-46CE-8447-4E95F52CE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teemit.com/science/@florencemaej/streeter-phelps-equatio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bp.org/pages/publications/Bent/Features/W10Bell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wa.us/WaterQuality/AWQR.pdf" TargetMode="External"/><Relationship Id="rId2" Type="http://schemas.openxmlformats.org/officeDocument/2006/relationships/hyperlink" Target="https://www.mvwa.u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aterdata.usgs.gov/monitoring-location/USGS-01343900/#dataTypeId=continuous-62615-0&amp;period=P30D&amp;showMedian=true&amp;showFieldMeasurements=tru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ktv.com/news/local/all-eyes-on-hinckley-reservoir-as-dry-sunny-weather-continues/article_79231f3c-e7b9-4a3c-aee4-88f201f1b903.htm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0E7C-BD36-4105-8C19-3630722D0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CTC 450-Water Quality</a:t>
            </a:r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D856593D-283C-4B14-85E6-DFBEFD577D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3172A1-E474-4E73-88A9-65864B726556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4100" name="Content Placeholder 4" descr="Outfall 36.JPG">
            <a:extLst>
              <a:ext uri="{FF2B5EF4-FFF2-40B4-BE49-F238E27FC236}">
                <a16:creationId xmlns:a16="http://schemas.microsoft.com/office/drawing/2014/main" id="{5ED6D5E0-35B8-4643-869B-432CA56F2C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3962400" cy="2971800"/>
          </a:xfrm>
        </p:spPr>
      </p:pic>
      <p:pic>
        <p:nvPicPr>
          <p:cNvPr id="4101" name="Picture 5" descr="Outfall 30.JPG">
            <a:extLst>
              <a:ext uri="{FF2B5EF4-FFF2-40B4-BE49-F238E27FC236}">
                <a16:creationId xmlns:a16="http://schemas.microsoft.com/office/drawing/2014/main" id="{86790AD9-C582-45C0-9DA4-6D7EEB28F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F4384283-2E2A-41FB-8310-2A5872A0DE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FD45B2-D96D-40D1-9B46-E1A36341DEA0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24D6D937-1983-42C6-AC1A-C26AC571704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Secondary Standards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7D84E90E-9AEA-46E4-96E3-B9E4F6BAE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Aesthetics</a:t>
            </a:r>
          </a:p>
          <a:p>
            <a:pPr lvl="2" eaLnBrk="1" hangingPunct="1">
              <a:defRPr/>
            </a:pPr>
            <a:r>
              <a:rPr lang="en-US" dirty="0"/>
              <a:t>Aluminum</a:t>
            </a:r>
          </a:p>
          <a:p>
            <a:pPr lvl="2" eaLnBrk="1" hangingPunct="1">
              <a:defRPr/>
            </a:pPr>
            <a:r>
              <a:rPr lang="en-US" dirty="0"/>
              <a:t>Chloride</a:t>
            </a:r>
          </a:p>
          <a:p>
            <a:pPr lvl="2" eaLnBrk="1" hangingPunct="1">
              <a:defRPr/>
            </a:pPr>
            <a:r>
              <a:rPr lang="en-US" dirty="0"/>
              <a:t>Color</a:t>
            </a:r>
          </a:p>
          <a:p>
            <a:pPr lvl="2" eaLnBrk="1" hangingPunct="1">
              <a:defRPr/>
            </a:pPr>
            <a:r>
              <a:rPr lang="en-US" dirty="0"/>
              <a:t>Copper</a:t>
            </a:r>
          </a:p>
          <a:p>
            <a:pPr lvl="2" eaLnBrk="1" hangingPunct="1">
              <a:defRPr/>
            </a:pPr>
            <a:r>
              <a:rPr lang="en-US" dirty="0" err="1"/>
              <a:t>Corrosivity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Fluoride</a:t>
            </a:r>
          </a:p>
          <a:p>
            <a:pPr lvl="2" eaLnBrk="1" hangingPunct="1">
              <a:defRPr/>
            </a:pPr>
            <a:r>
              <a:rPr lang="en-US" dirty="0"/>
              <a:t>Foaming agents</a:t>
            </a:r>
          </a:p>
          <a:p>
            <a:pPr lvl="2" eaLnBrk="1" hangingPunct="1">
              <a:defRPr/>
            </a:pPr>
            <a:r>
              <a:rPr lang="en-US" dirty="0"/>
              <a:t>Others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1A517C96-1281-4366-BD2D-A619CEAF3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CB5E30-E38D-4781-90BF-454FBEBC5916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2FEC0624-6F5B-4B97-9558-42C5F1EC2B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Clean Water Act-Amendment created NPDES permit program 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D73AFCAD-20C8-43CC-9E08-881CAC553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458200" cy="3916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National pollution discharge elimination system</a:t>
            </a:r>
          </a:p>
          <a:p>
            <a:pPr eaLnBrk="1" hangingPunct="1">
              <a:defRPr/>
            </a:pPr>
            <a:r>
              <a:rPr lang="en-US" dirty="0"/>
              <a:t>Permit program for point sources </a:t>
            </a:r>
          </a:p>
          <a:p>
            <a:pPr eaLnBrk="1" hangingPunct="1">
              <a:defRPr/>
            </a:pPr>
            <a:r>
              <a:rPr lang="en-US" dirty="0"/>
              <a:t>Self monitoring</a:t>
            </a:r>
          </a:p>
          <a:p>
            <a:pPr eaLnBrk="1" hangingPunct="1">
              <a:defRPr/>
            </a:pPr>
            <a:r>
              <a:rPr lang="en-US" dirty="0"/>
              <a:t>EPA – responsible for implementation</a:t>
            </a:r>
          </a:p>
          <a:p>
            <a:pPr eaLnBrk="1" hangingPunct="1">
              <a:defRPr/>
            </a:pPr>
            <a:r>
              <a:rPr lang="en-US" dirty="0"/>
              <a:t>States often take over primary functions (SPDES)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4" descr="Outfall 33 sign.JPG">
            <a:extLst>
              <a:ext uri="{FF2B5EF4-FFF2-40B4-BE49-F238E27FC236}">
                <a16:creationId xmlns:a16="http://schemas.microsoft.com/office/drawing/2014/main" id="{3300DDD3-164F-4C4D-9BD4-331818A5F0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"/>
            <a:ext cx="8555038" cy="6416675"/>
          </a:xfrm>
        </p:spPr>
      </p:pic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93F22D7E-3644-4B88-A784-A0C1AB647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DDD5C7-5075-47F5-AB42-994ACCB2C85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1E58-E63B-49EB-A025-B676C14F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Outfall Number 1</a:t>
            </a:r>
          </a:p>
        </p:txBody>
      </p:sp>
      <p:pic>
        <p:nvPicPr>
          <p:cNvPr id="26627" name="Content Placeholder 4" descr="Outfall 33.JPG">
            <a:extLst>
              <a:ext uri="{FF2B5EF4-FFF2-40B4-BE49-F238E27FC236}">
                <a16:creationId xmlns:a16="http://schemas.microsoft.com/office/drawing/2014/main" id="{B5934E13-D663-4853-AB3A-609A019BC7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9BEEA2E-8324-476C-A042-55BB8F785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540CFE-3467-4FA6-8708-4E67F217CE8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>
            <a:extLst>
              <a:ext uri="{FF2B5EF4-FFF2-40B4-BE49-F238E27FC236}">
                <a16:creationId xmlns:a16="http://schemas.microsoft.com/office/drawing/2014/main" id="{73F9A5F2-6BE9-4B09-89E6-64FE4CE301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B6A87A-E292-437E-B377-0924A6DE12DE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3495491C-2916-47D4-B0AB-74255A0A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37909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>
            <a:extLst>
              <a:ext uri="{FF2B5EF4-FFF2-40B4-BE49-F238E27FC236}">
                <a16:creationId xmlns:a16="http://schemas.microsoft.com/office/drawing/2014/main" id="{46900FE3-C0A3-4F16-8404-6244EF5A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7814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DE5C8C55-400A-4005-9545-0D7726BB24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F42698-9754-41AF-8A20-50B7CC495A3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B2D0D8F3-B0A9-45C0-894F-DC72125E415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Effluent Standards for Public WW Treatment Plants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184033C7-848A-4454-BC99-06B3775B8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BOD &amp; SS &lt; 30 mg/l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pH between 6 and 9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Monitoring of receiving water is important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Specific chemicals can be controlled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1CDA-6F64-4775-8488-7396C3BF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Mass Balance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A55FB-8CF9-4C1F-AF91-ED27920FB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Used to calculate a diluted concentration—such as BOD concentration below a sewage discharge point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/>
              <a:t>Diluted Concentration=(Conc. 1*Flow 1+Conc. 2*Flow 2)/Total Flow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/>
              <a:t>(see page 111 of your book for examples)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FF468344-77A6-4177-97CE-BCA7833E37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B39541-A36A-4FEA-96CF-DCBE8818C9D1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8C9B-73EF-4F17-AB27-349675B6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7725"/>
          </a:xfrm>
        </p:spPr>
        <p:txBody>
          <a:bodyPr/>
          <a:lstStyle/>
          <a:p>
            <a:pPr>
              <a:defRPr/>
            </a:pPr>
            <a:r>
              <a:rPr lang="en-US" dirty="0"/>
              <a:t>Minimum DO </a:t>
            </a:r>
            <a:br>
              <a:rPr lang="en-US" dirty="0"/>
            </a:br>
            <a:r>
              <a:rPr lang="en-US" sz="2000" dirty="0"/>
              <a:t>(Streeter-Phelps Equation)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E2F5F-A2F6-4B40-AA06-F62B44910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8709025" cy="2514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Estimating minimum DO caused by sewage effluent.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Assumes two processes: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1-BOD uses oxygen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2-Oxygen reaeration via oxygen transfer at the surface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7180772D-C389-4ECD-8C8B-681C720418B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7D0DC27-6848-45E2-BBD4-A645F8F4FDBF}" type="slidenum">
              <a:rPr lang="en-US" altLang="en-US" smtClean="0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1E2FBDE7-8C0F-44F6-B204-76D4F532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62350"/>
            <a:ext cx="49815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7">
            <a:extLst>
              <a:ext uri="{FF2B5EF4-FFF2-40B4-BE49-F238E27FC236}">
                <a16:creationId xmlns:a16="http://schemas.microsoft.com/office/drawing/2014/main" id="{26EAA251-0CBC-4C89-9D28-436E85CEE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19600"/>
            <a:ext cx="250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>
                <a:hlinkClick r:id="rId3"/>
              </a:rPr>
              <a:t>https://steemit.com/science/@florencemaej/streeter-phelps-equation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7E5081A1-FDFF-4180-A915-6E67B581D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8D08E7-D3EE-4D80-966E-30589AB08923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00D5900E-96B2-47A6-9D92-C6CEFD096B8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Industrial Pretreatment Program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EDF66ABC-EB83-4A80-A24D-34F07125B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Industrial discharges can cause problems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Municipal treatment plants may require pretreatment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>
            <a:extLst>
              <a:ext uri="{FF2B5EF4-FFF2-40B4-BE49-F238E27FC236}">
                <a16:creationId xmlns:a16="http://schemas.microsoft.com/office/drawing/2014/main" id="{FA7BFF86-F48F-47B0-B31F-77A29B756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F2EB15-875D-4A3D-BB6F-69356FC35A8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3341A8D9-6899-48FD-B66D-B7E7A10A5A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Groundwater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BC207150-BB2B-482F-9A82-D67E0429B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High-quality economical source</a:t>
            </a:r>
          </a:p>
          <a:p>
            <a:pPr eaLnBrk="1" hangingPunct="1">
              <a:defRPr/>
            </a:pPr>
            <a:r>
              <a:rPr lang="en-US" dirty="0"/>
              <a:t>50% of US population uses groundwater</a:t>
            </a:r>
          </a:p>
          <a:p>
            <a:pPr lvl="1" eaLnBrk="1" hangingPunct="1">
              <a:defRPr/>
            </a:pPr>
            <a:r>
              <a:rPr lang="en-US" dirty="0"/>
              <a:t>30% community, 20% domestic wells</a:t>
            </a:r>
          </a:p>
          <a:p>
            <a:pPr eaLnBrk="1" hangingPunct="1">
              <a:defRPr/>
            </a:pPr>
            <a:r>
              <a:rPr lang="en-US" dirty="0"/>
              <a:t>140,000 public water systems</a:t>
            </a:r>
          </a:p>
          <a:p>
            <a:pPr eaLnBrk="1" hangingPunct="1">
              <a:defRPr/>
            </a:pPr>
            <a:r>
              <a:rPr lang="en-US" dirty="0"/>
              <a:t>100 million people</a:t>
            </a:r>
          </a:p>
          <a:p>
            <a:pPr eaLnBrk="1" hangingPunct="1">
              <a:defRPr/>
            </a:pPr>
            <a:r>
              <a:rPr lang="en-US" dirty="0"/>
              <a:t>2006-Groundwater Rule (intended to provide increased protection again bacterial and viral pathogens)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>
            <a:extLst>
              <a:ext uri="{FF2B5EF4-FFF2-40B4-BE49-F238E27FC236}">
                <a16:creationId xmlns:a16="http://schemas.microsoft.com/office/drawing/2014/main" id="{C5D6BBBF-A922-4500-A185-E854311821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5EFBED-9AC9-477C-AC1F-6705AF75356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22651FC3-DACD-4EF9-97F4-0CE430926F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2A6060D-A54D-499A-9D08-D8024DF36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basic laws protecting water sources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some of the water quality acronyms</a:t>
            </a:r>
          </a:p>
        </p:txBody>
      </p:sp>
      <p:pic>
        <p:nvPicPr>
          <p:cNvPr id="6149" name="Picture 5" descr="Outfall 5.JPG">
            <a:extLst>
              <a:ext uri="{FF2B5EF4-FFF2-40B4-BE49-F238E27FC236}">
                <a16:creationId xmlns:a16="http://schemas.microsoft.com/office/drawing/2014/main" id="{23FF6F73-120F-490A-B8E4-C6133C29F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5212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id="{1094CC1F-B2DC-4AF2-BE2E-DE9938C33D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C67989-2916-4AE4-AA79-2DD89FA706F7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9CA9D091-F999-4B3A-B0B6-34AB3FE493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Groundwater Quality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A24CEFD9-D512-4004-8CFE-CCAF5A3A0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Point sources (wastewater ponds, landfills, refuse piles, buried storage tanks, deep injection well)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Management of groundwater quality</a:t>
            </a:r>
          </a:p>
          <a:p>
            <a:pPr lvl="1" eaLnBrk="1" hangingPunct="1">
              <a:defRPr/>
            </a:pPr>
            <a:r>
              <a:rPr lang="en-US" sz="2400" dirty="0"/>
              <a:t>Prevention</a:t>
            </a:r>
          </a:p>
          <a:p>
            <a:pPr lvl="1" eaLnBrk="1" hangingPunct="1">
              <a:defRPr/>
            </a:pPr>
            <a:r>
              <a:rPr lang="en-US" sz="2400" dirty="0"/>
              <a:t>Monitoring</a:t>
            </a:r>
          </a:p>
          <a:p>
            <a:pPr lvl="1" eaLnBrk="1" hangingPunct="1">
              <a:defRPr/>
            </a:pPr>
            <a:r>
              <a:rPr lang="en-US" sz="2400" dirty="0"/>
              <a:t>Abatement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Once pollutants enter the groundwater, it is difficult to fix (not technically or economically feasible)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>
            <a:extLst>
              <a:ext uri="{FF2B5EF4-FFF2-40B4-BE49-F238E27FC236}">
                <a16:creationId xmlns:a16="http://schemas.microsoft.com/office/drawing/2014/main" id="{F073F8E2-C282-460E-94A3-31BBC6623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34F1F9-2BB6-417F-A053-27CD489889A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BEFB2844-C1DA-403D-8F70-38D9BAC372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Discharge to Seawater</a:t>
            </a:r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D465CF59-14A3-448A-BBFD-CDB1FBC3B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Must provide outfall (long pipeline w/ diffuser)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Must protect water contact and noncontact uses</a:t>
            </a:r>
          </a:p>
        </p:txBody>
      </p:sp>
      <p:pic>
        <p:nvPicPr>
          <p:cNvPr id="40965" name="Picture 12" descr="Image result for outfalls map fl">
            <a:extLst>
              <a:ext uri="{FF2B5EF4-FFF2-40B4-BE49-F238E27FC236}">
                <a16:creationId xmlns:a16="http://schemas.microsoft.com/office/drawing/2014/main" id="{F50E3E8C-A0E8-467C-BC72-86B0D814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600200"/>
            <a:ext cx="48180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521B311-29D5-4959-B843-0F05DD8F59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ffectLst/>
              </a:rPr>
              <a:t>History of Water Treatment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D11FBAB-6A67-4B2E-8E07-246133985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>
              <a:effectLst/>
              <a:hlinkClick r:id="rId3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>
                <a:effectLst/>
                <a:hlinkClick r:id="rId3"/>
              </a:rPr>
              <a:t>Designing Against Disease</a:t>
            </a:r>
            <a:r>
              <a:rPr lang="en-US" altLang="en-US" dirty="0">
                <a:effectLst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>
              <a:effectLst/>
            </a:endParaRP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altLang="en-US" dirty="0">
                <a:effectLst/>
              </a:rPr>
              <a:t>Filtration (1893)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altLang="en-US" dirty="0">
                <a:effectLst/>
              </a:rPr>
              <a:t>Chlorination (1919)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altLang="en-US" dirty="0">
              <a:effectLst/>
            </a:endParaRPr>
          </a:p>
          <a:p>
            <a:pPr lvl="1">
              <a:defRPr/>
            </a:pPr>
            <a:endParaRPr lang="en-US" altLang="en-US" dirty="0">
              <a:effectLst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en-US" altLang="en-US" dirty="0"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ABDD-71C9-48B1-B716-303E880D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“Forever” Chemicals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3507-B483-4DC5-AC64-AB32C8C65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Do not easily break down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/>
              <a:t>PFAS</a:t>
            </a:r>
            <a:r>
              <a:rPr lang="en-US" dirty="0"/>
              <a:t>: </a:t>
            </a:r>
            <a:r>
              <a:rPr lang="en-US" dirty="0">
                <a:effectLst/>
              </a:rPr>
              <a:t>Per- and </a:t>
            </a:r>
            <a:r>
              <a:rPr lang="en-US" dirty="0" err="1">
                <a:effectLst/>
              </a:rPr>
              <a:t>polyfluoroalkyl</a:t>
            </a:r>
            <a:r>
              <a:rPr lang="en-US" dirty="0">
                <a:effectLst/>
              </a:rPr>
              <a:t> substances  (carbon-fluorine bond)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Health Problems (</a:t>
            </a:r>
            <a:r>
              <a:rPr lang="en-US" dirty="0">
                <a:effectLst/>
              </a:rPr>
              <a:t>high cholesterol, a suppressed immune system, infertility, some cancers and reduced efficacy of vaccines)</a:t>
            </a:r>
            <a:endParaRPr lang="en-US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0446F4C-E923-42B1-B54C-D8C0D157B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4DC2EF-7DFA-477B-9262-EB01F8594BC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B42D-29F1-4FCE-8FD0-8AE1C170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dirty="0"/>
              <a:t>Microplastics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1AAE9-C080-492A-9A3A-F2CEA989D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Plastic particles &lt; 5 mm</a:t>
            </a:r>
          </a:p>
          <a:p>
            <a:pPr>
              <a:defRPr/>
            </a:pPr>
            <a:r>
              <a:rPr lang="en-US" dirty="0"/>
              <a:t>Polyethylene, polypropylene, polystyrene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Growing concerns (persistence, health impacts)</a:t>
            </a:r>
          </a:p>
          <a:p>
            <a:pPr>
              <a:defRPr/>
            </a:pPr>
            <a:r>
              <a:rPr lang="en-US" dirty="0"/>
              <a:t>UN and EU initiatives to reduce plastic pollution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5C2AA9F7-CC9B-4DB4-8F43-548214A8F4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006C06-B435-4E5E-A9F6-3F6D3C7A5B5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9397-4332-4CAC-B9DC-3B87A186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sz="1050" dirty="0"/>
              <a:t>https://www.researchgate.net/figure/Distribution-of-microplastics-in-the-human-body-The-abundance-and-content-of_fig2_373192401</a:t>
            </a: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424A78C1-2187-4CFD-8F04-46BF586253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97F210-E283-43B0-B03F-CA05421349C5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47108" name="Picture 2" descr="Distribution of microplastics in the human body. The abundance and content of microplastics in different tissue parts of the human body have been reported">
            <a:extLst>
              <a:ext uri="{FF2B5EF4-FFF2-40B4-BE49-F238E27FC236}">
                <a16:creationId xmlns:a16="http://schemas.microsoft.com/office/drawing/2014/main" id="{7EDADA48-4E22-4A52-9A00-066B8FA856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025525"/>
            <a:ext cx="7585075" cy="509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75A4-EEED-4E42-ABA7-65718364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Mohawk Valley Water Authority</a:t>
            </a:r>
            <a:br>
              <a:rPr lang="en-US" sz="3600" dirty="0"/>
            </a:br>
            <a:r>
              <a:rPr lang="en-US" sz="3600" dirty="0">
                <a:hlinkClick r:id="rId2"/>
              </a:rPr>
              <a:t>https://www.mvwa.us/</a:t>
            </a:r>
            <a:r>
              <a:rPr lang="en-US" sz="36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871C7-B86D-498A-9C9F-006BBB56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2024 Water Quality Report </a:t>
            </a:r>
            <a:r>
              <a:rPr lang="en-US" sz="1200" dirty="0">
                <a:hlinkClick r:id="rId3"/>
              </a:rPr>
              <a:t>https://www.mvwa.us/WaterQuality/AWQR.pdf</a:t>
            </a:r>
            <a:r>
              <a:rPr lang="en-US" sz="1200" dirty="0"/>
              <a:t> </a:t>
            </a:r>
            <a:endParaRPr lang="en-US" dirty="0"/>
          </a:p>
          <a:p>
            <a:pPr>
              <a:defRPr/>
            </a:pPr>
            <a:r>
              <a:rPr lang="en-US" sz="2400" dirty="0"/>
              <a:t>Operational in 1992</a:t>
            </a:r>
          </a:p>
          <a:p>
            <a:pPr>
              <a:defRPr/>
            </a:pPr>
            <a:r>
              <a:rPr lang="en-US" sz="2400" dirty="0"/>
              <a:t>Source (Hinckley Reservoir; West Canada Creek)</a:t>
            </a:r>
          </a:p>
          <a:p>
            <a:pPr>
              <a:defRPr/>
            </a:pPr>
            <a:r>
              <a:rPr lang="en-US" sz="2400" dirty="0"/>
              <a:t>Watershed 374 square miles</a:t>
            </a:r>
          </a:p>
          <a:p>
            <a:pPr>
              <a:defRPr/>
            </a:pPr>
            <a:r>
              <a:rPr lang="en-US" sz="2400" dirty="0"/>
              <a:t>126,250 people (38,900 service connections)</a:t>
            </a:r>
          </a:p>
          <a:p>
            <a:pPr>
              <a:defRPr/>
            </a:pPr>
            <a:r>
              <a:rPr lang="en-US" sz="2400" dirty="0"/>
              <a:t>18.2 </a:t>
            </a:r>
            <a:r>
              <a:rPr lang="en-US" sz="2400" dirty="0" err="1"/>
              <a:t>mgd</a:t>
            </a:r>
            <a:r>
              <a:rPr lang="en-US" sz="2400" dirty="0"/>
              <a:t> (daily avg); highest was 22.8 </a:t>
            </a:r>
            <a:r>
              <a:rPr lang="en-US" sz="2400" dirty="0" err="1"/>
              <a:t>mgd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$5.81 per 1000 gallons</a:t>
            </a:r>
          </a:p>
          <a:p>
            <a:pPr>
              <a:defRPr/>
            </a:pPr>
            <a:r>
              <a:rPr lang="en-US" sz="2400" dirty="0"/>
              <a:t>Calcium hydroxide (lime) and sodium carbonate (soda ash) are used in small amounts to buffer the water so that it is rendered non-corrosive to your home’s plumbing</a:t>
            </a:r>
          </a:p>
          <a:p>
            <a:pPr>
              <a:defRPr/>
            </a:pPr>
            <a:r>
              <a:rPr lang="en-US" sz="2400" dirty="0"/>
              <a:t>Fluoride added at .7 mg/l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8EC8B3FD-24F7-46EC-BCF0-54957EBCA7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57195C-DC93-4958-8C22-0F218391E16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4469-3ADB-4AF5-8EE9-A138EFD9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Hinckley Reservoir</a:t>
            </a:r>
          </a:p>
        </p:txBody>
      </p:sp>
      <p:pic>
        <p:nvPicPr>
          <p:cNvPr id="49155" name="Content Placeholder 4">
            <a:extLst>
              <a:ext uri="{FF2B5EF4-FFF2-40B4-BE49-F238E27FC236}">
                <a16:creationId xmlns:a16="http://schemas.microsoft.com/office/drawing/2014/main" id="{F828B024-B10E-403C-806C-7F7AB24D43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675" y="1585913"/>
            <a:ext cx="5259388" cy="3276600"/>
          </a:xfrm>
        </p:spPr>
      </p:pic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3140B76F-39CF-4FE8-85B3-FA2291D0E8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D70EE7-B274-4005-B8ED-5B58B33FEE5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9157" name="TextBox 5">
            <a:extLst>
              <a:ext uri="{FF2B5EF4-FFF2-40B4-BE49-F238E27FC236}">
                <a16:creationId xmlns:a16="http://schemas.microsoft.com/office/drawing/2014/main" id="{CE32405A-0BF7-4E70-A168-CDB25F58B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5121275"/>
            <a:ext cx="3924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Reservoir Elevation </a:t>
            </a:r>
            <a:r>
              <a:rPr lang="en-US" altLang="en-US" sz="1200">
                <a:hlinkClick r:id="rId3"/>
              </a:rPr>
              <a:t>https://waterdata.usgs.gov/monitoring-location/USGS-01343900/#dataTypeId=continuous-62615-0&amp;period=P30D&amp;showMedian=true&amp;showFieldMeasurements=true</a:t>
            </a:r>
            <a:r>
              <a:rPr lang="en-US" altLang="en-US" sz="1200"/>
              <a:t> </a:t>
            </a:r>
            <a:endParaRPr lang="en-US" altLang="en-US" sz="1800"/>
          </a:p>
        </p:txBody>
      </p:sp>
      <p:pic>
        <p:nvPicPr>
          <p:cNvPr id="49158" name="Picture 2" descr="Hinckley Reservoir - Oneida County Tourism">
            <a:extLst>
              <a:ext uri="{FF2B5EF4-FFF2-40B4-BE49-F238E27FC236}">
                <a16:creationId xmlns:a16="http://schemas.microsoft.com/office/drawing/2014/main" id="{F73229A7-4C4B-43F4-B415-18DC5AD6A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47775"/>
            <a:ext cx="300037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6">
            <a:extLst>
              <a:ext uri="{FF2B5EF4-FFF2-40B4-BE49-F238E27FC236}">
                <a16:creationId xmlns:a16="http://schemas.microsoft.com/office/drawing/2014/main" id="{8EB2E512-E9A3-4C29-8059-AA3CBF9E6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3363913"/>
            <a:ext cx="2989263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Rectangle 7">
            <a:extLst>
              <a:ext uri="{FF2B5EF4-FFF2-40B4-BE49-F238E27FC236}">
                <a16:creationId xmlns:a16="http://schemas.microsoft.com/office/drawing/2014/main" id="{0174C590-0B28-40C9-AEC6-6DD9551EA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254625"/>
            <a:ext cx="3581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hlinkClick r:id="rId6"/>
              </a:rPr>
              <a:t>https://www.wktv.com/news/local/all-eyes-on-hinckley-reservoir-as-dry-sunny-weather-continues/article_79231f3c-e7b9-4a3c-aee4-88f201f1b903.html</a:t>
            </a:r>
            <a:r>
              <a:rPr lang="en-US" altLang="en-US" sz="1100"/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C0F4-251B-4F03-ABAC-3482FB95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C693A-5AAF-4896-B28C-1FDD61DD4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What does NPDES stand for?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What does SPDES stand for?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What is the effluent standard for BOD and SS?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What does NOI stand for?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What does SWPPP stand for?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281869F7-554B-4023-93ED-F930E92A9F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BFB959-9CE3-47E5-99EA-D1BBAF08C15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7100E2F6-50FC-4F4B-90F7-EAAEEB05E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6A040A-A8B0-469D-9F54-C98FAB93565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5BB8FBD6-8455-404F-9621-C3C7B90E125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5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Laws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E6E62BC0-87A0-4A0A-A53E-B7B21EFC2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51244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1914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-Public Health Service first established drinking water standards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-Water Pollution Control Act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(amendments 1956 and 1965)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1972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-Clean Water Act (CWA)---(NPDES)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1974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-Safe Drinking Water Act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1987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-Water Quality Act (amendment to CWA)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 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(1990)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Industrial site runoff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sites &gt; 5 acres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 II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(1999)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Construction sites &gt; 1 acre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NOI/SWPPP-Stormwater Pollution Prevention Plan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B5C4-5249-4104-A3C0-88F7EDB0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Safe Drinking Water Act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Public Water System-Definition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FF0B-90F1-444A-9317-7FEC45724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Community Water System</a:t>
            </a:r>
          </a:p>
          <a:p>
            <a:pPr lvl="1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least 25 people at their primary residence (or at least 15 residences that are primary residences)</a:t>
            </a:r>
          </a:p>
          <a:p>
            <a:pPr lvl="1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Examples (municipalities, mobile home park, subdivision)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Nontransient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Noncommunity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Water System</a:t>
            </a:r>
          </a:p>
          <a:p>
            <a:pPr lvl="1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least 25 of the same people for at least 6 months/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but not at their primary residences</a:t>
            </a:r>
          </a:p>
          <a:p>
            <a:pPr lvl="1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Examples (schools, commercial facilities, or manufacturing plants that have their own water system)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Transient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Noncommunity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Water System</a:t>
            </a:r>
          </a:p>
          <a:p>
            <a:pPr lvl="1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least 25 or more people for at least 60 days/year but not the same people or not on regular basis</a:t>
            </a:r>
          </a:p>
          <a:p>
            <a:pPr lvl="1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Examples (highway rest areas, recreation areas, gas stations that have their own water system)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C5F4D80-D3FA-44CC-A32F-7FDFAF85A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B19DA8-BB80-4038-B0F9-ADE3E0AAFAD4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C23D-9424-44C0-8999-1E41766E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 Drinking Water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1119E-F1FB-4C86-9CBE-2B2DA632F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Regularly Amended 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Coliform Rule (max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zero for total coliform, fecal coliform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e. coli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 Contamination Control Act (special requirements for lead)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Surface Water Treatment Rule (requires filtration followed by chemical disinfection from surface water supplies and groundwater under the influence of surface water).</a:t>
            </a:r>
          </a:p>
          <a:p>
            <a:pPr lvl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Identifies contaminants considered for regulatory control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93EB4FB-A2D6-44B0-BD31-B54D1D323D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130763-FB86-4899-A60F-ED680A2F1B8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737A0986-1E9F-4226-8A05-3848399EE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48E3E7-5B6C-41AA-B2C9-B31C3A8EBD01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6F050B3B-AD20-4D1D-B24F-9492921AFF5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Definitions</a:t>
            </a:r>
            <a:endParaRPr lang="en-US" sz="2400" dirty="0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59E30725-12AA-446D-A253-B6E356734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MCLG-maximum contaminant level goal</a:t>
            </a:r>
          </a:p>
          <a:p>
            <a:pPr lvl="1" eaLnBrk="1" hangingPunct="1">
              <a:defRPr/>
            </a:pPr>
            <a:r>
              <a:rPr lang="en-US" dirty="0"/>
              <a:t> (non-enforceable)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MCL-Max. contaminant level; no adverse effect </a:t>
            </a:r>
          </a:p>
          <a:p>
            <a:pPr lvl="1" eaLnBrk="1" hangingPunct="1">
              <a:defRPr/>
            </a:pPr>
            <a:r>
              <a:rPr lang="en-US" dirty="0"/>
              <a:t>(enforceable)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MRDLG-max. residual disinfectant level goal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MRDL-max. residual disinfectant level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id="{966893E0-8D8A-41BD-BA1F-F76A2E37B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9BBC40-575B-4531-8719-84A579E6BF15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0C063C06-532F-4771-AC01-8E8B3E349FB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Concept of Multiple Barriers</a:t>
            </a:r>
            <a:endParaRPr lang="en-US" sz="2400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2ADC1459-57E6-4A40-A40D-3F9C3A3EF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Protect Watershed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Treat Water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Disinfect Water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Operate distribution system at high pressure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>
            <a:extLst>
              <a:ext uri="{FF2B5EF4-FFF2-40B4-BE49-F238E27FC236}">
                <a16:creationId xmlns:a16="http://schemas.microsoft.com/office/drawing/2014/main" id="{CDB0FD70-CFF9-4E16-AA0A-5598572531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745B16-0056-4AFD-B8CD-A9AE6AC2F493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6D345D8F-767B-49CC-9F3F-B6334CDE77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Biological Quality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25D60B69-A8DE-4EA2-A53E-28ACCCE14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No pathogens</a:t>
            </a:r>
          </a:p>
          <a:p>
            <a:pPr marL="609600" indent="-609600" eaLnBrk="1" hangingPunct="1">
              <a:defRPr/>
            </a:pPr>
            <a:endParaRPr 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Coliform tests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5BAF6D47-9F7F-4EB3-A1C0-3938DE29E4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0AFF18-38A7-48E8-87C6-88A75A51C28D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0EA801C7-5F4B-4309-BA9E-7DD9FF3BD8F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Chemical Quality  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09303C51-4E9C-4F6F-9164-DA5DE079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Inorganics</a:t>
            </a:r>
          </a:p>
          <a:p>
            <a:pPr eaLnBrk="1" hangingPunct="1">
              <a:defRPr/>
            </a:pPr>
            <a:r>
              <a:rPr lang="en-US" dirty="0"/>
              <a:t>VOC’s (volatile organic chemicals)</a:t>
            </a:r>
          </a:p>
          <a:p>
            <a:pPr eaLnBrk="1" hangingPunct="1">
              <a:defRPr/>
            </a:pPr>
            <a:r>
              <a:rPr lang="en-US" dirty="0"/>
              <a:t>Synthetic organic chemicals</a:t>
            </a:r>
          </a:p>
          <a:p>
            <a:pPr eaLnBrk="1" hangingPunct="1">
              <a:defRPr/>
            </a:pPr>
            <a:r>
              <a:rPr lang="en-US" dirty="0"/>
              <a:t>Disinfection by-products (THM’s, others)</a:t>
            </a:r>
          </a:p>
          <a:p>
            <a:pPr eaLnBrk="1" hangingPunct="1">
              <a:defRPr/>
            </a:pPr>
            <a:r>
              <a:rPr lang="en-US" dirty="0"/>
              <a:t>Radionuclides (natural or artificial)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ream">
  <a:themeElements>
    <a:clrScheme name="Strea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6600FF"/>
      </a:hlink>
      <a:folHlink>
        <a:srgbClr val="0099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1454</TotalTime>
  <Words>979</Words>
  <Application>Microsoft Office PowerPoint</Application>
  <PresentationFormat>On-screen Show (4:3)</PresentationFormat>
  <Paragraphs>209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Garamond</vt:lpstr>
      <vt:lpstr>Arial</vt:lpstr>
      <vt:lpstr>Wingdings</vt:lpstr>
      <vt:lpstr>Stream</vt:lpstr>
      <vt:lpstr>CTC 450-Water Quality</vt:lpstr>
      <vt:lpstr>Objectives</vt:lpstr>
      <vt:lpstr>Major Laws</vt:lpstr>
      <vt:lpstr>Safe Drinking Water Act Public Water System-Definition</vt:lpstr>
      <vt:lpstr>Safe Drinking Water Act</vt:lpstr>
      <vt:lpstr>Definitions</vt:lpstr>
      <vt:lpstr>Concept of Multiple Barriers</vt:lpstr>
      <vt:lpstr>Biological Quality</vt:lpstr>
      <vt:lpstr>Chemical Quality  </vt:lpstr>
      <vt:lpstr>Secondary Standards</vt:lpstr>
      <vt:lpstr>Clean Water Act-Amendment created NPDES permit program </vt:lpstr>
      <vt:lpstr>PowerPoint Presentation</vt:lpstr>
      <vt:lpstr>Outfall Number 1</vt:lpstr>
      <vt:lpstr>PowerPoint Presentation</vt:lpstr>
      <vt:lpstr>Effluent Standards for Public WW Treatment Plants</vt:lpstr>
      <vt:lpstr>Mass Balance Equation</vt:lpstr>
      <vt:lpstr>Minimum DO  (Streeter-Phelps Equation)</vt:lpstr>
      <vt:lpstr>Industrial Pretreatment Program</vt:lpstr>
      <vt:lpstr>Groundwater</vt:lpstr>
      <vt:lpstr>Groundwater Quality</vt:lpstr>
      <vt:lpstr>Discharge to Seawater</vt:lpstr>
      <vt:lpstr>History of Water Treatment</vt:lpstr>
      <vt:lpstr>“Forever” Chemicals</vt:lpstr>
      <vt:lpstr>Microplastics</vt:lpstr>
      <vt:lpstr>https://www.researchgate.net/figure/Distribution-of-microplastics-in-the-human-body-The-abundance-and-content-of_fig2_373192401</vt:lpstr>
      <vt:lpstr>Mohawk Valley Water Authority https://www.mvwa.us/ </vt:lpstr>
      <vt:lpstr>Hinckley Reservoir</vt:lpstr>
      <vt:lpstr>Questions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92</cp:revision>
  <dcterms:created xsi:type="dcterms:W3CDTF">2002-10-04T19:39:32Z</dcterms:created>
  <dcterms:modified xsi:type="dcterms:W3CDTF">2026-01-15T16:57:35Z</dcterms:modified>
</cp:coreProperties>
</file>