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47"/>
  </p:notesMasterIdLst>
  <p:handoutMasterIdLst>
    <p:handoutMasterId r:id="rId48"/>
  </p:handoutMasterIdLst>
  <p:sldIdLst>
    <p:sldId id="256" r:id="rId2"/>
    <p:sldId id="285" r:id="rId3"/>
    <p:sldId id="346" r:id="rId4"/>
    <p:sldId id="317" r:id="rId5"/>
    <p:sldId id="345" r:id="rId6"/>
    <p:sldId id="313" r:id="rId7"/>
    <p:sldId id="355" r:id="rId8"/>
    <p:sldId id="357" r:id="rId9"/>
    <p:sldId id="356" r:id="rId10"/>
    <p:sldId id="318" r:id="rId11"/>
    <p:sldId id="314" r:id="rId12"/>
    <p:sldId id="276" r:id="rId13"/>
    <p:sldId id="315" r:id="rId14"/>
    <p:sldId id="316" r:id="rId15"/>
    <p:sldId id="319" r:id="rId16"/>
    <p:sldId id="325" r:id="rId17"/>
    <p:sldId id="347" r:id="rId18"/>
    <p:sldId id="328" r:id="rId19"/>
    <p:sldId id="332" r:id="rId20"/>
    <p:sldId id="326" r:id="rId21"/>
    <p:sldId id="333" r:id="rId22"/>
    <p:sldId id="334" r:id="rId23"/>
    <p:sldId id="330" r:id="rId24"/>
    <p:sldId id="344" r:id="rId25"/>
    <p:sldId id="353" r:id="rId26"/>
    <p:sldId id="311" r:id="rId27"/>
    <p:sldId id="323" r:id="rId28"/>
    <p:sldId id="312" r:id="rId29"/>
    <p:sldId id="349" r:id="rId30"/>
    <p:sldId id="350" r:id="rId31"/>
    <p:sldId id="324" r:id="rId32"/>
    <p:sldId id="331" r:id="rId33"/>
    <p:sldId id="339" r:id="rId34"/>
    <p:sldId id="341" r:id="rId35"/>
    <p:sldId id="342" r:id="rId36"/>
    <p:sldId id="329" r:id="rId37"/>
    <p:sldId id="335" r:id="rId38"/>
    <p:sldId id="354" r:id="rId39"/>
    <p:sldId id="320" r:id="rId40"/>
    <p:sldId id="321" r:id="rId41"/>
    <p:sldId id="322" r:id="rId42"/>
    <p:sldId id="337" r:id="rId43"/>
    <p:sldId id="338" r:id="rId44"/>
    <p:sldId id="352" r:id="rId45"/>
    <p:sldId id="351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576" autoAdjust="0"/>
  </p:normalViewPr>
  <p:slideViewPr>
    <p:cSldViewPr>
      <p:cViewPr varScale="1">
        <p:scale>
          <a:sx n="122" d="100"/>
          <a:sy n="122" d="100"/>
        </p:scale>
        <p:origin x="63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>
              <a:ext uri="{FF2B5EF4-FFF2-40B4-BE49-F238E27FC236}">
                <a16:creationId xmlns:a16="http://schemas.microsoft.com/office/drawing/2014/main" id="{CBF3E254-CE78-4810-B01A-F22A51D8804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ADD4ACA6-EC2C-4703-8AF2-77F56C9A459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4" name="Rectangle 4">
            <a:extLst>
              <a:ext uri="{FF2B5EF4-FFF2-40B4-BE49-F238E27FC236}">
                <a16:creationId xmlns:a16="http://schemas.microsoft.com/office/drawing/2014/main" id="{1601635B-0B4F-458D-B2A3-0A1FC91040D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5" name="Rectangle 5">
            <a:extLst>
              <a:ext uri="{FF2B5EF4-FFF2-40B4-BE49-F238E27FC236}">
                <a16:creationId xmlns:a16="http://schemas.microsoft.com/office/drawing/2014/main" id="{AACFAA0F-CB51-4158-A84B-20515A3A1C2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D65CF3A-0C5A-42F6-878E-DC132CBEC3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D74F0603-B1FE-4BBF-9588-FDF2E422AD5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8375EA63-B430-40D5-86C4-7B4DBAD9142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A62375F-7364-405A-9B26-9530DF2C371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E7E3841D-7483-459B-91B1-404096E6861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6022" name="Rectangle 6">
            <a:extLst>
              <a:ext uri="{FF2B5EF4-FFF2-40B4-BE49-F238E27FC236}">
                <a16:creationId xmlns:a16="http://schemas.microsoft.com/office/drawing/2014/main" id="{C09BA785-3AE9-418A-B950-EAD67EDF49F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>
            <a:extLst>
              <a:ext uri="{FF2B5EF4-FFF2-40B4-BE49-F238E27FC236}">
                <a16:creationId xmlns:a16="http://schemas.microsoft.com/office/drawing/2014/main" id="{DA8F78FE-3ADA-4A3E-BAE0-7398849AE8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10C5EB7-D896-4DC7-A9A6-339C73ED28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82698245-E638-4C5C-BD00-81A5AC694E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6948E38-4AFC-445D-8CF5-6ABCCAAA5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B58B5FCD-48FE-4230-BD67-5B66F23579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1679CF-A868-4B42-B704-66067280030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2CEFCDB8-122F-4DEC-A762-6A4138ABC3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992F9DF9-911D-42DF-A743-41D5A6E78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47738FCF-0B11-4CDB-89CC-3A69CD4F81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0496D4-29FC-45FE-8FAB-4E160C0AD61C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1E77CA7C-4085-446C-84FA-EE8B71FDA4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B7042D2F-8AE9-4495-B5E3-9024E2D07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E2585825-4C5E-4C0E-98D8-58544A09B7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A32DF8-35AF-4F9E-8222-35C472B20CDD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9F0F780F-6E40-4C03-BB3F-F7C1D30EFD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1DBB87C6-03BF-4BCE-8F42-946C3609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F9AF58A4-41C7-40E4-8316-F7DCA5CE60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173D1D-AEDC-4960-8996-06D628B54ABA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B972E5F4-BDF2-4303-B022-93BAD7470E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3B00F659-07F6-4923-BCBB-433B2389B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C8AD6E14-505C-4051-8022-35C5408093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8DC7D1-03C6-46AD-96FD-8B2E4FBC24CA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803F80B2-DFB4-4A68-A3FA-8EA18FF575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A0F57E0C-603F-4C13-9EF8-162B2D349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A17F373D-1BC1-49E8-82BE-55DE1B9606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058347-4FC4-4AB3-B241-DB3ED5A6EAB1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C8CF1754-B876-4907-8D9A-AA183B8388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4CD4F1DD-A3D4-43C0-9CA6-7D40A6531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29247416-195D-4374-AAB7-56547CC8F7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8EB2E4-20BE-4A7D-945B-1C95AC61758B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22FDA1F3-8DB2-49BC-BE77-AE0AF93806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8B496209-6CF0-4E6C-8CEF-DB5C21D66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572A3F37-0D64-40CA-B098-E0559A1C10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2C0288-9965-48FA-80D8-DF6FB843575D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BA655986-9299-47A5-8BFA-F18A5077AD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97EDC566-F2D5-49A4-AD26-25250B5F8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E3122C59-F327-4733-8851-7D0924624B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4D8CD7-36DC-42FD-953E-2BBA0FCCF635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302EA24D-C38B-4514-90DF-EBDC4EA74E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C1240C7B-BF58-446A-B24F-9D0179E81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C05BFBC6-E9CA-4DAD-A906-6F366F3AEC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27B7A8-6A35-4BB0-9BE1-AF17987081F6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58BD5D0B-1936-43E6-92BF-976E2FFE3D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673AB1DA-5137-465E-A2B3-B659D80D9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1A0CDAF7-F373-4119-9B2C-BEDE9FD4E0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02D49A-CBEA-4213-AA0D-2CE09D8D0898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2BA95A79-058E-4455-B6B2-FA960AEED7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E396FFB2-29FB-4423-8855-223E3D435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3EB27AF8-F042-4A8B-9A49-AEE9BE2F0E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5CE306-48B4-494A-B4A3-A9949DAB804C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B906BE4F-95FF-4461-BD52-BAE7623F9E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408913B1-569A-4EBD-9B48-093981F68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1D912D27-4ACD-47FE-8AC6-90649BF0EF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3589CD-3404-4E43-938A-7361B067295A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014408C9-619F-4776-9E69-BAC0B7C254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3FF83D0D-8861-4395-BCEA-994E276A9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7ADCF14A-8F0B-4819-AF08-61672B3EBA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A1DCB0-F910-43B5-8C27-4DE415B946CF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E3C8414F-BE3A-42DD-A97F-7E1E27FA4A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8820636E-16EA-4ECF-97BC-A4049A4CC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C47B37C7-F527-46D6-8967-4C43077F95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04A3D7-60E1-4603-9446-BDEB9556A436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6D9028A0-9027-4CB6-9D14-F96CF2324F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C57422FE-FE33-4F52-9023-5B3431936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742AA53E-9AD8-4C58-9A24-3DB1FB1B4C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593851-FCC9-475C-87DC-E409FDA40BBA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D5288253-1764-4B46-8BBE-6FE74C8E21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7B958F01-2B03-4888-B965-C91770D46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40F2F1E7-A09E-4382-8BEE-CE6DFC9CE6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57A26D3-C60A-43A4-A916-C2567EBC0930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D77C1B7B-4F38-4C16-8821-634179BBF5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3D0B322C-39C8-4297-AFE9-BFE2C2651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8D892E70-8B6B-471D-AF94-3C8A358233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6C0B9B-6CAF-4725-8358-3853221C69EF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691BA4BF-5753-482B-8291-00C75A7353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CCBEAA84-CC0D-4FE1-B3CA-EA9BEFECF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58C39558-3286-4D5C-9109-3298BF294B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DA99B7-CF80-440B-BF38-EAC1AE92F2BB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8165B4E3-17FD-4603-8E4F-02F2F6C9C5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55A50230-7982-400C-804B-B67F84DC0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5193F73C-03A7-4641-9A0F-728B715EED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CE09C3-2130-457B-97ED-E7545B77D204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85A6A548-11F7-4E79-9D15-7D954CD666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6F300A1D-3649-4733-B1B6-0AFA8B605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99F2948B-FDA9-4D76-A1F8-0FA9585FD1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37CB42-9296-40C3-8F07-1B480E9DF356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>
            <a:extLst>
              <a:ext uri="{FF2B5EF4-FFF2-40B4-BE49-F238E27FC236}">
                <a16:creationId xmlns:a16="http://schemas.microsoft.com/office/drawing/2014/main" id="{A0DB030A-6735-41C4-9C59-7CF9EB8D03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>
            <a:extLst>
              <a:ext uri="{FF2B5EF4-FFF2-40B4-BE49-F238E27FC236}">
                <a16:creationId xmlns:a16="http://schemas.microsoft.com/office/drawing/2014/main" id="{4EE497BC-4C5D-4EF8-9F62-1FBB4FC93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0660" name="Slide Number Placeholder 3">
            <a:extLst>
              <a:ext uri="{FF2B5EF4-FFF2-40B4-BE49-F238E27FC236}">
                <a16:creationId xmlns:a16="http://schemas.microsoft.com/office/drawing/2014/main" id="{078556A9-AAF1-4E99-B808-65CCD0BB79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80AB4A-A49E-4D37-A250-25D0D8252B1E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BF29B3EE-F19E-4FAB-85E2-72DADEED18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5C78048C-044D-47BE-86FE-2FE0ED592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72ADBDE0-482C-45C5-8A45-2A33BC0AE1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6758F7-BAE7-4897-85BE-66EB23602F1A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42C2AA34-32FC-4A44-94DC-F104841297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EDEF92E9-10C0-4644-8F47-C0CCD2086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F316629A-089C-4E56-9A6B-E605FFA476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D3913C-82D4-4840-814A-2B267721762B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>
            <a:extLst>
              <a:ext uri="{FF2B5EF4-FFF2-40B4-BE49-F238E27FC236}">
                <a16:creationId xmlns:a16="http://schemas.microsoft.com/office/drawing/2014/main" id="{35E95549-4DF0-43DD-AC3B-32F66D5629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>
            <a:extLst>
              <a:ext uri="{FF2B5EF4-FFF2-40B4-BE49-F238E27FC236}">
                <a16:creationId xmlns:a16="http://schemas.microsoft.com/office/drawing/2014/main" id="{5085A466-B7D5-421B-A9EE-BB3F0F003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5780" name="Slide Number Placeholder 3">
            <a:extLst>
              <a:ext uri="{FF2B5EF4-FFF2-40B4-BE49-F238E27FC236}">
                <a16:creationId xmlns:a16="http://schemas.microsoft.com/office/drawing/2014/main" id="{5F2424B6-664D-4842-895C-1A6BEFC9DA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0832B1-C5DD-41A2-ACE9-F2EBDE743F2B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>
            <a:extLst>
              <a:ext uri="{FF2B5EF4-FFF2-40B4-BE49-F238E27FC236}">
                <a16:creationId xmlns:a16="http://schemas.microsoft.com/office/drawing/2014/main" id="{8AA5C653-2C8B-4679-B995-235F6B64FB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>
            <a:extLst>
              <a:ext uri="{FF2B5EF4-FFF2-40B4-BE49-F238E27FC236}">
                <a16:creationId xmlns:a16="http://schemas.microsoft.com/office/drawing/2014/main" id="{D7089FB8-91F6-4C14-9FFE-6F1FC164C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7828" name="Slide Number Placeholder 3">
            <a:extLst>
              <a:ext uri="{FF2B5EF4-FFF2-40B4-BE49-F238E27FC236}">
                <a16:creationId xmlns:a16="http://schemas.microsoft.com/office/drawing/2014/main" id="{A62A1D9D-41BA-4B7C-A0B0-577A05B298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D1E819-CE23-45B2-8ADB-8175A72E74DD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>
            <a:extLst>
              <a:ext uri="{FF2B5EF4-FFF2-40B4-BE49-F238E27FC236}">
                <a16:creationId xmlns:a16="http://schemas.microsoft.com/office/drawing/2014/main" id="{660BB7B7-B079-476E-9A1C-0AC96CEB07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>
            <a:extLst>
              <a:ext uri="{FF2B5EF4-FFF2-40B4-BE49-F238E27FC236}">
                <a16:creationId xmlns:a16="http://schemas.microsoft.com/office/drawing/2014/main" id="{50F6B7AD-6A6F-4A4D-A431-229E14234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9876" name="Slide Number Placeholder 3">
            <a:extLst>
              <a:ext uri="{FF2B5EF4-FFF2-40B4-BE49-F238E27FC236}">
                <a16:creationId xmlns:a16="http://schemas.microsoft.com/office/drawing/2014/main" id="{94F4046E-E0FB-4D74-A52D-E87CB45825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8CE99C-19D3-4BF4-8367-95D69B69C2B9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>
            <a:extLst>
              <a:ext uri="{FF2B5EF4-FFF2-40B4-BE49-F238E27FC236}">
                <a16:creationId xmlns:a16="http://schemas.microsoft.com/office/drawing/2014/main" id="{E2C74BE8-76B9-4462-90F4-A1A7C84D53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>
            <a:extLst>
              <a:ext uri="{FF2B5EF4-FFF2-40B4-BE49-F238E27FC236}">
                <a16:creationId xmlns:a16="http://schemas.microsoft.com/office/drawing/2014/main" id="{F320FF6C-7B80-43D1-A59A-63FC5FA1E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24" name="Slide Number Placeholder 3">
            <a:extLst>
              <a:ext uri="{FF2B5EF4-FFF2-40B4-BE49-F238E27FC236}">
                <a16:creationId xmlns:a16="http://schemas.microsoft.com/office/drawing/2014/main" id="{30E7953B-AD5D-4FC5-97C6-AC17C15D97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BD4493-4B4C-493F-8E95-C0A48FFD6691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5966B528-B7D4-4167-81BC-57A25E5450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67DD3554-CEDB-4357-BBDB-BD21B382A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3972" name="Slide Number Placeholder 3">
            <a:extLst>
              <a:ext uri="{FF2B5EF4-FFF2-40B4-BE49-F238E27FC236}">
                <a16:creationId xmlns:a16="http://schemas.microsoft.com/office/drawing/2014/main" id="{BCFF6261-0396-438A-AC17-0BE600E838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D4B220-2363-42FC-8278-EEF525AAC3AC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>
            <a:extLst>
              <a:ext uri="{FF2B5EF4-FFF2-40B4-BE49-F238E27FC236}">
                <a16:creationId xmlns:a16="http://schemas.microsoft.com/office/drawing/2014/main" id="{2D45768C-FD12-434A-BDEE-3600AB77DC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>
            <a:extLst>
              <a:ext uri="{FF2B5EF4-FFF2-40B4-BE49-F238E27FC236}">
                <a16:creationId xmlns:a16="http://schemas.microsoft.com/office/drawing/2014/main" id="{58E0849F-F61C-442D-B56C-0BE7C573F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6020" name="Slide Number Placeholder 3">
            <a:extLst>
              <a:ext uri="{FF2B5EF4-FFF2-40B4-BE49-F238E27FC236}">
                <a16:creationId xmlns:a16="http://schemas.microsoft.com/office/drawing/2014/main" id="{1587BDD1-6C60-42E2-8201-1FFF0CEA4D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A5F2BF-3671-4371-9AB9-658667C14477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50A71A67-56BF-44C3-B103-B253F83EDB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BF96F5BA-6E04-425A-896E-83BC7A6FD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EBEDBDA2-62F4-4139-B419-C99B6144A6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E878284-8B14-4F93-A5CC-B919DDAA7355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1AB99AB3-19C2-4A7E-AAA5-95279CEDA7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BBB7CEE5-2115-4498-862F-67AB69DEE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3DB0C5BE-B4D1-4816-BBA8-0CF4EA40D5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6979B0-9E26-48F4-9AF1-4FBA5F3CB154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7685118F-0535-493B-B56F-7D329E5B91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705232B-661E-4413-A0E0-894F696E4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082BB1DE-9C45-46B1-AB96-AD3C67C99D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DF9017-9D59-4DD2-A04A-A34E3D1DB70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A0CF771A-DC04-471E-9E9D-249BB3DCF2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8778CD44-F28B-4601-B01F-29047F7B9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DE522A32-DE28-4EB4-B307-8C80F7F456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D7B511-A185-44A9-8388-7D5BC9079D7F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0DDCF21E-1CE5-49D8-909A-862FB65863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6F3D294F-EF1B-415A-96CE-61B1A312B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AD6A7583-02D1-450B-9400-741EE99152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79546E-9B50-4C03-87C0-3DC7D17342A1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0BF2ED71-82FB-40E5-99BF-14ABD3C1F1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22A3AEA2-D9E6-4372-B277-17E4BB97E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B0C08940-63F9-43A1-831B-A4E83E68C3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03448A-00F7-4B72-A757-ABF2E38334C1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>
            <a:extLst>
              <a:ext uri="{FF2B5EF4-FFF2-40B4-BE49-F238E27FC236}">
                <a16:creationId xmlns:a16="http://schemas.microsoft.com/office/drawing/2014/main" id="{CD42DDDD-E5C9-44B0-A00D-DFA0EFDC7F1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56CE81BD-4808-49E6-B1C0-1CD436422DA6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C4276A2E-010F-44BB-A24D-CDFA0E525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7" name="Rectangle 10">
              <a:extLst>
                <a:ext uri="{FF2B5EF4-FFF2-40B4-BE49-F238E27FC236}">
                  <a16:creationId xmlns:a16="http://schemas.microsoft.com/office/drawing/2014/main" id="{0D641357-34F6-458D-9278-3D16C911F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8" name="Rectangle 11">
              <a:extLst>
                <a:ext uri="{FF2B5EF4-FFF2-40B4-BE49-F238E27FC236}">
                  <a16:creationId xmlns:a16="http://schemas.microsoft.com/office/drawing/2014/main" id="{9EC0442B-E515-443B-8D79-ED0C8DCB9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C2F4C265-0CE4-467F-8013-E800525A5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" name="Rectangle 13">
              <a:extLst>
                <a:ext uri="{FF2B5EF4-FFF2-40B4-BE49-F238E27FC236}">
                  <a16:creationId xmlns:a16="http://schemas.microsoft.com/office/drawing/2014/main" id="{F886D911-10BA-45A4-B0D3-5B0E86290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id="{F6F997C6-67F8-423B-AB5A-3FF041573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2" name="Rectangle 15">
              <a:extLst>
                <a:ext uri="{FF2B5EF4-FFF2-40B4-BE49-F238E27FC236}">
                  <a16:creationId xmlns:a16="http://schemas.microsoft.com/office/drawing/2014/main" id="{AA8D99CE-59B7-47FA-9769-B90A67612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3" name="Rectangle 16">
              <a:extLst>
                <a:ext uri="{FF2B5EF4-FFF2-40B4-BE49-F238E27FC236}">
                  <a16:creationId xmlns:a16="http://schemas.microsoft.com/office/drawing/2014/main" id="{9E620693-2A6D-4B65-9190-BF3A5AD39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4" name="Rectangle 17">
              <a:extLst>
                <a:ext uri="{FF2B5EF4-FFF2-40B4-BE49-F238E27FC236}">
                  <a16:creationId xmlns:a16="http://schemas.microsoft.com/office/drawing/2014/main" id="{3F2ACB59-A1C8-4289-8F3E-6CCF9B400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5" name="Rectangle 18">
              <a:extLst>
                <a:ext uri="{FF2B5EF4-FFF2-40B4-BE49-F238E27FC236}">
                  <a16:creationId xmlns:a16="http://schemas.microsoft.com/office/drawing/2014/main" id="{4C697F40-6504-4299-B584-335FF9F5C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6" name="Rectangle 19">
              <a:extLst>
                <a:ext uri="{FF2B5EF4-FFF2-40B4-BE49-F238E27FC236}">
                  <a16:creationId xmlns:a16="http://schemas.microsoft.com/office/drawing/2014/main" id="{144DC475-2D9E-4F76-973C-3308B9F0E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7" name="Rectangle 20">
              <a:extLst>
                <a:ext uri="{FF2B5EF4-FFF2-40B4-BE49-F238E27FC236}">
                  <a16:creationId xmlns:a16="http://schemas.microsoft.com/office/drawing/2014/main" id="{B590B063-2D51-4449-A8D5-412DFDA00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8" name="Rectangle 21">
              <a:extLst>
                <a:ext uri="{FF2B5EF4-FFF2-40B4-BE49-F238E27FC236}">
                  <a16:creationId xmlns:a16="http://schemas.microsoft.com/office/drawing/2014/main" id="{E8C00A26-6552-4E71-8E86-EFC220A67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19" name="Line 22">
            <a:extLst>
              <a:ext uri="{FF2B5EF4-FFF2-40B4-BE49-F238E27FC236}">
                <a16:creationId xmlns:a16="http://schemas.microsoft.com/office/drawing/2014/main" id="{B66B1BFF-3015-495A-8D49-7F47F64360C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D2D46FB8-0563-4B5B-BFEB-1DEED548F0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389FCDD9-75E0-4232-B378-D1F05E1CA9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E2FE3FF3-C7D7-4D16-8199-3A100D8E6F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0A853-3543-40D0-BCFD-BEAEAFB994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2691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C76F3E-2EC2-4FBF-A78E-9766DE40936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7E30D7-E03F-4665-A46A-BE8EF9622A0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23448-78A1-47FE-A82E-CBA71E18E8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9758441A-E120-4FAF-8896-64D6C96E129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32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C09DD1-9935-4E60-B741-3794C4949E0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C57FF3-166D-483B-A7EF-6BA18943430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D01CF-3918-42E0-8CD4-94255D47FC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04CA52B7-0C00-4DCE-AD6A-6DB5C246BC7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13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D1997B-89EF-4CC8-B9F3-48A0A3DE047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B39540-4D63-40BA-A1D1-B8DAB1FD3C9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14781-05EF-42EB-AE56-B2E7BB3755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44BE9FAC-C157-40DD-A670-7155138A3F0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1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90029B-53E0-4075-BB5A-806DD0E603E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045E4A-745B-4F25-A576-5F65EF000A5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DCFD6-EBC3-4213-A3A8-C370FEA980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18C6B916-E7A5-49AA-BAC6-C1B6ADCC1E5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19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9C359D-73E5-42EB-A6DD-99293287259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58C195-90F9-447E-99E6-DF6698D1CCE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40C00-AD94-459B-B945-5A97C9356A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0826CA03-F958-4F3F-A9EE-80C3EFD262C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12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0E16AA-D3E3-441C-A629-3942115C010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6F0E3E-02E1-4901-B453-197A7B6FF4F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D605C-25CC-45CD-9E8C-9ADED61CB9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AB5F805D-132E-4191-8875-AF06F627883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33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FF44174-2233-4D5B-A0BF-105C22E24D7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881231F-54B4-45AE-8297-880BA426136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304DA-2356-4390-8F48-F84BDECA86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22">
            <a:extLst>
              <a:ext uri="{FF2B5EF4-FFF2-40B4-BE49-F238E27FC236}">
                <a16:creationId xmlns:a16="http://schemas.microsoft.com/office/drawing/2014/main" id="{C744E32D-E6E5-4A25-954D-74166F35BF4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45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4438BD6-1603-46BE-8089-286B432991E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6CD90C4-E1E8-4559-A00E-7240D9551A9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DB2D6-BC9F-4307-8015-44ABD2B913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22">
            <a:extLst>
              <a:ext uri="{FF2B5EF4-FFF2-40B4-BE49-F238E27FC236}">
                <a16:creationId xmlns:a16="http://schemas.microsoft.com/office/drawing/2014/main" id="{A2305380-8A2D-4FA7-960B-AB1F6134DB1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97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2CF3149-D58E-4086-BD5F-3B17795EB0F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09F3DE8-C8E8-4A80-9BEF-E7226F570AA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318BF-3C69-4052-894C-DC31EADDDB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CC23E590-14B2-4E55-947B-7F36115C519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85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30358-A1E0-4917-A6A9-A56EBA68510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9B10A0-6A84-4DA7-9962-296CDB7A8EC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D6EDA-5E38-4C9A-94CF-64369C9E63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527CE59B-5492-40EB-989D-C2D988A359F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36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C4F041-1F81-4980-99C5-B0612ADDC34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CF7E02-8EEA-4D90-8515-9FE51D60FEC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275D0-DFEA-44EC-8C90-9090AF10F9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0204AC5B-B8B9-4180-83A0-E94DD13E901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23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88B9AF0-B176-4C36-BB34-95A12FDF89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01CEB89-F0FD-4A68-A105-D238D5C048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8116" name="Rectangle 4">
            <a:extLst>
              <a:ext uri="{FF2B5EF4-FFF2-40B4-BE49-F238E27FC236}">
                <a16:creationId xmlns:a16="http://schemas.microsoft.com/office/drawing/2014/main" id="{AE6F75B0-53BE-4B6D-88FB-D78667A86DB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8117" name="Rectangle 5">
            <a:extLst>
              <a:ext uri="{FF2B5EF4-FFF2-40B4-BE49-F238E27FC236}">
                <a16:creationId xmlns:a16="http://schemas.microsoft.com/office/drawing/2014/main" id="{A0935421-EDD1-4D85-A62D-2F6D5A6466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8832122-21CC-42A0-8D17-658E5FE077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D3BEBB7F-EFD6-4DD7-8310-8570F578C1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ABC25BA9-9BF4-40C3-9C66-AFBA650AB2D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2" name="Group 8">
            <a:extLst>
              <a:ext uri="{FF2B5EF4-FFF2-40B4-BE49-F238E27FC236}">
                <a16:creationId xmlns:a16="http://schemas.microsoft.com/office/drawing/2014/main" id="{8F9C21B4-AE0E-47D9-83ED-CE7983606965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1034" name="Rectangle 9">
              <a:extLst>
                <a:ext uri="{FF2B5EF4-FFF2-40B4-BE49-F238E27FC236}">
                  <a16:creationId xmlns:a16="http://schemas.microsoft.com/office/drawing/2014/main" id="{8ECEC15A-CC67-4BCB-9AEB-225019602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5" name="Rectangle 10">
              <a:extLst>
                <a:ext uri="{FF2B5EF4-FFF2-40B4-BE49-F238E27FC236}">
                  <a16:creationId xmlns:a16="http://schemas.microsoft.com/office/drawing/2014/main" id="{A09308EB-EA1D-4DFF-9853-E704769EF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6" name="Rectangle 11">
              <a:extLst>
                <a:ext uri="{FF2B5EF4-FFF2-40B4-BE49-F238E27FC236}">
                  <a16:creationId xmlns:a16="http://schemas.microsoft.com/office/drawing/2014/main" id="{7A9499F5-0FB6-4B56-90FC-4FF8A46DD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7" name="Rectangle 12">
              <a:extLst>
                <a:ext uri="{FF2B5EF4-FFF2-40B4-BE49-F238E27FC236}">
                  <a16:creationId xmlns:a16="http://schemas.microsoft.com/office/drawing/2014/main" id="{3446A6DC-A890-4C44-80A8-351023579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8" name="Rectangle 13">
              <a:extLst>
                <a:ext uri="{FF2B5EF4-FFF2-40B4-BE49-F238E27FC236}">
                  <a16:creationId xmlns:a16="http://schemas.microsoft.com/office/drawing/2014/main" id="{E4E80A3E-879C-401B-A802-DE4FC80CC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9" name="Rectangle 14">
              <a:extLst>
                <a:ext uri="{FF2B5EF4-FFF2-40B4-BE49-F238E27FC236}">
                  <a16:creationId xmlns:a16="http://schemas.microsoft.com/office/drawing/2014/main" id="{AEF5B731-382E-49F8-BB40-3D7B7BB63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0" name="Rectangle 15">
              <a:extLst>
                <a:ext uri="{FF2B5EF4-FFF2-40B4-BE49-F238E27FC236}">
                  <a16:creationId xmlns:a16="http://schemas.microsoft.com/office/drawing/2014/main" id="{0E87B48C-6D31-4BAC-B245-03900EA23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1" name="Rectangle 16">
              <a:extLst>
                <a:ext uri="{FF2B5EF4-FFF2-40B4-BE49-F238E27FC236}">
                  <a16:creationId xmlns:a16="http://schemas.microsoft.com/office/drawing/2014/main" id="{3D5D3847-198C-470B-840C-072015C3AE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2" name="Rectangle 17">
              <a:extLst>
                <a:ext uri="{FF2B5EF4-FFF2-40B4-BE49-F238E27FC236}">
                  <a16:creationId xmlns:a16="http://schemas.microsoft.com/office/drawing/2014/main" id="{71217610-8DAA-4C46-A272-437D6428F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3" name="Rectangle 18">
              <a:extLst>
                <a:ext uri="{FF2B5EF4-FFF2-40B4-BE49-F238E27FC236}">
                  <a16:creationId xmlns:a16="http://schemas.microsoft.com/office/drawing/2014/main" id="{EC42E2E3-065C-411A-85E0-964A44003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4" name="Rectangle 19">
              <a:extLst>
                <a:ext uri="{FF2B5EF4-FFF2-40B4-BE49-F238E27FC236}">
                  <a16:creationId xmlns:a16="http://schemas.microsoft.com/office/drawing/2014/main" id="{101E2C94-CC49-4A7A-A75B-2ED41301D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5" name="Rectangle 20">
              <a:extLst>
                <a:ext uri="{FF2B5EF4-FFF2-40B4-BE49-F238E27FC236}">
                  <a16:creationId xmlns:a16="http://schemas.microsoft.com/office/drawing/2014/main" id="{CEA44B77-8D91-40EC-A69A-85E01B4A3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6" name="Rectangle 21">
              <a:extLst>
                <a:ext uri="{FF2B5EF4-FFF2-40B4-BE49-F238E27FC236}">
                  <a16:creationId xmlns:a16="http://schemas.microsoft.com/office/drawing/2014/main" id="{8B34DCDE-EC1E-4B0D-9AAE-AC90F9A0E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218134" name="Rectangle 22">
            <a:extLst>
              <a:ext uri="{FF2B5EF4-FFF2-40B4-BE49-F238E27FC236}">
                <a16:creationId xmlns:a16="http://schemas.microsoft.com/office/drawing/2014/main" id="{27DA8C62-8746-4FF7-9BBA-37C59CD131F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anose="05000000000000000000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hyperphysics.phy-astr.gsu.edu/hbase/biology/atp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rooklyn.cuny.edu/bc/ahp/SDgraphics/PSgraphics/SD.PS.LG.Water.html" TargetMode="External"/><Relationship Id="rId3" Type="http://schemas.openxmlformats.org/officeDocument/2006/relationships/hyperlink" Target="http://www.shorstmeyer.com/jpgs/watermolec.jpg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brooklyn.cuny.edu/bc/ahp/SDgraphics/PSgraphics/WaterMolecule.GIF" TargetMode="External"/><Relationship Id="rId5" Type="http://schemas.openxmlformats.org/officeDocument/2006/relationships/hyperlink" Target="http://www.shorstmeyer.com/wxfaqs/float/watermolec.html" TargetMode="Externa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ewton.dep.anl.gov/askasci/chem03/chem03728.htm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>
            <a:extLst>
              <a:ext uri="{FF2B5EF4-FFF2-40B4-BE49-F238E27FC236}">
                <a16:creationId xmlns:a16="http://schemas.microsoft.com/office/drawing/2014/main" id="{C130C3A6-D998-402F-8760-C1CDC51578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8722E2C-ED90-4888-9A0E-4C88CE5487B0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7B0AF288-F9E8-44BD-A303-7B794B0090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CTC 450  Review</a:t>
            </a:r>
            <a:endParaRPr lang="en-US" altLang="en-US" sz="2000"/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D2C55AAF-8BFB-4618-81F6-D97815F083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Class Requirements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Water treatment exercise</a:t>
            </a:r>
          </a:p>
          <a:p>
            <a:pPr lvl="1" eaLnBrk="1" hangingPunct="1">
              <a:defRPr/>
            </a:pPr>
            <a:r>
              <a:rPr lang="en-US" altLang="en-US" dirty="0"/>
              <a:t>Private</a:t>
            </a:r>
          </a:p>
          <a:p>
            <a:pPr lvl="1" eaLnBrk="1" hangingPunct="1">
              <a:defRPr/>
            </a:pPr>
            <a:r>
              <a:rPr lang="en-US" altLang="en-US" dirty="0"/>
              <a:t>Public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Wastewater treatment exercise</a:t>
            </a:r>
          </a:p>
          <a:p>
            <a:pPr lvl="1" eaLnBrk="1" hangingPunct="1">
              <a:defRPr/>
            </a:pPr>
            <a:r>
              <a:rPr lang="en-US" altLang="en-US" dirty="0"/>
              <a:t>Private</a:t>
            </a:r>
          </a:p>
          <a:p>
            <a:pPr lvl="1" eaLnBrk="1" hangingPunct="1">
              <a:defRPr/>
            </a:pPr>
            <a:r>
              <a:rPr lang="en-US" altLang="en-US" dirty="0"/>
              <a:t>Public</a:t>
            </a:r>
          </a:p>
          <a:p>
            <a:pPr eaLnBrk="1" hangingPunct="1">
              <a:defRPr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>
            <a:extLst>
              <a:ext uri="{FF2B5EF4-FFF2-40B4-BE49-F238E27FC236}">
                <a16:creationId xmlns:a16="http://schemas.microsoft.com/office/drawing/2014/main" id="{21D13348-D74E-450D-95A0-5AE4FB36D5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1451FFB-D9CD-49E0-B310-FE23627BCECD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56A7E203-56EF-4868-AF4E-9577601EE1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Definitions </a:t>
            </a:r>
            <a:endParaRPr lang="en-US" altLang="en-US" sz="2000"/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F8AF85DF-C685-4B16-A731-603FA7B8CF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One mole of a substance contains 6.024 x 10</a:t>
            </a:r>
            <a:r>
              <a:rPr lang="en-US" altLang="en-US" sz="2400" baseline="30000"/>
              <a:t>23</a:t>
            </a:r>
            <a:r>
              <a:rPr lang="en-US" altLang="en-US" sz="2400"/>
              <a:t> molecules or atoms</a:t>
            </a:r>
          </a:p>
          <a:p>
            <a:pPr eaLnBrk="1" hangingPunct="1"/>
            <a:r>
              <a:rPr lang="en-US" altLang="en-US" sz="2400"/>
              <a:t>The molar mass is found by adding the atomic weights of the elements in the compound</a:t>
            </a:r>
          </a:p>
          <a:p>
            <a:pPr lvl="1" eaLnBrk="1" hangingPunct="1"/>
            <a:r>
              <a:rPr lang="en-US" altLang="en-US" sz="2100"/>
              <a:t>1 mole of NH</a:t>
            </a:r>
            <a:r>
              <a:rPr lang="en-US" altLang="en-US" sz="2100" baseline="-25000"/>
              <a:t>3</a:t>
            </a:r>
            <a:r>
              <a:rPr lang="en-US" altLang="en-US" sz="2100"/>
              <a:t> has 6.024 x 10</a:t>
            </a:r>
            <a:r>
              <a:rPr lang="en-US" altLang="en-US" sz="2100" baseline="30000"/>
              <a:t>23</a:t>
            </a:r>
            <a:r>
              <a:rPr lang="en-US" altLang="en-US" sz="2100"/>
              <a:t> molecules and weighs 17 grams (14 grams for nitrogen plus 3 grams for 3 hydrogen elements)</a:t>
            </a:r>
          </a:p>
          <a:p>
            <a:pPr eaLnBrk="1" hangingPunct="1"/>
            <a:r>
              <a:rPr lang="en-US" altLang="en-US" sz="2400"/>
              <a:t>The equivalent weight is the molecular weight divided by the valence or electrical charge </a:t>
            </a:r>
          </a:p>
          <a:p>
            <a:pPr eaLnBrk="1" hangingPunct="1"/>
            <a:endParaRPr lang="en-US" altLang="en-US" sz="240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/>
          </a:p>
          <a:p>
            <a:pPr eaLnBrk="1" hangingPunct="1"/>
            <a:endParaRPr lang="en-US" altLang="en-US" sz="240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>
            <a:extLst>
              <a:ext uri="{FF2B5EF4-FFF2-40B4-BE49-F238E27FC236}">
                <a16:creationId xmlns:a16="http://schemas.microsoft.com/office/drawing/2014/main" id="{73A6731F-08AA-452B-835D-C915376B1E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4B9E61-419F-46A1-A33E-60DD9C84B2C0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5650E3C0-EEF8-415E-BD8E-0010844B41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Expressing Concentrations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77EAC4DB-3899-4BA3-B48A-A264260556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endParaRPr lang="en-US" alt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>
                <a:solidFill>
                  <a:srgbClr val="00B050"/>
                </a:solidFill>
              </a:rPr>
              <a:t>Mass Concentration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Molar Concentration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Equivalents and Normal Concentration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>
            <a:extLst>
              <a:ext uri="{FF2B5EF4-FFF2-40B4-BE49-F238E27FC236}">
                <a16:creationId xmlns:a16="http://schemas.microsoft.com/office/drawing/2014/main" id="{7D3B59DA-65DB-4A9B-B6E0-2D93013236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F818405-9BD9-494D-BC07-6F6301093D32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697384A-667A-4856-A960-C80C4937E0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Mass Concentration  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BE20E300-A4AD-46CF-A0DE-F904D85AC4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7848600" cy="41148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Mass of solute per volume of solution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Milligrams per liter (mg/l)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marL="457200" lvl="1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Equivalent to parts per million (ppm) for most natural waters and wastewaters since 1 liter of water has a mass of 1 kg (1E6 mg)</a:t>
            </a:r>
          </a:p>
          <a:p>
            <a:pPr marL="457200" lvl="1" indent="0"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marL="457200" lvl="1" indent="0" algn="ctr" eaLnBrk="1" hangingPunct="1"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00B050"/>
                </a:solidFill>
              </a:rPr>
              <a:t>Remember: mg/l = ppm 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>
            <a:extLst>
              <a:ext uri="{FF2B5EF4-FFF2-40B4-BE49-F238E27FC236}">
                <a16:creationId xmlns:a16="http://schemas.microsoft.com/office/drawing/2014/main" id="{150EC957-0AE8-4787-AAF2-C8D1D5BA3E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453633D-27EC-4BDB-8909-C90665E5CACC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169D667D-B99D-485C-BEC1-88CB33B691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Molarity/Molality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E2B7571C-4D2C-41A0-9C55-8756FC1C7E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Molarity-Moles of solute per </a:t>
            </a:r>
            <a:r>
              <a:rPr lang="en-US" altLang="en-US">
                <a:solidFill>
                  <a:schemeClr val="folHlink"/>
                </a:solidFill>
              </a:rPr>
              <a:t>volume</a:t>
            </a:r>
            <a:r>
              <a:rPr lang="en-US" altLang="en-US"/>
              <a:t> of solution</a:t>
            </a:r>
          </a:p>
          <a:p>
            <a:pPr lvl="1" eaLnBrk="1" hangingPunct="1"/>
            <a:r>
              <a:rPr lang="en-US" altLang="en-US"/>
              <a:t>A 1 molar solution of NaCl would contain 58.5 gm per liter of water </a:t>
            </a:r>
          </a:p>
          <a:p>
            <a:pPr eaLnBrk="1" hangingPunct="1"/>
            <a:r>
              <a:rPr lang="en-US" altLang="en-US"/>
              <a:t>Molality-Moles per </a:t>
            </a:r>
            <a:r>
              <a:rPr lang="en-US" altLang="en-US">
                <a:solidFill>
                  <a:schemeClr val="folHlink"/>
                </a:solidFill>
              </a:rPr>
              <a:t>mass</a:t>
            </a:r>
            <a:r>
              <a:rPr lang="en-US" altLang="en-US"/>
              <a:t> of water</a:t>
            </a:r>
          </a:p>
          <a:p>
            <a:pPr eaLnBrk="1" hangingPunct="1"/>
            <a:r>
              <a:rPr lang="en-US" altLang="en-US"/>
              <a:t>Equilibrium constants are based on molar concentrations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>
            <a:extLst>
              <a:ext uri="{FF2B5EF4-FFF2-40B4-BE49-F238E27FC236}">
                <a16:creationId xmlns:a16="http://schemas.microsoft.com/office/drawing/2014/main" id="{F1702CFC-51BD-4ED1-AA07-A638CA0380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94E2393-A6D5-4B6C-8A0D-FDB8E3E57C30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5CB4B9AC-0096-42E0-9941-ACB79FE575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Equivalents and Normal Concentration  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F98C463C-788A-4E86-AE46-2CE452D99F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/>
              <a:t>The equivalent weight of an element or radical is equal to its atomic weight divided by the valence it assumes in compounds.  The definition is based on reaction type.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Advantage is that the number of equivalents of reacting constituents is equal to the number of equivalents of product.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Disadvantage is that a single substance can have two different equivalent weights because the substance is involved in different reactions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A one normal solution contain one equivalent weight of a substance per liter of solution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>
            <a:extLst>
              <a:ext uri="{FF2B5EF4-FFF2-40B4-BE49-F238E27FC236}">
                <a16:creationId xmlns:a16="http://schemas.microsoft.com/office/drawing/2014/main" id="{70BCA0E2-1826-49C0-B162-A0B7BCDC0F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264BD1E-19A0-4CCF-8B8E-2F06A8962861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7E94382D-C524-4646-BFE0-ECE2D0CDD8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Equivalents and Normal Concentration - Example </a:t>
            </a: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9D42BDCA-EA33-4898-B746-5B42C3D516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Oxygen has an atomic weight of 16.0 and always assumes valence 2 in compounds, so its equivalent weight is 8.0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Iron (atomic weight 55.8) has an equivalent weight of 27.9 in ferrous compounds (valence 2) and 18.6 in ferric compounds (valence 3)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In general the normality is the molarity times n where n is either the ion charge or number of protons, hydroxyl ions or electrons transferred in a reaction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/>
              <a:t>The normality of a solution is never less than the molarity.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>
            <a:extLst>
              <a:ext uri="{FF2B5EF4-FFF2-40B4-BE49-F238E27FC236}">
                <a16:creationId xmlns:a16="http://schemas.microsoft.com/office/drawing/2014/main" id="{B0158249-565C-4913-83C5-AFD3018333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BDA775-956F-4282-B7BD-4BAFDAD44380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2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04FA6B1D-CC98-4468-BB70-9ADCFD8474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Expressing Concentrations in Terms of another Compound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2F0B41BB-692F-43AE-9823-1D40152F05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Elements can exist in different forms </a:t>
            </a:r>
          </a:p>
          <a:p>
            <a:pPr lvl="1" eaLnBrk="1" hangingPunct="1"/>
            <a:r>
              <a:rPr lang="en-US" altLang="en-US"/>
              <a:t>Nitrogen</a:t>
            </a:r>
          </a:p>
          <a:p>
            <a:pPr lvl="2" eaLnBrk="1" hangingPunct="1"/>
            <a:r>
              <a:rPr lang="en-US" altLang="en-US"/>
              <a:t>Ammonium (NH</a:t>
            </a:r>
            <a:r>
              <a:rPr lang="en-US" altLang="en-US" baseline="-25000"/>
              <a:t>4</a:t>
            </a:r>
            <a:r>
              <a:rPr lang="en-US" altLang="en-US" baseline="30000"/>
              <a:t>+</a:t>
            </a:r>
            <a:r>
              <a:rPr lang="en-US" altLang="en-US"/>
              <a:t>)</a:t>
            </a:r>
          </a:p>
          <a:p>
            <a:pPr lvl="2" eaLnBrk="1" hangingPunct="1"/>
            <a:r>
              <a:rPr lang="en-US" altLang="en-US"/>
              <a:t>Nitrite (NO</a:t>
            </a:r>
            <a:r>
              <a:rPr lang="en-US" altLang="en-US" baseline="-25000"/>
              <a:t>2</a:t>
            </a:r>
            <a:r>
              <a:rPr lang="en-US" altLang="en-US" baseline="30000"/>
              <a:t>-</a:t>
            </a:r>
            <a:r>
              <a:rPr lang="en-US" altLang="en-US"/>
              <a:t>)</a:t>
            </a:r>
          </a:p>
          <a:p>
            <a:pPr lvl="2" eaLnBrk="1" hangingPunct="1"/>
            <a:r>
              <a:rPr lang="en-US" altLang="en-US"/>
              <a:t>Nitrate (NO</a:t>
            </a:r>
            <a:r>
              <a:rPr lang="en-US" altLang="en-US" baseline="-25000"/>
              <a:t>3</a:t>
            </a:r>
            <a:r>
              <a:rPr lang="en-US" altLang="en-US" baseline="30000"/>
              <a:t>-</a:t>
            </a:r>
            <a:r>
              <a:rPr lang="en-US" altLang="en-US"/>
              <a:t>)</a:t>
            </a:r>
          </a:p>
          <a:p>
            <a:pPr lvl="1" eaLnBrk="1" hangingPunct="1"/>
            <a:r>
              <a:rPr lang="en-US" altLang="en-US"/>
              <a:t>Phosphorous</a:t>
            </a:r>
          </a:p>
          <a:p>
            <a:pPr lvl="2" eaLnBrk="1" hangingPunct="1"/>
            <a:r>
              <a:rPr lang="en-US" altLang="en-US"/>
              <a:t>Ortho (PO</a:t>
            </a:r>
            <a:r>
              <a:rPr lang="en-US" altLang="en-US" baseline="-25000"/>
              <a:t>4</a:t>
            </a:r>
            <a:r>
              <a:rPr lang="en-US" altLang="en-US" baseline="30000"/>
              <a:t>3-</a:t>
            </a:r>
            <a:r>
              <a:rPr lang="en-US" altLang="en-US"/>
              <a:t>)</a:t>
            </a:r>
          </a:p>
          <a:p>
            <a:pPr lvl="2" eaLnBrk="1" hangingPunct="1"/>
            <a:r>
              <a:rPr lang="en-US" altLang="en-US"/>
              <a:t>Monohydrogen (HPO</a:t>
            </a:r>
            <a:r>
              <a:rPr lang="en-US" altLang="en-US" baseline="-25000"/>
              <a:t>4</a:t>
            </a:r>
            <a:r>
              <a:rPr lang="en-US" altLang="en-US" baseline="30000"/>
              <a:t>2-</a:t>
            </a:r>
            <a:r>
              <a:rPr lang="en-US" altLang="en-US"/>
              <a:t>)</a:t>
            </a:r>
          </a:p>
          <a:p>
            <a:pPr lvl="2" eaLnBrk="1" hangingPunct="1"/>
            <a:r>
              <a:rPr lang="en-US" altLang="en-US"/>
              <a:t>Dihydrogen (H</a:t>
            </a:r>
            <a:r>
              <a:rPr lang="en-US" altLang="en-US" baseline="-25000"/>
              <a:t>2</a:t>
            </a:r>
            <a:r>
              <a:rPr lang="en-US" altLang="en-US"/>
              <a:t>PO</a:t>
            </a:r>
            <a:r>
              <a:rPr lang="en-US" altLang="en-US" baseline="-25000"/>
              <a:t>4</a:t>
            </a:r>
            <a:r>
              <a:rPr lang="en-US" altLang="en-US" baseline="30000"/>
              <a:t>-</a:t>
            </a:r>
            <a:r>
              <a:rPr lang="en-US" altLang="en-US"/>
              <a:t>)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4757B0-2253-4B18-931C-2E99C650E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57200"/>
            <a:ext cx="2971800" cy="1295400"/>
          </a:xfrm>
        </p:spPr>
        <p:txBody>
          <a:bodyPr/>
          <a:lstStyle/>
          <a:p>
            <a:r>
              <a:rPr lang="en-US" dirty="0"/>
              <a:t>ATP/ADP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8F998E-72FB-499B-8A2A-0989C327C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4818" name="Slide Number Placeholder 3">
            <a:extLst>
              <a:ext uri="{FF2B5EF4-FFF2-40B4-BE49-F238E27FC236}">
                <a16:creationId xmlns:a16="http://schemas.microsoft.com/office/drawing/2014/main" id="{3000AAB1-0EF8-4885-87BE-F345F1C4DD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E9F41787-5FC0-4FEE-982F-587FB6E07798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34819" name="Picture 3" descr="picture showing the chemical structure of ATP and ADP">
            <a:extLst>
              <a:ext uri="{FF2B5EF4-FFF2-40B4-BE49-F238E27FC236}">
                <a16:creationId xmlns:a16="http://schemas.microsoft.com/office/drawing/2014/main" id="{840BE1C7-A95A-4FF2-96D8-14E042D2B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4695825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0" name="Rectangle 4">
            <a:extLst>
              <a:ext uri="{FF2B5EF4-FFF2-40B4-BE49-F238E27FC236}">
                <a16:creationId xmlns:a16="http://schemas.microsoft.com/office/drawing/2014/main" id="{6B769945-1479-4DFC-BFE5-EB1B068C7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334000"/>
            <a:ext cx="754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hlinkClick r:id="rId3"/>
              </a:rPr>
              <a:t>http://hyperphysics.phy-astr.gsu.edu/hbase/biology/atp.html</a:t>
            </a:r>
            <a:r>
              <a:rPr lang="en-US" altLang="en-US" sz="180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4821" name="Picture 5" descr="picture showing how ADP/ATP is created and used">
            <a:extLst>
              <a:ext uri="{FF2B5EF4-FFF2-40B4-BE49-F238E27FC236}">
                <a16:creationId xmlns:a16="http://schemas.microsoft.com/office/drawing/2014/main" id="{79CE6812-4761-440D-BAE4-3CD89F7BE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"/>
            <a:ext cx="3865563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>
            <a:extLst>
              <a:ext uri="{FF2B5EF4-FFF2-40B4-BE49-F238E27FC236}">
                <a16:creationId xmlns:a16="http://schemas.microsoft.com/office/drawing/2014/main" id="{E917F8A3-02B6-4D35-A89C-82BA43931A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8F0753B-31D3-41BD-9F08-471D250AA488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2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6BEAEB03-0521-446F-83A5-56195B0191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Expressing Concentrations in Terms of another Compound</a:t>
            </a: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7EB4F428-4CD7-43E6-8AFC-9253802FEF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7772400" cy="43434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Hardness and alkalinity are often expressed in terms of CaCO</a:t>
            </a:r>
            <a:r>
              <a:rPr lang="en-US" altLang="en-US" baseline="-25000"/>
              <a:t>3 </a:t>
            </a:r>
            <a:r>
              <a:rPr lang="en-US" altLang="en-US"/>
              <a:t>(Calcium Carbonate)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The various forms of nitrogen (ammonium, nitrite, nitrate) are expressed as elemental nitrogen (N)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The various form of phosphorous are expressed as elemental phosphorous (P)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>
            <a:extLst>
              <a:ext uri="{FF2B5EF4-FFF2-40B4-BE49-F238E27FC236}">
                <a16:creationId xmlns:a16="http://schemas.microsoft.com/office/drawing/2014/main" id="{4841744B-74AF-439E-BCFD-551E90AABA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640E115-11EB-49A5-8AD8-6DF4B1F05138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2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5EF42618-15E4-425C-99AD-C3509453A7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Steps for expressing compounds in terms of another compound/element:</a:t>
            </a: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3B3C6302-CE9B-474D-9CD7-60045F7D69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Find the molecular and equivalent weights of all compounds/elements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/>
            <a:r>
              <a:rPr lang="en-US" altLang="en-US"/>
              <a:t>Use ratios (equivalent wt ratios)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>
            <a:extLst>
              <a:ext uri="{FF2B5EF4-FFF2-40B4-BE49-F238E27FC236}">
                <a16:creationId xmlns:a16="http://schemas.microsoft.com/office/drawing/2014/main" id="{C3285BC9-F7E1-49D3-8198-E62DC0CB2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4E97DE8-130F-476A-9475-E3E8A8776F9C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24990519-3D89-44CA-888D-F0A2B8002A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Objectives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A73C42A0-54D5-46F7-867C-91BDEDA6D9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Students have the ability to:</a:t>
            </a:r>
          </a:p>
          <a:p>
            <a:pPr eaLnBrk="1" hangingPunct="1">
              <a:defRPr/>
            </a:pPr>
            <a:r>
              <a:rPr lang="en-US" altLang="en-US" dirty="0"/>
              <a:t>Define the chemical properties of water </a:t>
            </a:r>
          </a:p>
          <a:p>
            <a:pPr eaLnBrk="1" hangingPunct="1">
              <a:defRPr/>
            </a:pPr>
            <a:r>
              <a:rPr lang="en-US" altLang="en-US" dirty="0"/>
              <a:t>Use stoichiometry to calculate concentrations </a:t>
            </a:r>
          </a:p>
          <a:p>
            <a:pPr eaLnBrk="1" hangingPunct="1">
              <a:defRPr/>
            </a:pPr>
            <a:r>
              <a:rPr lang="en-US" altLang="en-US" dirty="0"/>
              <a:t>Determine “equivalent” concentrations</a:t>
            </a:r>
          </a:p>
          <a:p>
            <a:pPr eaLnBrk="1" hangingPunct="1">
              <a:defRPr/>
            </a:pPr>
            <a:r>
              <a:rPr lang="en-US" altLang="en-US" dirty="0"/>
              <a:t>Understand the major laboratory water analysis tests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>
            <a:extLst>
              <a:ext uri="{FF2B5EF4-FFF2-40B4-BE49-F238E27FC236}">
                <a16:creationId xmlns:a16="http://schemas.microsoft.com/office/drawing/2014/main" id="{3130ACFF-4CAB-4307-809B-FD256BC340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521F9C6-B04B-4B19-97AF-50EC8A045D5E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2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684A6544-1DC2-4CC4-9989-8B93DBB035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Example:  Expressing Nitrogen Compounds in Terms of N</a:t>
            </a: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C893E37B-A95B-48A0-8385-201070A7FA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Example 1/3 (Problem statement):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Express the following in terms of Nitrogen: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360 mg/l (NH</a:t>
            </a:r>
            <a:r>
              <a:rPr lang="en-US" altLang="en-US" baseline="-25000" dirty="0"/>
              <a:t>4</a:t>
            </a:r>
            <a:r>
              <a:rPr lang="en-US" altLang="en-US" baseline="30000" dirty="0"/>
              <a:t>+</a:t>
            </a:r>
            <a:r>
              <a:rPr lang="en-US" altLang="en-US" dirty="0"/>
              <a:t>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1240 mg/l (NO</a:t>
            </a:r>
            <a:r>
              <a:rPr lang="en-US" altLang="en-US" baseline="-25000" dirty="0"/>
              <a:t>3</a:t>
            </a:r>
            <a:r>
              <a:rPr lang="en-US" altLang="en-US" baseline="30000" dirty="0"/>
              <a:t>-</a:t>
            </a:r>
            <a:r>
              <a:rPr lang="en-US" altLang="en-US" dirty="0"/>
              <a:t>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>
            <a:extLst>
              <a:ext uri="{FF2B5EF4-FFF2-40B4-BE49-F238E27FC236}">
                <a16:creationId xmlns:a16="http://schemas.microsoft.com/office/drawing/2014/main" id="{B34676E9-02A8-425E-ADD3-63BA441F98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87CA11-DDF9-4422-84DA-EC5DAD04423F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A635F95B-DD33-4204-B91F-3CCA07A8B3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 (2/3)</a:t>
            </a: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76B79F5E-8BCC-4C2A-9334-223C6EB8DC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en-US" altLang="en-US"/>
              <a:t>Find the molecular weight of all compounds/elements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marL="933450" lvl="1" indent="-476250" eaLnBrk="1" hangingPunct="1"/>
            <a:r>
              <a:rPr lang="en-US" altLang="en-US"/>
              <a:t>N 	14 grams (elemental Nitrogen)</a:t>
            </a:r>
          </a:p>
          <a:p>
            <a:pPr marL="933450" lvl="1" indent="-476250" eaLnBrk="1" hangingPunct="1"/>
            <a:r>
              <a:rPr lang="en-US" altLang="en-US"/>
              <a:t>NH</a:t>
            </a:r>
            <a:r>
              <a:rPr lang="en-US" altLang="en-US" baseline="-25000"/>
              <a:t>4</a:t>
            </a:r>
            <a:r>
              <a:rPr lang="en-US" altLang="en-US" baseline="30000"/>
              <a:t>+</a:t>
            </a:r>
            <a:r>
              <a:rPr lang="en-US" altLang="en-US"/>
              <a:t>	18 grams  </a:t>
            </a:r>
          </a:p>
          <a:p>
            <a:pPr marL="933450" lvl="1" indent="-476250" eaLnBrk="1" hangingPunct="1"/>
            <a:r>
              <a:rPr lang="en-US" altLang="en-US"/>
              <a:t>NO</a:t>
            </a:r>
            <a:r>
              <a:rPr lang="en-US" altLang="en-US" baseline="-25000"/>
              <a:t>3</a:t>
            </a:r>
            <a:r>
              <a:rPr lang="en-US" altLang="en-US" baseline="30000"/>
              <a:t>-</a:t>
            </a:r>
            <a:r>
              <a:rPr lang="en-US" altLang="en-US"/>
              <a:t>	62 grams</a:t>
            </a:r>
          </a:p>
          <a:p>
            <a:pPr marL="933450" lvl="1" indent="-476250" eaLnBrk="1" hangingPunct="1"/>
            <a:endParaRPr lang="en-US" altLang="en-US"/>
          </a:p>
          <a:p>
            <a:pPr marL="933450" lvl="1" indent="-476250" eaLnBrk="1" hangingPunct="1"/>
            <a:r>
              <a:rPr lang="en-US" altLang="en-US"/>
              <a:t>Equivalent weights are same as MW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>
            <a:extLst>
              <a:ext uri="{FF2B5EF4-FFF2-40B4-BE49-F238E27FC236}">
                <a16:creationId xmlns:a16="http://schemas.microsoft.com/office/drawing/2014/main" id="{3676088C-F3A4-41C2-AFF2-34F2C0AA28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668A371-BCB2-401B-9C4D-5342A1DBD8D2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2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E91EFBC1-CAFE-4930-9FF3-240B82E4EF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 (3/3)</a:t>
            </a: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49EB032D-495F-4EFC-9952-D358E46D63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SzTx/>
              <a:buFont typeface="Wingdings" panose="05000000000000000000" pitchFamily="2" charset="2"/>
              <a:buAutoNum type="arabicPeriod" startAt="2"/>
            </a:pPr>
            <a:r>
              <a:rPr lang="en-US" altLang="en-US"/>
              <a:t>Use ratios to convert compounds to N</a:t>
            </a:r>
          </a:p>
          <a:p>
            <a:pPr marL="933450" lvl="1" indent="-476250" eaLnBrk="1" hangingPunct="1">
              <a:buSzTx/>
            </a:pPr>
            <a:r>
              <a:rPr lang="en-US" altLang="en-US"/>
              <a:t>360 mg/l of ammonia *</a:t>
            </a:r>
          </a:p>
          <a:p>
            <a:pPr marL="933450" lvl="1" indent="-476250" eaLnBrk="1" hangingPunct="1">
              <a:buSzTx/>
              <a:buFont typeface="Wingdings" panose="05000000000000000000" pitchFamily="2" charset="2"/>
              <a:buNone/>
            </a:pPr>
            <a:r>
              <a:rPr lang="en-US" altLang="en-US"/>
              <a:t>	(14 mg N / 18 mg ammonia)</a:t>
            </a:r>
          </a:p>
          <a:p>
            <a:pPr marL="933450" lvl="1" indent="-476250" eaLnBrk="1" hangingPunct="1">
              <a:buSzTx/>
              <a:buFont typeface="Wingdings" panose="05000000000000000000" pitchFamily="2" charset="2"/>
              <a:buNone/>
            </a:pPr>
            <a:r>
              <a:rPr lang="en-US" altLang="en-US"/>
              <a:t>	= 280 mg/l ammonia as nitrogen</a:t>
            </a:r>
          </a:p>
          <a:p>
            <a:pPr marL="933450" lvl="1" indent="-476250" eaLnBrk="1" hangingPunct="1">
              <a:buSzTx/>
              <a:buFont typeface="Wingdings" panose="05000000000000000000" pitchFamily="2" charset="2"/>
              <a:buNone/>
            </a:pPr>
            <a:endParaRPr lang="en-US" altLang="en-US"/>
          </a:p>
          <a:p>
            <a:pPr marL="933450" lvl="1" indent="-476250" eaLnBrk="1" hangingPunct="1">
              <a:buSzTx/>
            </a:pPr>
            <a:r>
              <a:rPr lang="en-US" altLang="en-US"/>
              <a:t>1240 mg/l of nitrate *</a:t>
            </a:r>
          </a:p>
          <a:p>
            <a:pPr marL="933450" lvl="1" indent="-476250" eaLnBrk="1" hangingPunct="1">
              <a:buSzTx/>
              <a:buFont typeface="Wingdings" panose="05000000000000000000" pitchFamily="2" charset="2"/>
              <a:buNone/>
            </a:pPr>
            <a:r>
              <a:rPr lang="en-US" altLang="en-US"/>
              <a:t>	(14 mg of N / 62 mg nitrate)</a:t>
            </a:r>
          </a:p>
          <a:p>
            <a:pPr marL="933450" lvl="1" indent="-476250" eaLnBrk="1" hangingPunct="1">
              <a:buSzTx/>
              <a:buFont typeface="Wingdings" panose="05000000000000000000" pitchFamily="2" charset="2"/>
              <a:buNone/>
            </a:pPr>
            <a:r>
              <a:rPr lang="en-US" altLang="en-US"/>
              <a:t>	= 280 mg/l nitrate as nitrogen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573F07-FC72-46B5-89A7-4456AD76A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57200"/>
            <a:ext cx="2286000" cy="685800"/>
          </a:xfrm>
        </p:spPr>
        <p:txBody>
          <a:bodyPr/>
          <a:lstStyle/>
          <a:p>
            <a:r>
              <a:rPr lang="en-US" dirty="0"/>
              <a:t>PH Scale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40707F3B-1004-429B-8B03-89D6926B18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3581400"/>
            <a:ext cx="8305800" cy="2514599"/>
          </a:xfrm>
        </p:spPr>
        <p:txBody>
          <a:bodyPr/>
          <a:lstStyle/>
          <a:p>
            <a:r>
              <a:rPr lang="en-US" altLang="en-US" sz="2000" dirty="0"/>
              <a:t>A small amount of water dissociates into H+ and OH-  w/ a concentration of hydrogen ion equal to 10-7 moles per liter</a:t>
            </a:r>
          </a:p>
          <a:p>
            <a:r>
              <a:rPr lang="en-US" altLang="en-US" sz="2000" dirty="0"/>
              <a:t>pH=inverse of the hydrogen ion conc.</a:t>
            </a:r>
          </a:p>
          <a:p>
            <a:r>
              <a:rPr lang="en-US" altLang="en-US" sz="2000" dirty="0"/>
              <a:t>pH at neutrality=7</a:t>
            </a:r>
          </a:p>
          <a:p>
            <a:r>
              <a:rPr lang="en-US" altLang="en-US" sz="2000" dirty="0"/>
              <a:t>pH&lt;7 indicates acidity (acid range)</a:t>
            </a:r>
          </a:p>
          <a:p>
            <a:r>
              <a:rPr lang="en-US" altLang="en-US" sz="2000" dirty="0"/>
              <a:t>pH&gt;7 indicates alkalinity (basic range)</a:t>
            </a:r>
          </a:p>
        </p:txBody>
      </p:sp>
      <p:sp>
        <p:nvSpPr>
          <p:cNvPr id="46082" name="Slide Number Placeholder 4">
            <a:extLst>
              <a:ext uri="{FF2B5EF4-FFF2-40B4-BE49-F238E27FC236}">
                <a16:creationId xmlns:a16="http://schemas.microsoft.com/office/drawing/2014/main" id="{5BCEE589-2807-49F8-A5CD-6DD7DE7681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851A6100-30D4-44FE-BB08-A734ECEDF115}" type="slidenum">
              <a:rPr lang="en-US" altLang="en-US" smtClean="0"/>
              <a:pPr/>
              <a:t>23</a:t>
            </a:fld>
            <a:endParaRPr lang="en-US" altLang="en-US"/>
          </a:p>
        </p:txBody>
      </p:sp>
      <p:pic>
        <p:nvPicPr>
          <p:cNvPr id="46084" name="Picture 2" descr="picture showing the pH scale (acid to base)">
            <a:extLst>
              <a:ext uri="{FF2B5EF4-FFF2-40B4-BE49-F238E27FC236}">
                <a16:creationId xmlns:a16="http://schemas.microsoft.com/office/drawing/2014/main" id="{D0D527B3-C826-4CDB-A09F-0A8B921C6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093564"/>
            <a:ext cx="5181600" cy="233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4">
            <a:extLst>
              <a:ext uri="{FF2B5EF4-FFF2-40B4-BE49-F238E27FC236}">
                <a16:creationId xmlns:a16="http://schemas.microsoft.com/office/drawing/2014/main" id="{105E5294-305A-49C8-8398-48CF5E69D3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BD9D178-941E-48E7-ADF1-B1B87A666315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200"/>
          </a:p>
        </p:txBody>
      </p:sp>
      <p:sp>
        <p:nvSpPr>
          <p:cNvPr id="48131" name="Rectangle 4">
            <a:extLst>
              <a:ext uri="{FF2B5EF4-FFF2-40B4-BE49-F238E27FC236}">
                <a16:creationId xmlns:a16="http://schemas.microsoft.com/office/drawing/2014/main" id="{EF56F98B-ABEA-44C8-AA20-1CAEFA06EB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Chemical Reactions</a:t>
            </a:r>
          </a:p>
        </p:txBody>
      </p:sp>
      <p:sp>
        <p:nvSpPr>
          <p:cNvPr id="48132" name="Rectangle 5">
            <a:extLst>
              <a:ext uri="{FF2B5EF4-FFF2-40B4-BE49-F238E27FC236}">
                <a16:creationId xmlns:a16="http://schemas.microsoft.com/office/drawing/2014/main" id="{83FDECF7-7882-4886-94A3-C3A8923BAA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Chemical reactions can be manipulated to change water quality</a:t>
            </a:r>
          </a:p>
          <a:p>
            <a:pPr lvl="1" eaLnBrk="1" hangingPunct="1"/>
            <a:r>
              <a:rPr lang="en-US" altLang="en-US"/>
              <a:t>Add chemicals to precipitate out solids (remove turbidity)</a:t>
            </a:r>
          </a:p>
          <a:p>
            <a:pPr lvl="1" eaLnBrk="1" hangingPunct="1"/>
            <a:r>
              <a:rPr lang="en-US" altLang="en-US"/>
              <a:t>Raise pH to convert ammonia ions to ammonia gas (remove nitrogen)</a:t>
            </a:r>
          </a:p>
          <a:p>
            <a:pPr lvl="1" eaLnBrk="1" hangingPunct="1"/>
            <a:r>
              <a:rPr lang="en-US" altLang="en-US"/>
              <a:t>Add lime to precipitate out calcium carbonate (remove hardness)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7FEBA66F-1F64-4028-9D82-16897E2401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Concentrations and Flows to Mass Rate (Tips)</a:t>
            </a:r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39C52306-75CE-4A27-9118-DCB213D3E5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/>
              <a:t>Units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/>
              <a:t>50 mg/l is equal to 50 mg per 1E6 mg</a:t>
            </a:r>
          </a:p>
          <a:p>
            <a:pPr marL="0" indent="0">
              <a:buFont typeface="Wingdings" panose="05000000000000000000" pitchFamily="2" charset="2"/>
              <a:buNone/>
            </a:pPr>
            <a:br>
              <a:rPr lang="en-US" altLang="en-US"/>
            </a:br>
            <a:r>
              <a:rPr lang="en-US" altLang="en-US"/>
              <a:t>8.34 pounds per gallon (water)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39BC6D9B-CE7A-413F-B158-520D7B96DB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9B0491-A1BA-487C-B0E1-CCF9C8D843F6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2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4">
            <a:extLst>
              <a:ext uri="{FF2B5EF4-FFF2-40B4-BE49-F238E27FC236}">
                <a16:creationId xmlns:a16="http://schemas.microsoft.com/office/drawing/2014/main" id="{B56C3423-FD3A-4105-BCFF-69F8299AE2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DFE0809-1AF0-49DE-B70C-4FE5DAB93456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200"/>
          </a:p>
        </p:txBody>
      </p:sp>
      <p:sp>
        <p:nvSpPr>
          <p:cNvPr id="51203" name="Rectangle 4">
            <a:extLst>
              <a:ext uri="{FF2B5EF4-FFF2-40B4-BE49-F238E27FC236}">
                <a16:creationId xmlns:a16="http://schemas.microsoft.com/office/drawing/2014/main" id="{4E6145A8-61F6-416C-BD2F-B88B316549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Chemical Reactions</a:t>
            </a:r>
          </a:p>
        </p:txBody>
      </p:sp>
      <p:sp>
        <p:nvSpPr>
          <p:cNvPr id="47108" name="Rectangle 5">
            <a:extLst>
              <a:ext uri="{FF2B5EF4-FFF2-40B4-BE49-F238E27FC236}">
                <a16:creationId xmlns:a16="http://schemas.microsoft.com/office/drawing/2014/main" id="{443BB0CE-1F05-4DC5-91C7-E6BAB2871A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2743200" cy="41148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Class Exercise </a:t>
            </a:r>
          </a:p>
          <a:p>
            <a:pPr eaLnBrk="1" hangingPunct="1">
              <a:defRPr/>
            </a:pPr>
            <a:endParaRPr lang="en-US" alt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  <p:pic>
        <p:nvPicPr>
          <p:cNvPr id="51205" name="Picture 5" descr="picture of class exercise (to be handed out during class)">
            <a:extLst>
              <a:ext uri="{FF2B5EF4-FFF2-40B4-BE49-F238E27FC236}">
                <a16:creationId xmlns:a16="http://schemas.microsoft.com/office/drawing/2014/main" id="{542F0309-F6AB-47C9-A4F0-8766E07F4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71600"/>
            <a:ext cx="4564063" cy="50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4">
            <a:extLst>
              <a:ext uri="{FF2B5EF4-FFF2-40B4-BE49-F238E27FC236}">
                <a16:creationId xmlns:a16="http://schemas.microsoft.com/office/drawing/2014/main" id="{56AC68A6-27DE-4181-B61A-1E36D2F77C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AB9E110-D074-4DE1-81C6-8C492A490B1C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74E17762-684D-4AED-83DA-3043B11111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Chemical Equilibrium 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DA59754-B9FB-4AAF-9A9D-0BDA8ED232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Some reactions are irreversible (example-turns into a solid and precipitates out)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Many chemical reactions are reversible to some degree; they’ll eventually reach  “equilibrium”---reactant and product concentrations stay the same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4">
            <a:extLst>
              <a:ext uri="{FF2B5EF4-FFF2-40B4-BE49-F238E27FC236}">
                <a16:creationId xmlns:a16="http://schemas.microsoft.com/office/drawing/2014/main" id="{5B580636-E43D-4150-8F07-DB92697BD5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30C4A1A-9299-49BB-9F80-279692FF22A1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200"/>
          </a:p>
        </p:txBody>
      </p:sp>
      <p:sp>
        <p:nvSpPr>
          <p:cNvPr id="55299" name="Rectangle 4">
            <a:extLst>
              <a:ext uri="{FF2B5EF4-FFF2-40B4-BE49-F238E27FC236}">
                <a16:creationId xmlns:a16="http://schemas.microsoft.com/office/drawing/2014/main" id="{9BD762FE-9094-4EC5-A7B8-63B14061E0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Chemical Reactions</a:t>
            </a:r>
          </a:p>
        </p:txBody>
      </p:sp>
      <p:sp>
        <p:nvSpPr>
          <p:cNvPr id="27652" name="Rectangle 5">
            <a:extLst>
              <a:ext uri="{FF2B5EF4-FFF2-40B4-BE49-F238E27FC236}">
                <a16:creationId xmlns:a16="http://schemas.microsoft.com/office/drawing/2014/main" id="{FEFFD688-A8F9-4D6D-8717-0332C7F8B5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077200" cy="41148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Reactions occur at different rates</a:t>
            </a:r>
          </a:p>
          <a:p>
            <a:pPr lvl="1" eaLnBrk="1" hangingPunct="1">
              <a:defRPr/>
            </a:pPr>
            <a:r>
              <a:rPr lang="en-US" altLang="en-US" dirty="0"/>
              <a:t>Some reaction rates don’t depend on concentrations (zero order)</a:t>
            </a:r>
          </a:p>
          <a:p>
            <a:pPr lvl="1" eaLnBrk="1" hangingPunct="1">
              <a:defRPr/>
            </a:pPr>
            <a:r>
              <a:rPr lang="en-US" altLang="en-US" dirty="0"/>
              <a:t>Some reactions rates depend on concentrations (first/second order) </a:t>
            </a:r>
          </a:p>
          <a:p>
            <a:pPr lvl="1" eaLnBrk="1" hangingPunct="1">
              <a:defRPr/>
            </a:pPr>
            <a:r>
              <a:rPr lang="en-US" altLang="en-US" dirty="0"/>
              <a:t>Temperature can affect rates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sz="1800" dirty="0"/>
              <a:t>http://en.wikipedia.org/wiki/Chemical_kinetics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BCE9A1A4-D463-4A60-93B1-E1F78A6691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6705600" cy="838200"/>
          </a:xfrm>
        </p:spPr>
        <p:txBody>
          <a:bodyPr/>
          <a:lstStyle/>
          <a:p>
            <a:r>
              <a:rPr lang="en-US" altLang="en-US"/>
              <a:t>Reaction Rates</a:t>
            </a:r>
          </a:p>
        </p:txBody>
      </p:sp>
      <p:sp>
        <p:nvSpPr>
          <p:cNvPr id="57347" name="Slide Number Placeholder 3">
            <a:extLst>
              <a:ext uri="{FF2B5EF4-FFF2-40B4-BE49-F238E27FC236}">
                <a16:creationId xmlns:a16="http://schemas.microsoft.com/office/drawing/2014/main" id="{2A09B6A9-65A4-4ED1-AD5A-F688A9A735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89C8796-EE28-4501-8191-DA9DF59CF906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200"/>
          </a:p>
        </p:txBody>
      </p:sp>
      <p:sp>
        <p:nvSpPr>
          <p:cNvPr id="57348" name="TextBox 4">
            <a:extLst>
              <a:ext uri="{FF2B5EF4-FFF2-40B4-BE49-F238E27FC236}">
                <a16:creationId xmlns:a16="http://schemas.microsoft.com/office/drawing/2014/main" id="{858F25F1-A614-464D-9B95-37B230F00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824538"/>
            <a:ext cx="6273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>
                <a:solidFill>
                  <a:schemeClr val="tx1"/>
                </a:solidFill>
              </a:rPr>
              <a:t>http://chemistry-helper.blogspot.co.uk/2011/04/distinguish-between-terms-rate-constant.html</a:t>
            </a:r>
          </a:p>
        </p:txBody>
      </p:sp>
      <p:pic>
        <p:nvPicPr>
          <p:cNvPr id="57349" name="Picture 7" descr="picture showing different types or chemical reaction rates (zero order, first order, second order) and resulting concentrations over time for the three types of reaction rates.">
            <a:extLst>
              <a:ext uri="{FF2B5EF4-FFF2-40B4-BE49-F238E27FC236}">
                <a16:creationId xmlns:a16="http://schemas.microsoft.com/office/drawing/2014/main" id="{9FA69D39-CD7E-46EB-86DF-6309CD689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609725"/>
            <a:ext cx="71056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8664B2-E54A-4D7F-96C9-05E8AF4AF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914400"/>
          </a:xfrm>
        </p:spPr>
        <p:txBody>
          <a:bodyPr/>
          <a:lstStyle/>
          <a:p>
            <a:r>
              <a:rPr lang="en-US" dirty="0"/>
              <a:t>Water Distribution on Earth</a:t>
            </a:r>
          </a:p>
        </p:txBody>
      </p:sp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5FCD77D5-B5EF-4928-98E9-0EAE5164E2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629400" y="1981200"/>
            <a:ext cx="2209800" cy="4114800"/>
          </a:xfrm>
        </p:spPr>
        <p:txBody>
          <a:bodyPr/>
          <a:lstStyle/>
          <a:p>
            <a:r>
              <a:rPr lang="en-US" altLang="en-US" sz="2000" dirty="0"/>
              <a:t>Oceans 97.13%</a:t>
            </a:r>
          </a:p>
          <a:p>
            <a:r>
              <a:rPr lang="en-US" altLang="en-US" sz="2000" dirty="0">
                <a:solidFill>
                  <a:srgbClr val="00B050"/>
                </a:solidFill>
              </a:rPr>
              <a:t>Polar Ice Caps and Glaciers 2.24%</a:t>
            </a:r>
          </a:p>
          <a:p>
            <a:r>
              <a:rPr lang="en-US" altLang="en-US" sz="2000" dirty="0">
                <a:solidFill>
                  <a:srgbClr val="00B050"/>
                </a:solidFill>
              </a:rPr>
              <a:t>Groundwater 0.61%</a:t>
            </a:r>
          </a:p>
          <a:p>
            <a:r>
              <a:rPr lang="en-US" altLang="en-US" sz="2000" dirty="0">
                <a:solidFill>
                  <a:srgbClr val="00B050"/>
                </a:solidFill>
              </a:rPr>
              <a:t>Rivers, lakes, streams 0.02%</a:t>
            </a:r>
          </a:p>
        </p:txBody>
      </p:sp>
      <p:sp>
        <p:nvSpPr>
          <p:cNvPr id="9219" name="Slide Number Placeholder 3">
            <a:extLst>
              <a:ext uri="{FF2B5EF4-FFF2-40B4-BE49-F238E27FC236}">
                <a16:creationId xmlns:a16="http://schemas.microsoft.com/office/drawing/2014/main" id="{AB88D90A-FEE6-4E0D-8AE2-D748FE614D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73545463-852D-45F0-938C-8B704AB72886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9220" name="Picture 5" descr="pie graph showing water distribution on earth">
            <a:extLst>
              <a:ext uri="{FF2B5EF4-FFF2-40B4-BE49-F238E27FC236}">
                <a16:creationId xmlns:a16="http://schemas.microsoft.com/office/drawing/2014/main" id="{1028B89F-A0D8-47EF-8FF7-B8E0EBAB90C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86751"/>
            <a:ext cx="5774189" cy="384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FF19DAD9-8CBA-4EDE-AB9E-54CB44F68B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Rate Constant k</a:t>
            </a:r>
          </a:p>
        </p:txBody>
      </p:sp>
      <p:sp>
        <p:nvSpPr>
          <p:cNvPr id="58371" name="Slide Number Placeholder 3">
            <a:extLst>
              <a:ext uri="{FF2B5EF4-FFF2-40B4-BE49-F238E27FC236}">
                <a16:creationId xmlns:a16="http://schemas.microsoft.com/office/drawing/2014/main" id="{1D0C78C3-FCA8-47C3-8DA0-3ACB1686CC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8C05378-85BE-4DCC-9FC4-EE1945928EDA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200"/>
          </a:p>
        </p:txBody>
      </p:sp>
      <p:pic>
        <p:nvPicPr>
          <p:cNvPr id="58372" name="Picture 2" descr="information for different reaction orders">
            <a:extLst>
              <a:ext uri="{FF2B5EF4-FFF2-40B4-BE49-F238E27FC236}">
                <a16:creationId xmlns:a16="http://schemas.microsoft.com/office/drawing/2014/main" id="{2F4A9491-DAA5-4453-854F-ABA021B739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2173288"/>
            <a:ext cx="7010400" cy="3730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4" descr="picture showing data for different reaction orders">
            <a:extLst>
              <a:ext uri="{FF2B5EF4-FFF2-40B4-BE49-F238E27FC236}">
                <a16:creationId xmlns:a16="http://schemas.microsoft.com/office/drawing/2014/main" id="{B1505821-6AD3-4A87-BAB5-041CC63D2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1676400"/>
            <a:ext cx="8008938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TextBox 4">
            <a:extLst>
              <a:ext uri="{FF2B5EF4-FFF2-40B4-BE49-F238E27FC236}">
                <a16:creationId xmlns:a16="http://schemas.microsoft.com/office/drawing/2014/main" id="{809EC5A5-85F7-44D6-90D4-049D0C62A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715000"/>
            <a:ext cx="6248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https://www.chem.fsu.edu/chemlab/chm1046course/integrated.html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4">
            <a:extLst>
              <a:ext uri="{FF2B5EF4-FFF2-40B4-BE49-F238E27FC236}">
                <a16:creationId xmlns:a16="http://schemas.microsoft.com/office/drawing/2014/main" id="{6C32FD50-0F8A-4A73-992D-1DC0BCDCD8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E58ECB-5988-4507-9383-2431F02EEBE1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2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7525CEF0-044F-4ED7-9584-F66111E4CC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Stoichiometry</a:t>
            </a:r>
          </a:p>
        </p:txBody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2B6B536D-EAAF-4A9D-AE51-BEA0715AA3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The quantitative relationship between chemical substances in a reaction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4">
            <a:extLst>
              <a:ext uri="{FF2B5EF4-FFF2-40B4-BE49-F238E27FC236}">
                <a16:creationId xmlns:a16="http://schemas.microsoft.com/office/drawing/2014/main" id="{EB5293EF-1350-43F8-AAB6-65C1DA4917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3DC3EE4-88EA-4DF7-88F2-780EB690D3F1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2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7A9E044C-8446-4CAE-9FCD-3FADD8922D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Example:  Stoichiometry (1/4)</a:t>
            </a:r>
          </a:p>
        </p:txBody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08FA3E27-D311-476D-99EA-A4D7C95EA5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Adding Lime to Remove Hardness: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</a:t>
            </a:r>
            <a:r>
              <a:rPr lang="en-US" altLang="en-US" dirty="0" err="1"/>
              <a:t>CaO+Ca</a:t>
            </a:r>
            <a:r>
              <a:rPr lang="en-US" altLang="en-US" dirty="0"/>
              <a:t>(HCO</a:t>
            </a:r>
            <a:r>
              <a:rPr lang="en-US" altLang="en-US" baseline="-25000" dirty="0"/>
              <a:t>3</a:t>
            </a:r>
            <a:r>
              <a:rPr lang="en-US" altLang="en-US" dirty="0"/>
              <a:t>)</a:t>
            </a:r>
            <a:r>
              <a:rPr lang="en-US" altLang="en-US" baseline="-25000" dirty="0"/>
              <a:t>2</a:t>
            </a:r>
            <a:r>
              <a:rPr lang="en-US" altLang="en-US" dirty="0"/>
              <a:t>=2CaCO</a:t>
            </a:r>
            <a:r>
              <a:rPr lang="en-US" altLang="en-US" baseline="-25000" dirty="0"/>
              <a:t>3  </a:t>
            </a:r>
            <a:r>
              <a:rPr lang="en-US" altLang="en-US" dirty="0"/>
              <a:t>+H</a:t>
            </a:r>
            <a:r>
              <a:rPr lang="en-US" altLang="en-US" baseline="-25000" dirty="0"/>
              <a:t>2</a:t>
            </a:r>
            <a:r>
              <a:rPr lang="en-US" altLang="en-US" dirty="0"/>
              <a:t>O</a:t>
            </a:r>
          </a:p>
          <a:p>
            <a:pPr eaLnBrk="1" hangingPunct="1"/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What dosage of lime (purity of 78%) is required to combine w/ 70 mg/l of calcium?</a:t>
            </a:r>
          </a:p>
          <a:p>
            <a:pPr eaLnBrk="1" hangingPunct="1"/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</a:t>
            </a:r>
            <a:r>
              <a:rPr lang="en-US" altLang="en-US" sz="2000" dirty="0">
                <a:solidFill>
                  <a:srgbClr val="FF0000"/>
                </a:solidFill>
              </a:rPr>
              <a:t>Note:  The hardness is expressed as calcium </a:t>
            </a:r>
          </a:p>
        </p:txBody>
      </p:sp>
      <p:cxnSp>
        <p:nvCxnSpPr>
          <p:cNvPr id="61445" name="Straight Arrow Connector 6" descr="arrow pointing down to indicate that CaCO3 is a solid">
            <a:extLst>
              <a:ext uri="{FF2B5EF4-FFF2-40B4-BE49-F238E27FC236}">
                <a16:creationId xmlns:a16="http://schemas.microsoft.com/office/drawing/2014/main" id="{97978F47-5E49-438D-B4EE-016A0081394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249194" y="2742406"/>
            <a:ext cx="3048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81586087-1E99-408F-842D-17A348DD9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(2/4)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91B0BAFB-1DA2-4B5C-B49D-3E6F5D2EF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 this case the reaction is balanced.  If not balanced, then balance.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88513D92-2486-4982-9803-D34B19C58A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AEC342-935D-47E8-AD76-DF78E57C1190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2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CC0309A3-83E6-4C01-966F-CC81B9F2C1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Example-Find Molecular and Equivalent Weights (3/4)</a:t>
            </a:r>
          </a:p>
        </p:txBody>
      </p:sp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C7C12131-19A5-4DE0-B2FD-0D6014D3FC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Ca(HCO</a:t>
            </a:r>
            <a:r>
              <a:rPr lang="en-US" altLang="en-US" baseline="-25000"/>
              <a:t>3</a:t>
            </a:r>
            <a:r>
              <a:rPr lang="en-US" altLang="en-US"/>
              <a:t>)</a:t>
            </a:r>
            <a:r>
              <a:rPr lang="en-US" altLang="en-US" baseline="-25000"/>
              <a:t>2		</a:t>
            </a:r>
            <a:r>
              <a:rPr lang="en-US" altLang="en-US"/>
              <a:t>162		81	</a:t>
            </a:r>
          </a:p>
          <a:p>
            <a:r>
              <a:rPr lang="en-US" altLang="en-US"/>
              <a:t>Ca				   40.1 	20</a:t>
            </a:r>
          </a:p>
          <a:p>
            <a:r>
              <a:rPr lang="en-US" altLang="en-US"/>
              <a:t>CaO			   56.1	28</a:t>
            </a:r>
          </a:p>
          <a:p>
            <a:endParaRPr lang="en-US" altLang="en-US"/>
          </a:p>
          <a:p>
            <a:r>
              <a:rPr lang="en-US" altLang="en-US"/>
              <a:t>56 grams of CaO combines w/ 162 grams of Ca(HCO</a:t>
            </a:r>
            <a:r>
              <a:rPr lang="en-US" altLang="en-US" baseline="-25000"/>
              <a:t>3</a:t>
            </a:r>
            <a:r>
              <a:rPr lang="en-US" altLang="en-US"/>
              <a:t>)</a:t>
            </a:r>
            <a:r>
              <a:rPr lang="en-US" altLang="en-US" baseline="-25000"/>
              <a:t>2</a:t>
            </a:r>
            <a:endParaRPr lang="en-US" altLang="en-US"/>
          </a:p>
          <a:p>
            <a:r>
              <a:rPr lang="en-US" altLang="en-US"/>
              <a:t>Also, 70 mg/l Ca is equivalent to 283 mg/l of Ca(HCO</a:t>
            </a:r>
            <a:r>
              <a:rPr lang="en-US" altLang="en-US" baseline="-25000"/>
              <a:t>3</a:t>
            </a:r>
            <a:r>
              <a:rPr lang="en-US" altLang="en-US"/>
              <a:t>)</a:t>
            </a:r>
            <a:r>
              <a:rPr lang="en-US" altLang="en-US" baseline="-25000"/>
              <a:t>2</a:t>
            </a:r>
            <a:r>
              <a:rPr lang="en-US" altLang="en-US"/>
              <a:t>  ====70*(81/20)</a:t>
            </a:r>
          </a:p>
          <a:p>
            <a:endParaRPr lang="en-US" altLang="en-US"/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1639BEEB-39C9-4082-A924-69757DEBD6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22040D-B6C8-4C08-9923-34D76E876043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2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>
            <a:extLst>
              <a:ext uri="{FF2B5EF4-FFF2-40B4-BE49-F238E27FC236}">
                <a16:creationId xmlns:a16="http://schemas.microsoft.com/office/drawing/2014/main" id="{696FE9BE-705F-425D-AE4A-A4543EF0C1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                    (4/4)</a:t>
            </a:r>
            <a:br>
              <a:rPr lang="en-US" altLang="en-US"/>
            </a:br>
            <a:r>
              <a:rPr lang="en-US" altLang="en-US"/>
              <a:t>Use ratios &amp; correct for purity</a:t>
            </a:r>
          </a:p>
        </p:txBody>
      </p:sp>
      <p:sp>
        <p:nvSpPr>
          <p:cNvPr id="67587" name="Content Placeholder 2">
            <a:extLst>
              <a:ext uri="{FF2B5EF4-FFF2-40B4-BE49-F238E27FC236}">
                <a16:creationId xmlns:a16="http://schemas.microsoft.com/office/drawing/2014/main" id="{42A1B400-261B-44A5-ACBE-DCD18FBDB5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(28/81)*(283)=98 mg/l CaO</a:t>
            </a:r>
          </a:p>
          <a:p>
            <a:endParaRPr lang="en-US" altLang="en-US"/>
          </a:p>
          <a:p>
            <a:r>
              <a:rPr lang="en-US" altLang="en-US"/>
              <a:t>But lime has a purity of only 78%</a:t>
            </a:r>
          </a:p>
          <a:p>
            <a:endParaRPr lang="en-US" altLang="en-US"/>
          </a:p>
          <a:p>
            <a:r>
              <a:rPr lang="en-US" altLang="en-US"/>
              <a:t>So 98/.78=</a:t>
            </a:r>
            <a:r>
              <a:rPr lang="en-US" altLang="en-US">
                <a:solidFill>
                  <a:srgbClr val="FF0000"/>
                </a:solidFill>
              </a:rPr>
              <a:t>126 mg/l CaO   ANSWER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endParaRPr lang="en-US" altLang="en-US"/>
          </a:p>
          <a:p>
            <a:r>
              <a:rPr lang="en-US" altLang="en-US" sz="1200"/>
              <a:t>56 grams of CaO combines w/ 162 grams of Ca(HCO</a:t>
            </a:r>
            <a:r>
              <a:rPr lang="en-US" altLang="en-US" sz="1200" baseline="-25000"/>
              <a:t>3</a:t>
            </a:r>
            <a:r>
              <a:rPr lang="en-US" altLang="en-US" sz="1200"/>
              <a:t>)</a:t>
            </a:r>
            <a:r>
              <a:rPr lang="en-US" altLang="en-US" sz="1200" baseline="-25000"/>
              <a:t>2</a:t>
            </a:r>
            <a:endParaRPr lang="en-US" altLang="en-US" sz="1200"/>
          </a:p>
          <a:p>
            <a:r>
              <a:rPr lang="en-US" altLang="en-US" sz="1200"/>
              <a:t>Also, 70 mg/l Ca is equivalent to 283 mg/l of Ca(HCO</a:t>
            </a:r>
            <a:r>
              <a:rPr lang="en-US" altLang="en-US" sz="1200" baseline="-25000"/>
              <a:t>3</a:t>
            </a:r>
            <a:r>
              <a:rPr lang="en-US" altLang="en-US" sz="1200"/>
              <a:t>)</a:t>
            </a:r>
            <a:r>
              <a:rPr lang="en-US" altLang="en-US" sz="1200" baseline="-25000"/>
              <a:t>2</a:t>
            </a:r>
            <a:r>
              <a:rPr lang="en-US" altLang="en-US" sz="1200"/>
              <a:t> </a:t>
            </a:r>
          </a:p>
          <a:p>
            <a:endParaRPr lang="en-US" altLang="en-US"/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3C7635EF-7128-49DF-9A6F-A492565050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9E0490-7279-4AC5-9413-391B453F8BF2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2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4">
            <a:extLst>
              <a:ext uri="{FF2B5EF4-FFF2-40B4-BE49-F238E27FC236}">
                <a16:creationId xmlns:a16="http://schemas.microsoft.com/office/drawing/2014/main" id="{DE3E6176-733F-49BC-BAAE-C3BC0363B4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FA098C2-EC6C-42C6-B302-1CAF0FB2CEB7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200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0D660C7C-3DB5-4078-A8FD-5669CDB0E1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Gas Solubility</a:t>
            </a:r>
          </a:p>
        </p:txBody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33925E12-2E1D-462B-81CA-36544E606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077200" cy="41148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Oxygen is soluble in water.  The oxygen concentration is dependent on temperature, elevation, and chloride concentration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Carbon dioxide is soluble in water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Chlorine is soluble in water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4">
            <a:extLst>
              <a:ext uri="{FF2B5EF4-FFF2-40B4-BE49-F238E27FC236}">
                <a16:creationId xmlns:a16="http://schemas.microsoft.com/office/drawing/2014/main" id="{36EFECED-548E-4E1D-99C3-E79018A956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82CC8D5-2B2A-46E2-AAD4-67777944CF9F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200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DF50343E-145B-40B7-A4D8-4B289C93B0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Colloids</a:t>
            </a:r>
          </a:p>
        </p:txBody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4287AA6C-B7A5-4081-8073-056224200F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153400" cy="41148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Small particles that don’t settle out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Removed by coagulants (salts of aluminum or iron)</a:t>
            </a:r>
          </a:p>
          <a:p>
            <a:pPr lvl="1" eaLnBrk="1" hangingPunct="1"/>
            <a:endParaRPr lang="en-US" altLang="en-US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Hydrophilic (hard to remove)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Hydrophobic (easier to remove)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>
            <a:extLst>
              <a:ext uri="{FF2B5EF4-FFF2-40B4-BE49-F238E27FC236}">
                <a16:creationId xmlns:a16="http://schemas.microsoft.com/office/drawing/2014/main" id="{0CD2AA5D-0433-4AC0-8FE5-1A22E19898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010400" cy="914400"/>
          </a:xfrm>
        </p:spPr>
        <p:txBody>
          <a:bodyPr/>
          <a:lstStyle/>
          <a:p>
            <a:r>
              <a:rPr lang="en-US" altLang="en-US" sz="3600"/>
              <a:t>Solids</a:t>
            </a:r>
          </a:p>
        </p:txBody>
      </p:sp>
      <p:sp>
        <p:nvSpPr>
          <p:cNvPr id="73731" name="Content Placeholder 2">
            <a:extLst>
              <a:ext uri="{FF2B5EF4-FFF2-40B4-BE49-F238E27FC236}">
                <a16:creationId xmlns:a16="http://schemas.microsoft.com/office/drawing/2014/main" id="{21A452E8-440F-4939-8C93-63FC549400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76400" y="1524000"/>
            <a:ext cx="7010400" cy="45720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/>
              <a:t>Suspended Solids (retained on a filter)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/>
              <a:t>Dissolved Solids (pass through a filter)-if evaporated and measured—TDS (total dissolved solids)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/>
              <a:t>Volatile Solids (those solids that burn off at 550C in a furnace)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B1038237-A27C-4157-9F39-FA50B4C20C9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A63C2A6-C084-4703-9B30-DF3C1EE4D64D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2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4">
            <a:extLst>
              <a:ext uri="{FF2B5EF4-FFF2-40B4-BE49-F238E27FC236}">
                <a16:creationId xmlns:a16="http://schemas.microsoft.com/office/drawing/2014/main" id="{4CE037B2-5E1F-4AAD-AFA0-D7BD46984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7A5C202-8F74-4EC1-8CE8-C5F52C0D1660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200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A0208E9F-738B-4A75-A8D8-08D084A36D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Organic Compounds </a:t>
            </a:r>
            <a:endParaRPr lang="en-US" altLang="en-US" sz="2000"/>
          </a:p>
        </p:txBody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F18FEB05-73DE-40F1-8E57-1327440240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458200" cy="4114800"/>
          </a:xfrm>
        </p:spPr>
        <p:txBody>
          <a:bodyPr/>
          <a:lstStyle/>
          <a:p>
            <a:pPr eaLnBrk="1" hangingPunct="1"/>
            <a:r>
              <a:rPr lang="en-US" altLang="en-US"/>
              <a:t>Organic compounds contain carbon atoms attached to each other in chains</a:t>
            </a:r>
          </a:p>
          <a:p>
            <a:pPr eaLnBrk="1" hangingPunct="1"/>
            <a:r>
              <a:rPr lang="en-US" altLang="en-US"/>
              <a:t>Common elements that are attached are hydrogen and oxygen</a:t>
            </a:r>
          </a:p>
          <a:p>
            <a:pPr eaLnBrk="1" hangingPunct="1"/>
            <a:r>
              <a:rPr lang="en-US" altLang="en-US"/>
              <a:t>Common organic compounds are </a:t>
            </a:r>
            <a:r>
              <a:rPr lang="en-US" altLang="en-US">
                <a:solidFill>
                  <a:srgbClr val="00B050"/>
                </a:solidFill>
              </a:rPr>
              <a:t>hydrocarbons</a:t>
            </a:r>
            <a:r>
              <a:rPr lang="en-US" altLang="en-US"/>
              <a:t>, alcohols, aldehydes, ketones, and carboxylic acids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>
            <a:extLst>
              <a:ext uri="{FF2B5EF4-FFF2-40B4-BE49-F238E27FC236}">
                <a16:creationId xmlns:a16="http://schemas.microsoft.com/office/drawing/2014/main" id="{7D75EC1F-BDB9-4EA5-BA72-9AE2E2D83E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08DBDFF-705A-4A56-9ED7-BE8A9366EBA8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4CF3C2B9-0DB8-4BDD-82CD-DE02F7268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010400" cy="862013"/>
          </a:xfrm>
        </p:spPr>
        <p:txBody>
          <a:bodyPr/>
          <a:lstStyle/>
          <a:p>
            <a:pPr eaLnBrk="1" hangingPunct="1"/>
            <a:r>
              <a:rPr lang="en-US" altLang="en-US"/>
              <a:t>Water Chemistry</a:t>
            </a:r>
            <a:endParaRPr lang="en-US" altLang="en-US" sz="2000"/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05887E0-12A2-4A6F-B830-22FCAA3F116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4038600" cy="4114800"/>
          </a:xfrm>
        </p:spPr>
        <p:txBody>
          <a:bodyPr/>
          <a:lstStyle/>
          <a:p>
            <a:pPr eaLnBrk="1" hangingPunct="1">
              <a:defRPr/>
            </a:pPr>
            <a:endParaRPr lang="en-US" altLang="en-US" sz="24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400" dirty="0"/>
              <a:t>Water contains various inorganic and organic compounds from contact with solids or gases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400" dirty="0"/>
              <a:t>Water is dipolar (+ &amp; - charged areas) which affects the solubility of solids (dissolved ions)</a:t>
            </a:r>
          </a:p>
          <a:p>
            <a:pPr eaLnBrk="1" hangingPunct="1">
              <a:defRPr/>
            </a:pPr>
            <a:endParaRPr lang="en-US" altLang="en-US" sz="24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  <a:p>
            <a:pPr eaLnBrk="1" hangingPunct="1">
              <a:defRPr/>
            </a:pPr>
            <a:endParaRPr lang="en-US" altLang="en-US" sz="2400" dirty="0"/>
          </a:p>
        </p:txBody>
      </p:sp>
      <p:pic>
        <p:nvPicPr>
          <p:cNvPr id="10245" name="Picture 5" descr="watermolec">
            <a:hlinkClick r:id="rId3"/>
            <a:extLst>
              <a:ext uri="{FF2B5EF4-FFF2-40B4-BE49-F238E27FC236}">
                <a16:creationId xmlns:a16="http://schemas.microsoft.com/office/drawing/2014/main" id="{BC2929D4-3DC3-435C-95AD-EDDDF51E8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57600"/>
            <a:ext cx="2257425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6">
            <a:extLst>
              <a:ext uri="{FF2B5EF4-FFF2-40B4-BE49-F238E27FC236}">
                <a16:creationId xmlns:a16="http://schemas.microsoft.com/office/drawing/2014/main" id="{F7D11585-F24D-4CB1-9332-2652209DC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638800"/>
            <a:ext cx="381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000" b="1">
                <a:solidFill>
                  <a:schemeClr val="tx1"/>
                </a:solidFill>
                <a:latin typeface="Tahoma" panose="020B0604030504040204" pitchFamily="34" charset="0"/>
                <a:hlinkClick r:id="rId5"/>
              </a:rPr>
              <a:t>www.shorstmeyer.com/ wxfaqs/float/watermolec.html</a:t>
            </a:r>
            <a:r>
              <a:rPr lang="en-US" altLang="en-US" sz="180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</a:p>
        </p:txBody>
      </p:sp>
      <p:pic>
        <p:nvPicPr>
          <p:cNvPr id="10247" name="Picture 8" descr="WaterMolecule">
            <a:hlinkClick r:id="rId6"/>
            <a:extLst>
              <a:ext uri="{FF2B5EF4-FFF2-40B4-BE49-F238E27FC236}">
                <a16:creationId xmlns:a16="http://schemas.microsoft.com/office/drawing/2014/main" id="{E58A462B-465E-4C77-8C7C-D1DC68A117B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1219200"/>
            <a:ext cx="1820863" cy="1689100"/>
          </a:xfrm>
        </p:spPr>
      </p:pic>
      <p:sp>
        <p:nvSpPr>
          <p:cNvPr id="10248" name="Text Box 10">
            <a:extLst>
              <a:ext uri="{FF2B5EF4-FFF2-40B4-BE49-F238E27FC236}">
                <a16:creationId xmlns:a16="http://schemas.microsoft.com/office/drawing/2014/main" id="{D7EBC769-2A5A-4B0A-AA89-EE4354FA4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124200"/>
            <a:ext cx="365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000" b="1">
                <a:solidFill>
                  <a:schemeClr val="tx1"/>
                </a:solidFill>
                <a:latin typeface="Tahoma" panose="020B0604030504040204" pitchFamily="34" charset="0"/>
                <a:hlinkClick r:id="rId8"/>
              </a:rPr>
              <a:t>www.brooklyn.cuny.edu/.../ SD.PS.LG.Water.html</a:t>
            </a:r>
            <a:r>
              <a:rPr lang="en-US" altLang="en-US" sz="180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4">
            <a:extLst>
              <a:ext uri="{FF2B5EF4-FFF2-40B4-BE49-F238E27FC236}">
                <a16:creationId xmlns:a16="http://schemas.microsoft.com/office/drawing/2014/main" id="{B87E1654-3B42-4E58-A92D-58A9DB410C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8501FFE-92E8-47EB-A54B-0B3053705974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200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F7535189-273A-4B2A-9F7E-3586EC25EE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Common Lab Tests</a:t>
            </a: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53E010E2-6D6D-468A-AF63-BD8A8FEEE7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6248400" cy="41148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i="1" dirty="0"/>
              <a:t>Standard Methods for the Examination of Water and Wastewater</a:t>
            </a:r>
            <a:r>
              <a:rPr lang="en-US" altLang="en-US" dirty="0"/>
              <a:t>, Published jointly by the American Public Health Association, American Water Works Association, and Water Environment Federation</a:t>
            </a:r>
          </a:p>
          <a:p>
            <a:pPr eaLnBrk="1" hangingPunct="1">
              <a:defRPr/>
            </a:pPr>
            <a:endParaRPr lang="en-US" altLang="en-US" dirty="0"/>
          </a:p>
          <a:p>
            <a:pPr marL="400050" lvl="1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23</a:t>
            </a:r>
            <a:r>
              <a:rPr lang="en-US" altLang="en-US" baseline="30000" dirty="0"/>
              <a:t>nd</a:t>
            </a:r>
            <a:r>
              <a:rPr lang="en-US" altLang="en-US" dirty="0"/>
              <a:t> edition 2017</a:t>
            </a:r>
          </a:p>
          <a:p>
            <a:pPr marL="400050" lvl="1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Available at AWWA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  <p:pic>
        <p:nvPicPr>
          <p:cNvPr id="76805" name="Picture 1" descr="picture of standard methods book title">
            <a:extLst>
              <a:ext uri="{FF2B5EF4-FFF2-40B4-BE49-F238E27FC236}">
                <a16:creationId xmlns:a16="http://schemas.microsoft.com/office/drawing/2014/main" id="{D411D3CF-C63E-4DBD-B4EB-7C562104C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362200"/>
            <a:ext cx="1809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4">
            <a:extLst>
              <a:ext uri="{FF2B5EF4-FFF2-40B4-BE49-F238E27FC236}">
                <a16:creationId xmlns:a16="http://schemas.microsoft.com/office/drawing/2014/main" id="{721F68BA-F6A1-4AB4-8667-F659BE9A04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BF6AD4A-E597-4008-A1F4-BADB3BADD5D8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200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C0249C70-BBE3-4A44-BE69-4E79BDA59A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Common Lab Tests   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4732E8C1-02F8-48C8-8A51-5BC2BEEC9E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dirty="0"/>
              <a:t>pH, turbidity, DO—meters &amp; probes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dirty="0"/>
              <a:t>Alkalinity, Acidity, Ammonia, Hardness, COD – titration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dirty="0"/>
              <a:t>Iron and Manganese - spectrophotometer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dirty="0"/>
              <a:t>Trace metals – atomic absorption spectrophotometer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dirty="0"/>
              <a:t>Color, Fluoride, Chlorine, Nitrite, Nitrate – colorimeter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dirty="0"/>
              <a:t>Solids (suspended, dissolved)-filters, drying, weighing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>
            <a:extLst>
              <a:ext uri="{FF2B5EF4-FFF2-40B4-BE49-F238E27FC236}">
                <a16:creationId xmlns:a16="http://schemas.microsoft.com/office/drawing/2014/main" id="{26A7A3EE-BD1A-4A13-87B2-667228A87B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Probes</a:t>
            </a:r>
          </a:p>
        </p:txBody>
      </p:sp>
      <p:sp>
        <p:nvSpPr>
          <p:cNvPr id="80899" name="Slide Number Placeholder 3">
            <a:extLst>
              <a:ext uri="{FF2B5EF4-FFF2-40B4-BE49-F238E27FC236}">
                <a16:creationId xmlns:a16="http://schemas.microsoft.com/office/drawing/2014/main" id="{866F2D19-8079-4451-8270-6B1AACAA0E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A812755-0B9C-4EB2-A640-3A95DCC42419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200"/>
          </a:p>
        </p:txBody>
      </p:sp>
      <p:pic>
        <p:nvPicPr>
          <p:cNvPr id="80900" name="Picture 2" descr="picture of DO probe">
            <a:extLst>
              <a:ext uri="{FF2B5EF4-FFF2-40B4-BE49-F238E27FC236}">
                <a16:creationId xmlns:a16="http://schemas.microsoft.com/office/drawing/2014/main" id="{B7DAF72C-69BF-43CC-B6ED-50AC3246C5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2133600"/>
            <a:ext cx="2143125" cy="2743200"/>
          </a:xfrm>
          <a:noFill/>
        </p:spPr>
      </p:pic>
      <p:pic>
        <p:nvPicPr>
          <p:cNvPr id="80901" name="Picture 4" descr="picture of pH probe">
            <a:extLst>
              <a:ext uri="{FF2B5EF4-FFF2-40B4-BE49-F238E27FC236}">
                <a16:creationId xmlns:a16="http://schemas.microsoft.com/office/drawing/2014/main" id="{5863127D-70BC-4988-A89D-22B605C64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3600"/>
            <a:ext cx="35242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>
            <a:extLst>
              <a:ext uri="{FF2B5EF4-FFF2-40B4-BE49-F238E27FC236}">
                <a16:creationId xmlns:a16="http://schemas.microsoft.com/office/drawing/2014/main" id="{1CDE882A-8E2E-4C34-AFFB-7B8F90C1E9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Colorimeter Spectrophotometer</a:t>
            </a:r>
          </a:p>
        </p:txBody>
      </p:sp>
      <p:sp>
        <p:nvSpPr>
          <p:cNvPr id="82947" name="Slide Number Placeholder 3">
            <a:extLst>
              <a:ext uri="{FF2B5EF4-FFF2-40B4-BE49-F238E27FC236}">
                <a16:creationId xmlns:a16="http://schemas.microsoft.com/office/drawing/2014/main" id="{737CB4C1-8B8E-4DAD-88C0-65125090EF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E1246B7-ADE8-4A2F-97E2-48C9EA361F04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200"/>
          </a:p>
        </p:txBody>
      </p:sp>
      <p:pic>
        <p:nvPicPr>
          <p:cNvPr id="82948" name="Picture 2" descr="spectrophometer machine with cuvettes">
            <a:extLst>
              <a:ext uri="{FF2B5EF4-FFF2-40B4-BE49-F238E27FC236}">
                <a16:creationId xmlns:a16="http://schemas.microsoft.com/office/drawing/2014/main" id="{38F1EBC5-889D-4150-8520-D34D61F30B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438400"/>
            <a:ext cx="2817813" cy="2243138"/>
          </a:xfrm>
          <a:noFill/>
        </p:spPr>
      </p:pic>
      <p:pic>
        <p:nvPicPr>
          <p:cNvPr id="82949" name="Picture 3" descr="cuvettes">
            <a:extLst>
              <a:ext uri="{FF2B5EF4-FFF2-40B4-BE49-F238E27FC236}">
                <a16:creationId xmlns:a16="http://schemas.microsoft.com/office/drawing/2014/main" id="{EF7F7656-3143-406D-9A06-04F5B9BFA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057400"/>
            <a:ext cx="15113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4" descr="spectrophometer">
            <a:extLst>
              <a:ext uri="{FF2B5EF4-FFF2-40B4-BE49-F238E27FC236}">
                <a16:creationId xmlns:a16="http://schemas.microsoft.com/office/drawing/2014/main" id="{89A21C54-63E2-428F-88EC-1F80372C2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29000"/>
            <a:ext cx="21288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1" name="Rectangle 7">
            <a:extLst>
              <a:ext uri="{FF2B5EF4-FFF2-40B4-BE49-F238E27FC236}">
                <a16:creationId xmlns:a16="http://schemas.microsoft.com/office/drawing/2014/main" id="{4903E019-DCD3-41AA-A4E2-5F11FE534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257800"/>
            <a:ext cx="723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hlinkClick r:id="rId6"/>
              </a:rPr>
              <a:t>http://www.newton.dep.anl.gov/askasci/chem03/chem03728.htm</a:t>
            </a:r>
            <a:endParaRPr lang="en-US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>
            <a:extLst>
              <a:ext uri="{FF2B5EF4-FFF2-40B4-BE49-F238E27FC236}">
                <a16:creationId xmlns:a16="http://schemas.microsoft.com/office/drawing/2014/main" id="{0C715213-17F7-4660-86A9-E1A1D02930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010400" cy="914400"/>
          </a:xfrm>
        </p:spPr>
        <p:txBody>
          <a:bodyPr/>
          <a:lstStyle/>
          <a:p>
            <a:pPr eaLnBrk="1" hangingPunct="1"/>
            <a:r>
              <a:rPr lang="en-US" altLang="en-US" sz="2800"/>
              <a:t>Atomic Absorption Spectrophotometer</a:t>
            </a:r>
          </a:p>
        </p:txBody>
      </p:sp>
      <p:sp>
        <p:nvSpPr>
          <p:cNvPr id="84995" name="Slide Number Placeholder 3">
            <a:extLst>
              <a:ext uri="{FF2B5EF4-FFF2-40B4-BE49-F238E27FC236}">
                <a16:creationId xmlns:a16="http://schemas.microsoft.com/office/drawing/2014/main" id="{D0ACF38E-E70A-4A5D-A893-E0B220E458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290B328-7430-4D6C-B6FD-141CA7FAA8EA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en-US" sz="1200"/>
          </a:p>
        </p:txBody>
      </p:sp>
      <p:pic>
        <p:nvPicPr>
          <p:cNvPr id="84996" name="Picture 2" descr="atomic absorption spectrophotometer&#10;">
            <a:extLst>
              <a:ext uri="{FF2B5EF4-FFF2-40B4-BE49-F238E27FC236}">
                <a16:creationId xmlns:a16="http://schemas.microsoft.com/office/drawing/2014/main" id="{D3E96E01-EF99-41E5-BA10-182A8E00F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30988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3" descr="picture showing how atomic absorption spectroscopy works">
            <a:extLst>
              <a:ext uri="{FF2B5EF4-FFF2-40B4-BE49-F238E27FC236}">
                <a16:creationId xmlns:a16="http://schemas.microsoft.com/office/drawing/2014/main" id="{1CBB66DC-6CCB-4A1F-8705-B2F82B332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81400"/>
            <a:ext cx="57340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>
            <a:extLst>
              <a:ext uri="{FF2B5EF4-FFF2-40B4-BE49-F238E27FC236}">
                <a16:creationId xmlns:a16="http://schemas.microsoft.com/office/drawing/2014/main" id="{2E4D2587-1FCE-45A6-8E9B-539FEBE560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94546-DD3A-4F5E-B13E-7D2E4FE45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In this class what concentration is typically used:</a:t>
            </a:r>
          </a:p>
          <a:p>
            <a:pPr lvl="1">
              <a:defRPr/>
            </a:pPr>
            <a:r>
              <a:rPr lang="en-US" dirty="0"/>
              <a:t>Mass  </a:t>
            </a:r>
          </a:p>
          <a:p>
            <a:pPr lvl="1">
              <a:defRPr/>
            </a:pPr>
            <a:r>
              <a:rPr lang="en-US" dirty="0"/>
              <a:t>Normal</a:t>
            </a:r>
          </a:p>
          <a:p>
            <a:pPr lvl="1">
              <a:defRPr/>
            </a:pPr>
            <a:r>
              <a:rPr lang="en-US" dirty="0"/>
              <a:t>Molar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A mg/l is equivalent to ??=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What does DO stand for?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Neutral pH is?</a:t>
            </a:r>
          </a:p>
          <a:p>
            <a:pPr>
              <a:defRPr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87044" name="Slide Number Placeholder 3">
            <a:extLst>
              <a:ext uri="{FF2B5EF4-FFF2-40B4-BE49-F238E27FC236}">
                <a16:creationId xmlns:a16="http://schemas.microsoft.com/office/drawing/2014/main" id="{64E0907D-B7D8-4548-91C9-B655EB1497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80DA18-CA6C-447B-A301-3C8D0489A001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>
            <a:extLst>
              <a:ext uri="{FF2B5EF4-FFF2-40B4-BE49-F238E27FC236}">
                <a16:creationId xmlns:a16="http://schemas.microsoft.com/office/drawing/2014/main" id="{1D9A5891-B335-4B78-82CD-1442AE517F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3A4960-4B97-4E94-9CDB-4300275AB96B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2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B4FC548-5AB4-43AF-AEA8-9ADD559266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010400" cy="1066800"/>
          </a:xfrm>
        </p:spPr>
        <p:txBody>
          <a:bodyPr/>
          <a:lstStyle/>
          <a:p>
            <a:pPr eaLnBrk="1" hangingPunct="1"/>
            <a:r>
              <a:rPr lang="en-US" altLang="en-US"/>
              <a:t>Water-Molecular Weight</a:t>
            </a:r>
            <a:endParaRPr lang="en-US" altLang="en-US" sz="2000"/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9C97B001-EC7B-48FA-9818-9BFC6F279B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400" dirty="0"/>
              <a:t>Usually </a:t>
            </a:r>
            <a:r>
              <a:rPr lang="en-US" altLang="en-US" sz="2400" dirty="0">
                <a:solidFill>
                  <a:srgbClr val="00B050"/>
                </a:solidFill>
              </a:rPr>
              <a:t>18 (16+1+1)  </a:t>
            </a:r>
          </a:p>
          <a:p>
            <a:pPr eaLnBrk="1" hangingPunct="1">
              <a:defRPr/>
            </a:pPr>
            <a:r>
              <a:rPr lang="en-US" altLang="en-US" sz="2400" dirty="0"/>
              <a:t>3 isotopes of hydrogen</a:t>
            </a:r>
          </a:p>
          <a:p>
            <a:pPr lvl="1" eaLnBrk="1" hangingPunct="1">
              <a:defRPr/>
            </a:pPr>
            <a:r>
              <a:rPr lang="en-US" altLang="en-US" sz="2400" dirty="0">
                <a:solidFill>
                  <a:srgbClr val="00B050"/>
                </a:solidFill>
              </a:rPr>
              <a:t>H-1 Protium (one proton)</a:t>
            </a:r>
          </a:p>
          <a:p>
            <a:pPr lvl="1" eaLnBrk="1" hangingPunct="1">
              <a:defRPr/>
            </a:pPr>
            <a:r>
              <a:rPr lang="en-US" altLang="en-US" sz="2400" dirty="0"/>
              <a:t>H-2 Deuterium (one proton; one neutron) </a:t>
            </a:r>
          </a:p>
          <a:p>
            <a:pPr lvl="1" eaLnBrk="1" hangingPunct="1">
              <a:defRPr/>
            </a:pPr>
            <a:r>
              <a:rPr lang="en-US" altLang="en-US" sz="2400" dirty="0"/>
              <a:t>H-3 Tritium (one proton; two neutrons)</a:t>
            </a:r>
          </a:p>
          <a:p>
            <a:pPr eaLnBrk="1" hangingPunct="1">
              <a:defRPr/>
            </a:pPr>
            <a:r>
              <a:rPr lang="en-US" altLang="en-US" sz="2400" dirty="0"/>
              <a:t>3 stable isotopes of oxygen</a:t>
            </a:r>
          </a:p>
          <a:p>
            <a:pPr lvl="1" eaLnBrk="1" hangingPunct="1">
              <a:defRPr/>
            </a:pPr>
            <a:r>
              <a:rPr lang="en-US" altLang="en-US" sz="2400" dirty="0">
                <a:solidFill>
                  <a:srgbClr val="00B050"/>
                </a:solidFill>
              </a:rPr>
              <a:t>O-16 (8 protons; 8 neutrons)</a:t>
            </a:r>
          </a:p>
          <a:p>
            <a:pPr lvl="1" eaLnBrk="1" hangingPunct="1">
              <a:defRPr/>
            </a:pPr>
            <a:r>
              <a:rPr lang="en-US" altLang="en-US" sz="2400" dirty="0"/>
              <a:t>O-13 (8 protons; 5 neutrons)</a:t>
            </a:r>
          </a:p>
          <a:p>
            <a:pPr lvl="1" eaLnBrk="1" hangingPunct="1">
              <a:defRPr/>
            </a:pPr>
            <a:r>
              <a:rPr lang="en-US" altLang="en-US" sz="2400" dirty="0"/>
              <a:t>O-15 (8 protons; 7 neutrons) </a:t>
            </a:r>
          </a:p>
          <a:p>
            <a:pPr lvl="1" eaLnBrk="1" hangingPunct="1">
              <a:defRPr/>
            </a:pPr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>
            <a:extLst>
              <a:ext uri="{FF2B5EF4-FFF2-40B4-BE49-F238E27FC236}">
                <a16:creationId xmlns:a16="http://schemas.microsoft.com/office/drawing/2014/main" id="{5A0DE3E9-382C-43C4-896B-D3AAEF7B43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FB7BB4B-F575-4161-BF2A-4897153C4DAF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BBF7AA6F-6CA7-4CBF-8CB5-2AA3A0641E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Common Elements</a:t>
            </a:r>
            <a:endParaRPr lang="en-US" altLang="en-US" sz="2000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2EC9E637-947D-400B-93E2-A04F542819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600200"/>
            <a:ext cx="7239000" cy="41148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Common elements we’ll use can be found in Table 4-1 of your book  (</a:t>
            </a:r>
            <a:r>
              <a:rPr lang="en-US" altLang="en-US" dirty="0" err="1"/>
              <a:t>pg</a:t>
            </a:r>
            <a:r>
              <a:rPr lang="en-US" altLang="en-US" dirty="0"/>
              <a:t> 78)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The table contain the element name, symbol, and the atomic weight</a:t>
            </a:r>
          </a:p>
          <a:p>
            <a:pPr eaLnBrk="1" hangingPunct="1">
              <a:defRPr/>
            </a:pPr>
            <a:endParaRPr lang="en-US" alt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Oxygen (O); 16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Hydrogen (H); 1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Atomic weight of water is 18 (16+1+1)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0A4650EB-35B0-43F4-A669-628CBD6ABE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2667000" cy="1295400"/>
          </a:xfrm>
        </p:spPr>
        <p:txBody>
          <a:bodyPr/>
          <a:lstStyle/>
          <a:p>
            <a:r>
              <a:rPr lang="en-US" altLang="en-US"/>
              <a:t>Table 4-1 elements</a:t>
            </a: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6519E7EC-08B7-44AC-AC08-1F4297DBDB5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2740321-A0D6-46A8-AE71-792EBF9889F3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200"/>
          </a:p>
        </p:txBody>
      </p:sp>
      <p:pic>
        <p:nvPicPr>
          <p:cNvPr id="16388" name="Picture 4" descr="table showing common elements, symbols and atomic weights">
            <a:extLst>
              <a:ext uri="{FF2B5EF4-FFF2-40B4-BE49-F238E27FC236}">
                <a16:creationId xmlns:a16="http://schemas.microsoft.com/office/drawing/2014/main" id="{F0F23FEB-2687-433B-8735-96ACE19D2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534988"/>
            <a:ext cx="3352800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>
            <a:extLst>
              <a:ext uri="{FF2B5EF4-FFF2-40B4-BE49-F238E27FC236}">
                <a16:creationId xmlns:a16="http://schemas.microsoft.com/office/drawing/2014/main" id="{883F13ED-BFA9-4D3D-B7A6-C24A8A59B9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F27C8F7-39A9-4695-9883-3ADE9F80D2F3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F44F03CC-5E78-45B6-A01B-D443386B82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Common Inorganic Compounds</a:t>
            </a:r>
            <a:endParaRPr lang="en-US" altLang="en-US" sz="2000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2EC9E637-947D-400B-93E2-A04F542819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2438400"/>
            <a:ext cx="7239000" cy="32766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Common compounds we’ll use can be found in Table 4-2 of your book  (</a:t>
            </a:r>
            <a:r>
              <a:rPr lang="en-US" altLang="en-US" dirty="0" err="1"/>
              <a:t>pg</a:t>
            </a:r>
            <a:r>
              <a:rPr lang="en-US" altLang="en-US" dirty="0"/>
              <a:t> 79)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B7CEA872-6677-49EB-9FF8-CB1B649827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514600"/>
            <a:ext cx="2944813" cy="1295400"/>
          </a:xfrm>
        </p:spPr>
        <p:txBody>
          <a:bodyPr/>
          <a:lstStyle/>
          <a:p>
            <a:r>
              <a:rPr lang="en-US" altLang="en-US"/>
              <a:t>Table 4-2 compounds</a:t>
            </a: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C74B45B4-D4C9-45B2-84A5-1BEA6F51444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08FF447-9E08-485B-B1B4-454D878889F2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200"/>
          </a:p>
        </p:txBody>
      </p:sp>
      <p:pic>
        <p:nvPicPr>
          <p:cNvPr id="19460" name="Picture 2" descr="Table showing common inorganic compounds.  Lists chemical name, common name, state and formula.">
            <a:extLst>
              <a:ext uri="{FF2B5EF4-FFF2-40B4-BE49-F238E27FC236}">
                <a16:creationId xmlns:a16="http://schemas.microsoft.com/office/drawing/2014/main" id="{6C51048F-C470-4858-A577-03A75C0A5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452438"/>
            <a:ext cx="5140325" cy="594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ascade">
  <a:themeElements>
    <a:clrScheme name="Cascade 9">
      <a:dk1>
        <a:srgbClr val="000000"/>
      </a:dk1>
      <a:lt1>
        <a:srgbClr val="FFFFFF"/>
      </a:lt1>
      <a:dk2>
        <a:srgbClr val="1C1C34"/>
      </a:dk2>
      <a:lt2>
        <a:srgbClr val="000066"/>
      </a:lt2>
      <a:accent1>
        <a:srgbClr val="DDDDDD"/>
      </a:accent1>
      <a:accent2>
        <a:srgbClr val="6699CC"/>
      </a:accent2>
      <a:accent3>
        <a:srgbClr val="FFFFFF"/>
      </a:accent3>
      <a:accent4>
        <a:srgbClr val="000000"/>
      </a:accent4>
      <a:accent5>
        <a:srgbClr val="EBEBEB"/>
      </a:accent5>
      <a:accent6>
        <a:srgbClr val="5C8AB9"/>
      </a:accent6>
      <a:hlink>
        <a:srgbClr val="005A58"/>
      </a:hlink>
      <a:folHlink>
        <a:srgbClr val="808000"/>
      </a:folHlink>
    </a:clrScheme>
    <a:fontScheme name="Casca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scade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cade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1655</TotalTime>
  <Words>1760</Words>
  <Application>Microsoft Office PowerPoint</Application>
  <PresentationFormat>On-screen Show (4:3)</PresentationFormat>
  <Paragraphs>328</Paragraphs>
  <Slides>45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Tahoma</vt:lpstr>
      <vt:lpstr>Wingdings</vt:lpstr>
      <vt:lpstr>Cascade</vt:lpstr>
      <vt:lpstr>CTC 450  Review</vt:lpstr>
      <vt:lpstr>Objectives</vt:lpstr>
      <vt:lpstr>Water Distribution on Earth</vt:lpstr>
      <vt:lpstr>Water Chemistry</vt:lpstr>
      <vt:lpstr>Water-Molecular Weight</vt:lpstr>
      <vt:lpstr>Common Elements</vt:lpstr>
      <vt:lpstr>Table 4-1 elements</vt:lpstr>
      <vt:lpstr>Common Inorganic Compounds</vt:lpstr>
      <vt:lpstr>Table 4-2 compounds</vt:lpstr>
      <vt:lpstr>Definitions </vt:lpstr>
      <vt:lpstr>Expressing Concentrations</vt:lpstr>
      <vt:lpstr>Mass Concentration  </vt:lpstr>
      <vt:lpstr>Molarity/Molality</vt:lpstr>
      <vt:lpstr>Equivalents and Normal Concentration  </vt:lpstr>
      <vt:lpstr>Equivalents and Normal Concentration - Example </vt:lpstr>
      <vt:lpstr>Expressing Concentrations in Terms of another Compound</vt:lpstr>
      <vt:lpstr>ATP/ADP</vt:lpstr>
      <vt:lpstr>Expressing Concentrations in Terms of another Compound</vt:lpstr>
      <vt:lpstr>Steps for expressing compounds in terms of another compound/element:</vt:lpstr>
      <vt:lpstr>Example:  Expressing Nitrogen Compounds in Terms of N</vt:lpstr>
      <vt:lpstr>Example (2/3)</vt:lpstr>
      <vt:lpstr>Example (3/3)</vt:lpstr>
      <vt:lpstr>PH Scale</vt:lpstr>
      <vt:lpstr>Chemical Reactions</vt:lpstr>
      <vt:lpstr>Concentrations and Flows to Mass Rate (Tips)</vt:lpstr>
      <vt:lpstr>Chemical Reactions</vt:lpstr>
      <vt:lpstr>Chemical Equilibrium </vt:lpstr>
      <vt:lpstr>Chemical Reactions</vt:lpstr>
      <vt:lpstr>Reaction Rates</vt:lpstr>
      <vt:lpstr>Rate Constant k</vt:lpstr>
      <vt:lpstr>Stoichiometry</vt:lpstr>
      <vt:lpstr>Example:  Stoichiometry (1/4)</vt:lpstr>
      <vt:lpstr>Example (2/4)</vt:lpstr>
      <vt:lpstr>Example-Find Molecular and Equivalent Weights (3/4)</vt:lpstr>
      <vt:lpstr>Example                     (4/4) Use ratios &amp; correct for purity</vt:lpstr>
      <vt:lpstr>Gas Solubility</vt:lpstr>
      <vt:lpstr>Colloids</vt:lpstr>
      <vt:lpstr>Solids</vt:lpstr>
      <vt:lpstr>Organic Compounds </vt:lpstr>
      <vt:lpstr>Common Lab Tests</vt:lpstr>
      <vt:lpstr>Common Lab Tests   </vt:lpstr>
      <vt:lpstr>Probes</vt:lpstr>
      <vt:lpstr>Colorimeter Spectrophotometer</vt:lpstr>
      <vt:lpstr>Atomic Absorption Spectrophotometer</vt:lpstr>
      <vt:lpstr>Review Questions</vt:lpstr>
    </vt:vector>
  </TitlesOfParts>
  <Company>SUNY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Interchanges</dc:title>
  <dc:creator>Jayne Baran</dc:creator>
  <cp:lastModifiedBy>Jayne Baran</cp:lastModifiedBy>
  <cp:revision>114</cp:revision>
  <dcterms:created xsi:type="dcterms:W3CDTF">2002-10-04T19:39:32Z</dcterms:created>
  <dcterms:modified xsi:type="dcterms:W3CDTF">2026-01-22T17:37:38Z</dcterms:modified>
</cp:coreProperties>
</file>