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  <p:sldMasterId id="2147483693" r:id="rId2"/>
  </p:sldMasterIdLst>
  <p:notesMasterIdLst>
    <p:notesMasterId r:id="rId23"/>
  </p:notesMasterIdLst>
  <p:sldIdLst>
    <p:sldId id="256" r:id="rId3"/>
    <p:sldId id="285" r:id="rId4"/>
    <p:sldId id="317" r:id="rId5"/>
    <p:sldId id="335" r:id="rId6"/>
    <p:sldId id="334" r:id="rId7"/>
    <p:sldId id="313" r:id="rId8"/>
    <p:sldId id="318" r:id="rId9"/>
    <p:sldId id="336" r:id="rId10"/>
    <p:sldId id="314" r:id="rId11"/>
    <p:sldId id="325" r:id="rId12"/>
    <p:sldId id="326" r:id="rId13"/>
    <p:sldId id="327" r:id="rId14"/>
    <p:sldId id="328" r:id="rId15"/>
    <p:sldId id="329" r:id="rId16"/>
    <p:sldId id="330" r:id="rId17"/>
    <p:sldId id="331" r:id="rId18"/>
    <p:sldId id="332" r:id="rId19"/>
    <p:sldId id="333" r:id="rId20"/>
    <p:sldId id="276" r:id="rId21"/>
    <p:sldId id="316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576" autoAdjust="0"/>
  </p:normalViewPr>
  <p:slideViewPr>
    <p:cSldViewPr>
      <p:cViewPr varScale="1">
        <p:scale>
          <a:sx n="118" d="100"/>
          <a:sy n="118" d="100"/>
        </p:scale>
        <p:origin x="9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F403FAF6-177E-4026-970A-45D5810823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ADDB3237-2335-47B1-8BF6-BD51E3CF06B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43E08BFA-C08A-4302-9052-41A7A0DAB6AA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>
            <a:extLst>
              <a:ext uri="{FF2B5EF4-FFF2-40B4-BE49-F238E27FC236}">
                <a16:creationId xmlns:a16="http://schemas.microsoft.com/office/drawing/2014/main" id="{091742D0-DEC7-4DDB-B5BD-A80064F6667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>
            <a:extLst>
              <a:ext uri="{FF2B5EF4-FFF2-40B4-BE49-F238E27FC236}">
                <a16:creationId xmlns:a16="http://schemas.microsoft.com/office/drawing/2014/main" id="{BE18693E-F164-44DE-9F15-597F319FC3F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>
            <a:extLst>
              <a:ext uri="{FF2B5EF4-FFF2-40B4-BE49-F238E27FC236}">
                <a16:creationId xmlns:a16="http://schemas.microsoft.com/office/drawing/2014/main" id="{FCBDD7B5-4C20-421B-96EB-999AE6DB07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B727A70-C494-4FEB-ADA3-EAB70C5389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875B1981-1E38-4CDA-93C6-DC46736A28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3BE978-C2E5-4988-B1CD-020E5A49D088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E031A4C0-5A91-42E5-9233-90C029F640A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0547DB26-1B9D-45EA-97A1-B8F717CA4F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FEF2B5D6-98DC-4106-A4C2-CBE142F9C6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48EE79-E01C-497B-82BC-9EAEC189E677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9B23D07C-5B62-429F-A0D8-831AFC0FA8C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F3F12E2A-6139-4907-A419-04FAE50DF3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1E6C5376-9196-4F0E-A4E2-61FE55E823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83C80CF-DC8E-4D7F-BA45-20E4B9B45012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A4295D0E-96E1-435A-B319-F085EB05702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489C1E49-0C64-494F-84B2-64B473E979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8660F926-11D8-4815-83D7-884D2EF4A7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BEC753C-36B5-494E-85CA-68C678B4F1D9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55EF9B5C-12D6-4996-AD2D-75C6A116A05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27BFF954-379B-49DB-ABC2-A82EAF5DF5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37433AA3-EC8B-40B0-82AE-B1C0D2632A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EB7ECFD-C1E0-4DF3-90F2-154CA97CC0C5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5ECD0F15-581E-477F-954E-0AACB21F3CB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082CF3E5-2BEA-46EE-BF3A-CB9B22F266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4F271E44-5851-4903-95F0-4E623969DF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D885042D-D196-4814-996A-18DFD8ED7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20B814E4-27EB-4F92-A649-AA9FD6614E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A969962-8ED1-4347-9BE8-CFD44B99DBBB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3B243543-99C5-4C18-8FEB-CD4045895C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AE80A989-DAAB-429C-A1E5-6B58D57A4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B972CADF-8814-4B52-8C3C-B0CA0E05F9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56B0B29-AE45-466F-9C6D-9A0C33B9FE96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C85C6149-3EE5-41C7-907F-8236D36A8D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63B811E-90C3-446C-89F5-BBF80881E587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EF0830B6-0F92-4A88-BD66-7CDE5509BB0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C68B8397-74C1-45AB-B2D6-205287BA48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E8BF182B-A556-4710-8C94-1E8DA4671D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F8532B7-C125-4DAF-AAED-19223A04EB09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A318C7FE-5D95-4B60-93B9-1639BD7310E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7EB4C98C-0DA8-4816-87A3-B9A69955F3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25CE6848-6435-4B44-B499-4509B2CC5E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C96D603-51AC-40BD-8ADA-AD1356ADE13C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9B206722-66D9-4B66-973D-2C6F0C0AAEB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CE29A6CB-4CA9-45EF-840E-20A658D0E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55EA0F63-9D64-4EAD-B615-526D6E71D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AABA05B-0B75-4283-929B-1767B8800D2D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80D11657-74A0-40D9-8173-CC48680BF33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733BB490-1763-433D-A009-55A63026B7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84EAF538-9B7A-48DE-B858-92D17FE7A2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38F6A8-57BE-4380-8CBC-D1C8AE365706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284CF035-8D2C-426B-8A64-A7CEB3AEBD3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72B4FC45-C317-4C44-8F53-4A680BDDBD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C78DDC1B-31DB-4335-B8D1-17B9EC7DF2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084BD0-059A-49CE-B7AF-F6C3DA40B85D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992611B-BE75-4F7A-87D4-EDC679C744B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79451687-5605-4AD5-BEF9-685C4221AC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A7FA1613-477A-4E97-AC2C-96795F9FD9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BAEDE37-AD7E-45D8-8D9F-4AE498402CD5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5A59FC26-D5E2-4BBB-AC54-659911A5171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96A3D8C8-0ADD-4943-8D56-59C0FAB60B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52D95035-2AC4-4D8A-9654-107E598CE9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2E1AD3-9E41-4704-B00B-6E9A26FB806A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D2A9DD57-E632-4AE6-BE2D-8C334151A46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B0556BBA-4DAD-4C60-B573-15067443A1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AED2E8EF-A996-4436-95F5-0E56357915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EF52C0-8461-40D7-995E-2296BEE3EB3A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194B133D-A6F3-41D6-9C02-CF90471CB1A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049DEDFF-D56F-4112-B54D-1E1640862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BCEE05C2-5918-4696-BC15-415597CCE4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7FDBC84-F2A2-4951-A39B-F3A857108779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F8F60A89-4265-460B-9A9C-0DF2987A5B7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D71555B1-C03B-4384-9985-F3E7F4115E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3E42E0-9964-48ED-9A17-E1FB8E09B6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6F461BC-4376-4EFC-9BF4-10B2867616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772F5D-1E0C-41DC-BDB8-0FA4CB0F2F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56B7C-E37E-4255-B629-A36F9BDDE2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6611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FD1523-60F2-4739-A865-11891C435B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CAECC3-77D2-41D7-B6EE-749C6725D9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3C8346-07BB-4B80-ACC8-CB56838FB9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59649-AA11-487F-B692-7F16E1AA1E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691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1F29CA-1F7C-4155-9D33-9556B35D8E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AEF80A-528B-46D9-A3C9-68C8936412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B74A64-D758-4348-AEF3-E32A914B56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7F92A-893D-47F6-B338-5F48A680DB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6433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9DAE14-60C5-4FA8-B4BE-BA0C5B7411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AD7B12F-6204-4CC6-A40C-BA2EE22FE1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4DCD93-8623-467C-8964-1990FD1141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FD961-E927-47C9-9523-6FE4284D47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7656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2C4D9840-F2A6-49E3-A489-E5E8B501367E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D509EBC4-68B6-46EA-B6E9-D2AD7D785F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AEDD7825-3151-4643-9BFB-13EB7A03A9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29CE5CFC-9C80-4380-AC6A-3C7D9BB03D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CDDE5A42-1FAE-491B-861F-E56AA0AF0A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F79F9963-955C-42D4-A478-AE8093CBC8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F6E24BAB-079B-4BDD-8C65-69DA1D3E48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E8338747-EA91-4696-8D53-C86181BF00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F47DA3B0-74AC-4604-9533-4EBA249FF3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38BD4EEA-248D-448C-B82B-C57530D2A89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20071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071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353BCFFC-B452-48F2-9D36-884285DFAA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1F34944F-0D81-486C-A6DC-7EA7A308E1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CD0E5678-5123-4F7D-8FFB-A2A925518C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0DDD539-43DF-4F56-B8EA-A0488D3596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7774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F6136BC-D393-46AC-B98C-2AEB80E69D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103FF33B-DEB2-4FC9-B025-F34F8C5FE9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6B017520-DB63-4BB2-A2E3-B4A0834D13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ED9E3-34BE-4F94-BD04-9E8AFD7158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361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6E10500-BF79-4EF8-B307-2EAED118CE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05322CC0-C247-4B82-B0B9-26B762C08D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6656E1EA-2531-4A6C-8C48-1AE190C7F3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37ACA-1775-4922-8573-949CCBF13C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9962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90F1967-7C75-4595-BB9F-588A19E800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FF1A5D4A-66B4-4C23-8E84-07828B88A4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6748F13-4531-4292-B49F-801E704E2F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ABA69-DCFF-466C-9589-5706A2BB4B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41579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90CA5016-5364-4FD4-A80D-417E1A49E5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592BE531-BC8B-42A1-BD57-C28D91DEE3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E6AB8A0A-80CD-4D51-9222-4B3FC8610C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974AA-E879-4AF6-81AC-70DA34AC47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05436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0A06CBA8-522C-45EF-A260-0A73956E22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4A1815FC-94E7-4891-B5E0-97EBB594E8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2EE00032-5FEE-4B2E-9F38-6BA55CE730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DE30D-E330-40CC-BA8F-8DA58AC0B0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96525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21F014FB-4C22-4F44-8178-02A635E70D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EC0E0C04-F70E-4AC0-9F60-FF84434023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62644016-D1C0-44E1-BD09-FF937FF1CD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E0B1-4794-48AF-871F-9E5E200D1B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7724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351168-5452-433D-BA4D-67C6435CA1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FEB078-4101-4D33-BD19-6899D64704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29DDBC-780D-43FB-B3CD-8179263159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61AAA-976F-48A4-9B87-71949771E5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87817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2C7737F-CD18-4660-A6A5-3DE7D94D8C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102C3A5E-C169-491E-870C-CC2795409F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0F6C49E2-982F-4C0C-B18C-EEBF530CEF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B4031-7893-4CCC-A2E7-3D49213952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8094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54D5325D-AF55-4D92-B8ED-585B94F066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CFD8ADAD-19D3-48D1-B27C-98F0C4ACB7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E27491B3-9275-4976-A900-45DD11256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752F0-625C-4A50-A41B-827F1A364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53307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F74C1C5B-B100-4EE6-8CC7-D598C0C33C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E3F1F574-CB38-4E8F-8475-E53FEE70AF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92435264-B52A-4B61-B5EB-8AEB3E9C1E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5158A-20CD-417E-8340-A9E6EE189B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5831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A8ED6739-EB91-4D0E-82C5-7B1C0085DE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9289976D-C330-463E-8B81-CC7B92A01C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06A34396-5EE7-45B6-A710-0103DEB325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6B717-D6D5-44AF-A2B7-6ADF97E5B5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75936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3B1BBFF1-8A73-413D-ADF5-D7FAFAFED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D847465A-1290-4AB2-A756-28354155FC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F37AD153-F0EB-4772-B5ED-1C155E1B6D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65039-FBDC-46C1-A8A5-7FB66A5650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6280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0D46EE-DB11-40BF-9098-CBF9D9D19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10F067-DAE3-4804-97A6-43F9AF91BF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895D8F-C64A-43A9-97A9-AD62FD73A4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5706A-8A48-4FC9-A4DA-3E9E8ACC49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772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B752DD-3FCC-47E5-9B4E-319EC21918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D12D3C-1C37-4C2E-9753-1B312B7739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7A53BF-FF88-481D-AD39-C0ED5FF2D4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AA70F-2DCB-42F5-BC32-63DF3959FB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9156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B3F9E62-330F-4EE3-8DDA-17CBE39561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A7B84BF-1884-406B-B93D-33862B835B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4C61BD1-A623-4D29-A4E3-BF25DD1B07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A08AE-A3FA-465F-808E-67F97CFE78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7363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1091F2A-916C-4FD5-9C99-635E4CBFDB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57588A3-DD6F-45EC-90C9-8868941B81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C9D6199-0D34-4AFD-8435-73B2430F72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52216-B5D0-4E39-974B-1781605142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059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4AFC6F5-144F-4D26-92CE-FB92C6F61D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2073663-405B-46CF-9E85-4EB97BCB3E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ECAA4DD-D757-469E-AF6F-C6944FABFE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8B3C7-60CF-4051-A534-923300479E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4416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36DE5E-6985-4C7D-8C0D-C8A316BEC6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565A64-8B27-4059-92BE-EC171E6D1A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A5E040-E235-4F57-AFD3-E19E9E6831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941F4-4774-4DFD-B370-27B0F27909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84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754928-8965-4170-958D-ED8A485622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8F68FD-D232-4AED-AC7E-06F9CADFBC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E978A0-5F96-4DF1-93C9-E17FF5CD95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C5E7D-C999-435B-BEAE-9132B4D65C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8830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698EFE9-E1AE-4433-AA9A-978BF7B4B0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23338CB-A5DA-4E4D-8BFB-3366FA92F6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97636" name="Rectangle 4">
            <a:extLst>
              <a:ext uri="{FF2B5EF4-FFF2-40B4-BE49-F238E27FC236}">
                <a16:creationId xmlns:a16="http://schemas.microsoft.com/office/drawing/2014/main" id="{ED991316-709B-4104-B000-40D71DF36B7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7637" name="Rectangle 5">
            <a:extLst>
              <a:ext uri="{FF2B5EF4-FFF2-40B4-BE49-F238E27FC236}">
                <a16:creationId xmlns:a16="http://schemas.microsoft.com/office/drawing/2014/main" id="{249EF48F-BA3C-4861-B25B-075CC0077DE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7638" name="Rectangle 6">
            <a:extLst>
              <a:ext uri="{FF2B5EF4-FFF2-40B4-BE49-F238E27FC236}">
                <a16:creationId xmlns:a16="http://schemas.microsoft.com/office/drawing/2014/main" id="{83594B00-1599-43D2-9592-66906AF52C9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E4C1735-C8DF-451C-BDD7-E7341CC881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  <p:sldLayoutId id="214748393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E611894-AA62-4DDB-9BD6-8C048E8F3D31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426F064-BEA7-41AE-9C02-8A6EBF7D83B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32F2CC1-D02E-4FD1-9F5A-C99770002684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0DEF8EC9-B48B-42CB-9F08-A8D88D8729EC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57796B24-E7A2-4B36-B5D0-2AE8E563647D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935C3CBB-3558-4AFE-9D77-BAEC0EB08738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10C8DD9A-36B5-456C-8AC4-B7FCC671A41D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itchFamily="34" charset="0"/>
            </a:endParaRPr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E9B9C881-B098-4348-BF62-4A66BEB919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23D587D1-AAA4-4772-8429-EDB5411574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99691" name="Rectangle 11">
            <a:extLst>
              <a:ext uri="{FF2B5EF4-FFF2-40B4-BE49-F238E27FC236}">
                <a16:creationId xmlns:a16="http://schemas.microsoft.com/office/drawing/2014/main" id="{89CF9DD7-8B66-4F2A-90D1-FBA7412F405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9692" name="Rectangle 12">
            <a:extLst>
              <a:ext uri="{FF2B5EF4-FFF2-40B4-BE49-F238E27FC236}">
                <a16:creationId xmlns:a16="http://schemas.microsoft.com/office/drawing/2014/main" id="{990ACC36-7E4D-469D-80EB-54E7D3DCA9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9693" name="Rectangle 13">
            <a:extLst>
              <a:ext uri="{FF2B5EF4-FFF2-40B4-BE49-F238E27FC236}">
                <a16:creationId xmlns:a16="http://schemas.microsoft.com/office/drawing/2014/main" id="{E6B5C4FE-FADF-4D1C-8A70-8E362349AF7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F2AF1C72-432D-42EC-836C-B25A75E601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31" r:id="rId2"/>
    <p:sldLayoutId id="2147483932" r:id="rId3"/>
    <p:sldLayoutId id="2147483933" r:id="rId4"/>
    <p:sldLayoutId id="2147483934" r:id="rId5"/>
    <p:sldLayoutId id="2147483935" r:id="rId6"/>
    <p:sldLayoutId id="2147483936" r:id="rId7"/>
    <p:sldLayoutId id="2147483937" r:id="rId8"/>
    <p:sldLayoutId id="2147483938" r:id="rId9"/>
    <p:sldLayoutId id="2147483939" r:id="rId10"/>
    <p:sldLayoutId id="2147483940" r:id="rId11"/>
    <p:sldLayoutId id="2147483941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Hardy_Cross_method" TargetMode="Externa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0A778A57-6918-4C29-87B4-A5DF60A43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27B65DB-ED41-46A6-A7DD-D67A939BD30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BE486F2-7298-4153-8E10-997192E2CE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CTC 450  Review</a:t>
            </a:r>
            <a:endParaRPr lang="en-US" altLang="en-US" sz="2400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1E75B8F-FC69-496F-BDBF-CA9ED18F6F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Friction Loss (2 types) 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</a:pPr>
            <a:r>
              <a:rPr lang="en-US" altLang="en-US" b="1"/>
              <a:t>Over a pipe length</a:t>
            </a:r>
          </a:p>
          <a:p>
            <a:pPr marL="914400" lvl="2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Darcy-Weisbach (Moody’s diagram)</a:t>
            </a:r>
          </a:p>
          <a:p>
            <a:pPr marL="914400" lvl="2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914400" lvl="2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For iterative problems go back to the energy equation and derive relationship between v and f</a:t>
            </a:r>
          </a:p>
          <a:p>
            <a:pPr marL="914400" lvl="2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457200" lvl="1" indent="0" eaLnBrk="1" hangingPunct="1">
              <a:buFont typeface="Wingdings" panose="05000000000000000000" pitchFamily="2" charset="2"/>
              <a:buNone/>
            </a:pPr>
            <a:r>
              <a:rPr lang="en-US" altLang="en-US" b="1"/>
              <a:t>Connections/fittings, etc</a:t>
            </a:r>
            <a:r>
              <a:rPr lang="en-US" altLang="en-US"/>
              <a:t>. (K*velocity head)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0DAF28FD-1A67-419F-B8CB-A8F4BBA9B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E823C3B-3257-419B-90BB-F8D299FBF46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FD3E6C15-80B6-40E4-AE85-E42314F097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Steps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B11CE595-7BA0-417D-AAE6-D4FD3C1DF1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/>
              <a:t>Choose a positive direction (CW=+)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/>
              <a:t># all pipes or identify all nodes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en-US" altLang="en-US"/>
              <a:t>Divide network into independent loops such that each branch is included in at least one loop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AEF1B015-54E4-4340-AC3C-79CD54D8F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F102865-76B7-43F3-BAED-21D039FDE7A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C047815D-8147-4E2F-BAB8-5908C80D81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4.  Calculate K’ for each pipe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1BC3AC9A-5E2D-4CCF-9C74-01532D7EB8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Calc. K’ for each pipe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	K’=(0.0252)</a:t>
            </a:r>
            <a:r>
              <a:rPr lang="en-US" altLang="en-US" dirty="0" err="1"/>
              <a:t>fL</a:t>
            </a:r>
            <a:r>
              <a:rPr lang="en-US" altLang="en-US" dirty="0"/>
              <a:t>/D</a:t>
            </a:r>
            <a:r>
              <a:rPr lang="en-US" altLang="en-US" baseline="30000" dirty="0"/>
              <a:t>5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altLang="en-US" baseline="300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For simplicity f is usually assumed to be the same (typical value is .02) in all parts of the network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022A9CE5-4839-4B15-AA75-7825D85E9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753A6A8-7C6D-4D90-9348-00B46419794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9F0742FC-DFBD-4332-B77B-AC3865A359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5.  Assume flow rates and directions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1AE6B6F2-2E86-4901-A5F7-4D6E4B9225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Requires assumptions the first time around</a:t>
            </a:r>
          </a:p>
          <a:p>
            <a:pPr marL="609600" indent="-609600" eaLnBrk="1" hangingPunct="1"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Must make sure that Q</a:t>
            </a:r>
            <a:r>
              <a:rPr lang="en-US" altLang="en-US" baseline="-25000" dirty="0"/>
              <a:t>in</a:t>
            </a:r>
            <a:r>
              <a:rPr lang="en-US" altLang="en-US" dirty="0"/>
              <a:t>=</a:t>
            </a:r>
            <a:r>
              <a:rPr lang="en-US" altLang="en-US" dirty="0" err="1"/>
              <a:t>Q</a:t>
            </a:r>
            <a:r>
              <a:rPr lang="en-US" altLang="en-US" baseline="-25000" dirty="0" err="1"/>
              <a:t>out</a:t>
            </a:r>
            <a:r>
              <a:rPr lang="en-US" altLang="en-US" dirty="0"/>
              <a:t> at each node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6">
            <a:extLst>
              <a:ext uri="{FF2B5EF4-FFF2-40B4-BE49-F238E27FC236}">
                <a16:creationId xmlns:a16="http://schemas.microsoft.com/office/drawing/2014/main" id="{51C7A4CF-558E-4865-9694-6971C6A3F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4AFF91F-EC61-4B48-B5E8-B04A3797729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3C5C13B1-2927-43FB-BAF5-B2B1F57027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6.  Calculate Q</a:t>
            </a:r>
            <a:r>
              <a:rPr lang="en-US" altLang="en-US" baseline="-25000"/>
              <a:t>t</a:t>
            </a:r>
            <a:r>
              <a:rPr lang="en-US" altLang="en-US"/>
              <a:t>-Q</a:t>
            </a:r>
            <a:r>
              <a:rPr lang="en-US" altLang="en-US" baseline="-25000"/>
              <a:t>a </a:t>
            </a:r>
            <a:r>
              <a:rPr lang="en-US" altLang="en-US"/>
              <a:t>for each independent loop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DF160915-1F8D-4994-8A0C-AEEF7D32189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7123112" cy="4114800"/>
          </a:xfrm>
        </p:spPr>
        <p:txBody>
          <a:bodyPr/>
          <a:lstStyle/>
          <a:p>
            <a:pPr marL="609600" indent="-609600" eaLnBrk="1" hangingPunct="1"/>
            <a:r>
              <a:rPr lang="en-US" altLang="en-US" sz="2800"/>
              <a:t>Q</a:t>
            </a:r>
            <a:r>
              <a:rPr lang="en-US" altLang="en-US" sz="2800" baseline="-25000"/>
              <a:t>t</a:t>
            </a:r>
            <a:r>
              <a:rPr lang="en-US" altLang="en-US" sz="2800"/>
              <a:t>-Q</a:t>
            </a:r>
            <a:r>
              <a:rPr lang="en-US" altLang="en-US" sz="2800" baseline="-25000"/>
              <a:t>a</a:t>
            </a:r>
            <a:r>
              <a:rPr lang="en-US" altLang="en-US" sz="2800"/>
              <a:t> =-</a:t>
            </a:r>
            <a:r>
              <a:rPr lang="en-US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∑</a:t>
            </a:r>
            <a:r>
              <a:rPr lang="en-US" altLang="en-US" sz="2800"/>
              <a:t>K’Q</a:t>
            </a:r>
            <a:r>
              <a:rPr lang="en-US" altLang="en-US" sz="2800" baseline="-25000"/>
              <a:t>a</a:t>
            </a:r>
            <a:r>
              <a:rPr lang="en-US" altLang="en-US" sz="2800" baseline="30000"/>
              <a:t>n</a:t>
            </a:r>
            <a:r>
              <a:rPr lang="en-US" altLang="en-US" sz="2800"/>
              <a:t>/n </a:t>
            </a:r>
            <a:r>
              <a:rPr lang="en-US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∑ </a:t>
            </a:r>
            <a:r>
              <a:rPr lang="en-US" altLang="en-US" sz="2800">
                <a:cs typeface="Tahoma" panose="020B0604030504040204" pitchFamily="34" charset="0"/>
              </a:rPr>
              <a:t>|</a:t>
            </a:r>
            <a:r>
              <a:rPr lang="en-US" altLang="en-US" sz="2800"/>
              <a:t>Q</a:t>
            </a:r>
            <a:r>
              <a:rPr lang="en-US" altLang="en-US" sz="2800" baseline="-25000"/>
              <a:t>a</a:t>
            </a:r>
            <a:r>
              <a:rPr lang="en-US" altLang="en-US" sz="2800" baseline="30000"/>
              <a:t>n-1</a:t>
            </a:r>
            <a:r>
              <a:rPr lang="en-US" altLang="en-US" sz="2800">
                <a:cs typeface="Tahoma" panose="020B0604030504040204" pitchFamily="34" charset="0"/>
              </a:rPr>
              <a:t>|</a:t>
            </a:r>
            <a:r>
              <a:rPr lang="en-US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endParaRPr lang="en-US" altLang="en-US" sz="2800"/>
          </a:p>
          <a:p>
            <a:pPr marL="609600" indent="-609600" eaLnBrk="1" hangingPunct="1"/>
            <a:r>
              <a:rPr lang="en-US" altLang="en-US" sz="2800"/>
              <a:t>n=2 (if Darcy-Weisbach is used)</a:t>
            </a:r>
          </a:p>
          <a:p>
            <a:pPr marL="609600" indent="-609600" eaLnBrk="1" hangingPunct="1"/>
            <a:r>
              <a:rPr lang="en-US" altLang="en-US" sz="2800"/>
              <a:t>Q</a:t>
            </a:r>
            <a:r>
              <a:rPr lang="en-US" altLang="en-US" sz="2800" baseline="-25000"/>
              <a:t>t</a:t>
            </a:r>
            <a:r>
              <a:rPr lang="en-US" altLang="en-US" sz="2800"/>
              <a:t>-Q</a:t>
            </a:r>
            <a:r>
              <a:rPr lang="en-US" altLang="en-US" sz="2800" baseline="-25000"/>
              <a:t>a</a:t>
            </a:r>
            <a:r>
              <a:rPr lang="en-US" altLang="en-US" sz="2800"/>
              <a:t> =-</a:t>
            </a:r>
            <a:r>
              <a:rPr lang="en-US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∑</a:t>
            </a:r>
            <a:r>
              <a:rPr lang="en-US" altLang="en-US" sz="2800"/>
              <a:t>K’Q</a:t>
            </a:r>
            <a:r>
              <a:rPr lang="en-US" altLang="en-US" sz="2800" baseline="-25000"/>
              <a:t>a</a:t>
            </a:r>
            <a:r>
              <a:rPr lang="en-US" altLang="en-US" sz="2800" baseline="30000"/>
              <a:t>2</a:t>
            </a:r>
            <a:r>
              <a:rPr lang="en-US" altLang="en-US" sz="2800"/>
              <a:t>/2 </a:t>
            </a:r>
            <a:r>
              <a:rPr lang="en-US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∑ </a:t>
            </a:r>
            <a:r>
              <a:rPr lang="en-US" altLang="en-US" sz="2800">
                <a:cs typeface="Tahoma" panose="020B0604030504040204" pitchFamily="34" charset="0"/>
              </a:rPr>
              <a:t>|</a:t>
            </a:r>
            <a:r>
              <a:rPr lang="en-US" altLang="en-US" sz="2800"/>
              <a:t>Q</a:t>
            </a:r>
            <a:r>
              <a:rPr lang="en-US" altLang="en-US" sz="2800" baseline="-25000"/>
              <a:t>a</a:t>
            </a:r>
            <a:r>
              <a:rPr lang="en-US" altLang="en-US" sz="2800" baseline="30000"/>
              <a:t>n-1</a:t>
            </a:r>
            <a:r>
              <a:rPr lang="en-US" altLang="en-US" sz="2800">
                <a:cs typeface="Tahoma" panose="020B0604030504040204" pitchFamily="34" charset="0"/>
              </a:rPr>
              <a:t>|</a:t>
            </a:r>
            <a:r>
              <a:rPr lang="en-US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  <a:p>
            <a:pPr marL="609600" indent="-609600" eaLnBrk="1" hangingPunct="1"/>
            <a:r>
              <a:rPr lang="en-US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Q</a:t>
            </a:r>
            <a:r>
              <a:rPr lang="en-US" altLang="en-US" sz="2800" baseline="-25000">
                <a:ea typeface="Arial Unicode MS" panose="020B0604020202020204" pitchFamily="34" charset="-128"/>
                <a:cs typeface="Arial Unicode MS" panose="020B0604020202020204" pitchFamily="34" charset="-128"/>
              </a:rPr>
              <a:t>t</a:t>
            </a:r>
            <a:r>
              <a:rPr lang="en-US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is true flow</a:t>
            </a:r>
          </a:p>
          <a:p>
            <a:pPr marL="609600" indent="-609600" eaLnBrk="1" hangingPunct="1"/>
            <a:r>
              <a:rPr lang="en-US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Q</a:t>
            </a:r>
            <a:r>
              <a:rPr lang="en-US" altLang="en-US" sz="2800" baseline="-25000">
                <a:ea typeface="Arial Unicode MS" panose="020B0604020202020204" pitchFamily="34" charset="-128"/>
                <a:cs typeface="Arial Unicode MS" panose="020B0604020202020204" pitchFamily="34" charset="-128"/>
              </a:rPr>
              <a:t>a</a:t>
            </a:r>
            <a:r>
              <a:rPr lang="en-US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is assumed flow</a:t>
            </a:r>
          </a:p>
          <a:p>
            <a:pPr marL="609600" indent="-609600" eaLnBrk="1" hangingPunct="1"/>
            <a:r>
              <a:rPr lang="en-US" altLang="en-US" sz="2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Once the difference is zero, the problem is completed</a:t>
            </a:r>
            <a:endParaRPr lang="en-US" altLang="en-US" sz="2800"/>
          </a:p>
          <a:p>
            <a:pPr marL="609600" indent="-609600" eaLnBrk="1" hangingPunct="1"/>
            <a:endParaRPr lang="en-US" altLang="en-US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6">
            <a:extLst>
              <a:ext uri="{FF2B5EF4-FFF2-40B4-BE49-F238E27FC236}">
                <a16:creationId xmlns:a16="http://schemas.microsoft.com/office/drawing/2014/main" id="{9BBA5A0A-E53B-4E6E-9511-9CDDF190D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5CE4E8-8206-4683-83FA-9E9DE786F5C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F477D86E-2177-4B76-8948-56FA220650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7.  Apply Q</a:t>
            </a:r>
            <a:r>
              <a:rPr lang="en-US" altLang="en-US" baseline="-25000"/>
              <a:t>t</a:t>
            </a:r>
            <a:r>
              <a:rPr lang="en-US" altLang="en-US"/>
              <a:t>-Q</a:t>
            </a:r>
            <a:r>
              <a:rPr lang="en-US" altLang="en-US" baseline="-25000"/>
              <a:t>a </a:t>
            </a:r>
            <a:r>
              <a:rPr lang="en-US" altLang="en-US"/>
              <a:t>to each pipe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5FC906B2-34F9-4151-BEE5-2AC5196F7F8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7123112" cy="4114800"/>
          </a:xfrm>
        </p:spPr>
        <p:txBody>
          <a:bodyPr/>
          <a:lstStyle/>
          <a:p>
            <a:pPr marL="609600" indent="-609600" eaLnBrk="1" hangingPunct="1"/>
            <a:r>
              <a:rPr lang="en-US" altLang="en-US" sz="2800"/>
              <a:t>Use sign convention of step one</a:t>
            </a:r>
          </a:p>
          <a:p>
            <a:pPr marL="609600" indent="-609600" eaLnBrk="1" hangingPunct="1"/>
            <a:r>
              <a:rPr lang="en-US" altLang="en-US" sz="2800"/>
              <a:t>Q</a:t>
            </a:r>
            <a:r>
              <a:rPr lang="en-US" altLang="en-US" sz="2800" baseline="-25000"/>
              <a:t>t</a:t>
            </a:r>
            <a:r>
              <a:rPr lang="en-US" altLang="en-US" sz="2800"/>
              <a:t>-Q</a:t>
            </a:r>
            <a:r>
              <a:rPr lang="en-US" altLang="en-US" sz="2800" baseline="-25000"/>
              <a:t>a  </a:t>
            </a:r>
            <a:r>
              <a:rPr lang="en-US" altLang="en-US" sz="2800"/>
              <a:t>(which can be + or -) is added to CW flows and subtracted from CCW flows</a:t>
            </a:r>
          </a:p>
          <a:p>
            <a:pPr marL="609600" indent="-609600" eaLnBrk="1" hangingPunct="1"/>
            <a:r>
              <a:rPr lang="en-US" altLang="en-US" sz="2800"/>
              <a:t>If a pipe is common to two loops, two Q</a:t>
            </a:r>
            <a:r>
              <a:rPr lang="en-US" altLang="en-US" sz="2800" baseline="-25000"/>
              <a:t>t</a:t>
            </a:r>
            <a:r>
              <a:rPr lang="en-US" altLang="en-US" sz="2800"/>
              <a:t>-Q</a:t>
            </a:r>
            <a:r>
              <a:rPr lang="en-US" altLang="en-US" sz="2800" baseline="-25000"/>
              <a:t>a </a:t>
            </a:r>
            <a:r>
              <a:rPr lang="en-US" altLang="en-US" sz="2800"/>
              <a:t>corrections are added to the pipe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6">
            <a:extLst>
              <a:ext uri="{FF2B5EF4-FFF2-40B4-BE49-F238E27FC236}">
                <a16:creationId xmlns:a16="http://schemas.microsoft.com/office/drawing/2014/main" id="{245CE0AE-8F0E-4524-B92B-E63271403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EBF5B5D-D380-4192-80F7-FDB72D64F47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84E79E1F-1E42-4267-BEBB-F5E2CE1DC6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8.  Return to step 6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44C0F78E-BD82-42F8-9B38-B9FF44815C4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7123112" cy="4114800"/>
          </a:xfrm>
        </p:spPr>
        <p:txBody>
          <a:bodyPr/>
          <a:lstStyle/>
          <a:p>
            <a:pPr marL="609600" indent="-609600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en-US" altLang="en-US" sz="2800" dirty="0"/>
          </a:p>
          <a:p>
            <a:pPr marL="0" indent="0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Iterate until </a:t>
            </a:r>
            <a:r>
              <a:rPr lang="en-US" altLang="en-US" sz="2800" dirty="0" err="1"/>
              <a:t>Q</a:t>
            </a:r>
            <a:r>
              <a:rPr lang="en-US" altLang="en-US" sz="2800" baseline="-25000" dirty="0" err="1"/>
              <a:t>t</a:t>
            </a:r>
            <a:r>
              <a:rPr lang="en-US" altLang="en-US" sz="2800" dirty="0" err="1"/>
              <a:t>-Q</a:t>
            </a:r>
            <a:r>
              <a:rPr lang="en-US" altLang="en-US" sz="2800" baseline="-25000" dirty="0" err="1"/>
              <a:t>a</a:t>
            </a:r>
            <a:r>
              <a:rPr lang="en-US" altLang="en-US" sz="2800" baseline="-25000" dirty="0"/>
              <a:t> </a:t>
            </a:r>
            <a:r>
              <a:rPr lang="en-US" altLang="en-US" sz="2800" dirty="0"/>
              <a:t>= 0</a:t>
            </a:r>
          </a:p>
          <a:p>
            <a:pPr marL="609600" indent="-609600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en-US" altLang="en-US" sz="2800" dirty="0"/>
          </a:p>
          <a:p>
            <a:pPr marL="609600" indent="-609600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81DB0B37-CB22-4AA0-BB8A-008FA64A5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E761E4F-2CD9-4BDA-95A2-C20A37C1798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688ABBCF-EC2F-4F7D-AACD-62D24C0D0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 Problem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63468CE5-1390-4634-995E-10C3AA5CF2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2 loops; 6 pipes</a:t>
            </a:r>
          </a:p>
          <a:p>
            <a:pPr eaLnBrk="1" hangingPunct="1">
              <a:defRPr/>
            </a:pPr>
            <a:endParaRPr lang="en-US" altLang="en-US" dirty="0"/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By hand; 1 iteration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By spreadsheet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83607-0A7F-4464-9B36-0A0F2CBB2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1" y="99858"/>
            <a:ext cx="1981200" cy="1462087"/>
          </a:xfrm>
        </p:spPr>
        <p:txBody>
          <a:bodyPr/>
          <a:lstStyle/>
          <a:p>
            <a:r>
              <a:rPr lang="en-US" sz="2800" dirty="0"/>
              <a:t>Hardy-Cross Example 1</a:t>
            </a:r>
          </a:p>
        </p:txBody>
      </p:sp>
      <p:sp>
        <p:nvSpPr>
          <p:cNvPr id="34818" name="Slide Number Placeholder 3">
            <a:extLst>
              <a:ext uri="{FF2B5EF4-FFF2-40B4-BE49-F238E27FC236}">
                <a16:creationId xmlns:a16="http://schemas.microsoft.com/office/drawing/2014/main" id="{22399669-4474-46E3-9BF2-4D192BEB9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772BB39-CBEC-4926-9E91-9487F554F4C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/>
          </a:p>
        </p:txBody>
      </p:sp>
      <p:pic>
        <p:nvPicPr>
          <p:cNvPr id="34819" name="Picture 2" descr="image shows hardy-cross method on 6 pipes (4 in one loop and 3 in another).  Pipe BD is a part of both loops.">
            <a:extLst>
              <a:ext uri="{FF2B5EF4-FFF2-40B4-BE49-F238E27FC236}">
                <a16:creationId xmlns:a16="http://schemas.microsoft.com/office/drawing/2014/main" id="{C57FDDB5-6E0B-4D39-ACB9-DF90132281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220" y="157162"/>
            <a:ext cx="4648200" cy="6483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6126B-2B6E-4965-AF50-FAFE106EB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8" y="214313"/>
            <a:ext cx="1485899" cy="1462087"/>
          </a:xfrm>
        </p:spPr>
        <p:txBody>
          <a:bodyPr/>
          <a:lstStyle/>
          <a:p>
            <a:r>
              <a:rPr lang="en-US" sz="3200" dirty="0"/>
              <a:t>Hardy Cross Ex 2</a:t>
            </a:r>
          </a:p>
        </p:txBody>
      </p:sp>
      <p:sp>
        <p:nvSpPr>
          <p:cNvPr id="36866" name="Slide Number Placeholder 3">
            <a:extLst>
              <a:ext uri="{FF2B5EF4-FFF2-40B4-BE49-F238E27FC236}">
                <a16:creationId xmlns:a16="http://schemas.microsoft.com/office/drawing/2014/main" id="{CF7FF3B1-5057-4E04-9FEC-AD517D498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6C8BA9-528E-4611-9183-315F06E245D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/>
          </a:p>
        </p:txBody>
      </p:sp>
      <p:pic>
        <p:nvPicPr>
          <p:cNvPr id="36867" name="Picture 2" descr="hardy-cross example">
            <a:extLst>
              <a:ext uri="{FF2B5EF4-FFF2-40B4-BE49-F238E27FC236}">
                <a16:creationId xmlns:a16="http://schemas.microsoft.com/office/drawing/2014/main" id="{92630181-105A-4C45-9108-0B054067D9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52834"/>
            <a:ext cx="5356225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BD758-5B2F-4AE0-8639-5FB87E9A0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200" dirty="0"/>
              <a:t>Hardy Cross-Solve using Excel</a:t>
            </a:r>
          </a:p>
        </p:txBody>
      </p:sp>
      <p:sp>
        <p:nvSpPr>
          <p:cNvPr id="38914" name="Slide Number Placeholder 6">
            <a:extLst>
              <a:ext uri="{FF2B5EF4-FFF2-40B4-BE49-F238E27FC236}">
                <a16:creationId xmlns:a16="http://schemas.microsoft.com/office/drawing/2014/main" id="{494006E0-9E72-478C-99A7-D5EBDCB07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6232BED-D274-4EFA-9643-ADE4317C95D0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graphicFrame>
        <p:nvGraphicFramePr>
          <p:cNvPr id="38915" name="Object 4" descr="hardy-cross solved by excel">
            <a:extLst>
              <a:ext uri="{FF2B5EF4-FFF2-40B4-BE49-F238E27FC236}">
                <a16:creationId xmlns:a16="http://schemas.microsoft.com/office/drawing/2014/main" id="{F9B24ACF-B2FE-46E1-AF97-B82C7904A476}"/>
              </a:ext>
            </a:extLst>
          </p:cNvPr>
          <p:cNvGraphicFramePr>
            <a:graphicFrameLocks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622430318"/>
              </p:ext>
            </p:extLst>
          </p:nvPr>
        </p:nvGraphicFramePr>
        <p:xfrm>
          <a:off x="762000" y="1031648"/>
          <a:ext cx="7772400" cy="55517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8" name="Worksheet" r:id="rId4" imgW="7944002" imgH="5048402" progId="Excel.Sheet.8">
                  <p:embed/>
                </p:oleObj>
              </mc:Choice>
              <mc:Fallback>
                <p:oleObj name="Worksheet" r:id="rId4" imgW="7944002" imgH="5048402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031648"/>
                        <a:ext cx="7772400" cy="55517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897D144A-DD12-420D-B1EF-E283A9545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8C2E0B2-8C6F-4050-A6E2-D2E04F093D3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60500A30-2DBB-42A9-B988-A078BCF396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Objectives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76A0EC6-0611-4D0C-A0DF-5B77360CF5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Determine how water distributes into 2 parallel pipes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Set up a spreadsheet to solve a simple water distribution system using the Hardy-Cross method</a:t>
            </a:r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765707D8-9836-4D61-98C7-D2C1A376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4A52E0-87FD-4B45-B25A-29A955DE79A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5A670C3E-FC34-45AB-9E2D-D64D4AA82B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Next Lecture  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50E06CEF-6A6B-43A1-8DB3-1BB9672BD5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Equivalent Pipes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Pump Performance Curves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System Curves 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2811FCF7-BCFD-401C-939E-8B2FECA4D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7B18A5E-F00D-4310-882A-354F851BB87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E0267266-6057-434D-88A6-49AE47252B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914400"/>
            <a:ext cx="3344862" cy="762000"/>
          </a:xfrm>
        </p:spPr>
        <p:txBody>
          <a:bodyPr/>
          <a:lstStyle/>
          <a:p>
            <a:pPr eaLnBrk="1" hangingPunct="1"/>
            <a:r>
              <a:rPr lang="en-US" altLang="en-US" sz="4000"/>
              <a:t>Pipe Systems</a:t>
            </a:r>
            <a:endParaRPr lang="en-US" altLang="en-US" sz="2000"/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DEF6E8D0-F77F-424E-B2A0-3B36C63638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017713"/>
            <a:ext cx="8802688" cy="4383087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Water municipality systems consist of many junctions or nodes; many sources, and many outlets (loads)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Object for designing a system is to deliver flow at some design pressure for the lowest cost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Software makes the design of these systems easier than in the past; however, it’s important to understand what the software is doing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/>
          </a:p>
          <a:p>
            <a:pPr eaLnBrk="1" hangingPunct="1">
              <a:defRPr/>
            </a:pPr>
            <a:endParaRPr lang="en-US" altLang="en-US" sz="2800" dirty="0"/>
          </a:p>
        </p:txBody>
      </p:sp>
      <p:pic>
        <p:nvPicPr>
          <p:cNvPr id="9221" name="Picture 8" descr="Water supply in small communities - Lenntech">
            <a:extLst>
              <a:ext uri="{FF2B5EF4-FFF2-40B4-BE49-F238E27FC236}">
                <a16:creationId xmlns:a16="http://schemas.microsoft.com/office/drawing/2014/main" id="{F9527F1C-4484-4128-A3B5-BB86628C2E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350" y="93663"/>
            <a:ext cx="34036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582A5-6B42-470F-9F4A-621855C48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113" y="457200"/>
            <a:ext cx="7793037" cy="852487"/>
          </a:xfrm>
        </p:spPr>
        <p:txBody>
          <a:bodyPr/>
          <a:lstStyle/>
          <a:p>
            <a:r>
              <a:rPr lang="en-US" dirty="0"/>
              <a:t>Pipes in Series </a:t>
            </a:r>
          </a:p>
        </p:txBody>
      </p:sp>
      <p:sp>
        <p:nvSpPr>
          <p:cNvPr id="11266" name="Slide Number Placeholder 3">
            <a:extLst>
              <a:ext uri="{FF2B5EF4-FFF2-40B4-BE49-F238E27FC236}">
                <a16:creationId xmlns:a16="http://schemas.microsoft.com/office/drawing/2014/main" id="{96D5056B-B42B-4012-AF16-7D9224167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E7AD988-1EBA-40C4-A87C-3F9006F6D68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/>
          </a:p>
        </p:txBody>
      </p:sp>
      <p:pic>
        <p:nvPicPr>
          <p:cNvPr id="11267" name="Picture 2" descr="shows pipes connected in series (same Q but pipe diameter changes from one reservoir to another)">
            <a:extLst>
              <a:ext uri="{FF2B5EF4-FFF2-40B4-BE49-F238E27FC236}">
                <a16:creationId xmlns:a16="http://schemas.microsoft.com/office/drawing/2014/main" id="{D29F630F-4F00-4787-826B-D2D1AA237B28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76400" y="1952618"/>
            <a:ext cx="5715000" cy="42910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E005267E-4BDE-40BF-AEE0-F469656172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Pipes-Parallel &amp; Equivalence</a:t>
            </a:r>
          </a:p>
        </p:txBody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417EDE2A-C498-4BD8-953E-09F49DB61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A93340-2A3D-4A70-9778-FEB35E12BD7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pic>
        <p:nvPicPr>
          <p:cNvPr id="12292" name="Picture 2" descr="shows pipes in parallel  (water has 2 pipes through which it can travel and pipes in series (one right after the other)">
            <a:extLst>
              <a:ext uri="{FF2B5EF4-FFF2-40B4-BE49-F238E27FC236}">
                <a16:creationId xmlns:a16="http://schemas.microsoft.com/office/drawing/2014/main" id="{B8B717C2-ADF4-41FC-AC9B-573F12E52A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2286000"/>
            <a:ext cx="8972550" cy="391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67DB0225-A193-463A-9EE6-CB0D4A2A7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A361A9A-952C-4938-82BA-0AC54831DD7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051EAE08-7EFF-4538-8C0A-3082587969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Two parallel pipes</a:t>
            </a:r>
            <a:endParaRPr lang="en-US" altLang="en-US" sz="2400"/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DDF48E8A-640E-4760-BBED-2AC6397B1F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17713"/>
            <a:ext cx="8421688" cy="41148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If a pipe splits into two pipes how much flow will go into each pipe?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Each pipe has a length, friction factor and diameter</a:t>
            </a:r>
          </a:p>
          <a:p>
            <a:pPr eaLnBrk="1" hangingPunct="1"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Head loss going through each pipe has to be equal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BC045634-637B-4BCD-A761-339848E44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F48B5D2-B326-4323-8FE6-B62DED3B05D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ACCAD448-3735-4124-A1B0-701B4D6ED9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Two parallel pipes</a:t>
            </a:r>
            <a:endParaRPr lang="en-US" altLang="en-US" sz="2400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06DFA2E5-6FFE-4680-BFF9-C72AAC0CFA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f</a:t>
            </a:r>
            <a:r>
              <a:rPr lang="en-US" altLang="en-US" baseline="-25000"/>
              <a:t>1</a:t>
            </a:r>
            <a:r>
              <a:rPr lang="en-US" altLang="en-US"/>
              <a:t>*(L</a:t>
            </a:r>
            <a:r>
              <a:rPr lang="en-US" altLang="en-US" baseline="-25000"/>
              <a:t>1</a:t>
            </a:r>
            <a:r>
              <a:rPr lang="en-US" altLang="en-US"/>
              <a:t>/D</a:t>
            </a:r>
            <a:r>
              <a:rPr lang="en-US" altLang="en-US" baseline="-25000"/>
              <a:t>1</a:t>
            </a:r>
            <a:r>
              <a:rPr lang="en-US" altLang="en-US"/>
              <a:t>)*(V</a:t>
            </a:r>
            <a:r>
              <a:rPr lang="en-US" altLang="en-US" baseline="-25000"/>
              <a:t>1</a:t>
            </a:r>
            <a:r>
              <a:rPr lang="en-US" altLang="en-US" baseline="30000"/>
              <a:t>2</a:t>
            </a:r>
            <a:r>
              <a:rPr lang="en-US" altLang="en-US"/>
              <a:t>/2g)= f</a:t>
            </a:r>
            <a:r>
              <a:rPr lang="en-US" altLang="en-US" baseline="-25000"/>
              <a:t>2</a:t>
            </a:r>
            <a:r>
              <a:rPr lang="en-US" altLang="en-US"/>
              <a:t>*(L</a:t>
            </a:r>
            <a:r>
              <a:rPr lang="en-US" altLang="en-US" baseline="-25000"/>
              <a:t>2</a:t>
            </a:r>
            <a:r>
              <a:rPr lang="en-US" altLang="en-US"/>
              <a:t>/D</a:t>
            </a:r>
            <a:r>
              <a:rPr lang="en-US" altLang="en-US" baseline="-25000"/>
              <a:t>2</a:t>
            </a:r>
            <a:r>
              <a:rPr lang="en-US" altLang="en-US"/>
              <a:t>)*(V</a:t>
            </a:r>
            <a:r>
              <a:rPr lang="en-US" altLang="en-US" baseline="-25000"/>
              <a:t>2</a:t>
            </a:r>
            <a:r>
              <a:rPr lang="en-US" altLang="en-US" baseline="30000"/>
              <a:t>2</a:t>
            </a:r>
            <a:r>
              <a:rPr lang="en-US" altLang="en-US"/>
              <a:t>/2g)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Rearrange to: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V</a:t>
            </a:r>
            <a:r>
              <a:rPr lang="en-US" altLang="en-US" baseline="-25000"/>
              <a:t>1</a:t>
            </a:r>
            <a:r>
              <a:rPr lang="en-US" altLang="en-US"/>
              <a:t>/V</a:t>
            </a:r>
            <a:r>
              <a:rPr lang="en-US" altLang="en-US" baseline="-25000"/>
              <a:t>2</a:t>
            </a:r>
            <a:r>
              <a:rPr lang="en-US" altLang="en-US"/>
              <a:t>=[(f</a:t>
            </a:r>
            <a:r>
              <a:rPr lang="en-US" altLang="en-US" baseline="-25000"/>
              <a:t>2</a:t>
            </a:r>
            <a:r>
              <a:rPr lang="en-US" altLang="en-US"/>
              <a:t>/f</a:t>
            </a:r>
            <a:r>
              <a:rPr lang="en-US" altLang="en-US" baseline="-25000"/>
              <a:t>1</a:t>
            </a:r>
            <a:r>
              <a:rPr lang="en-US" altLang="en-US"/>
              <a:t>)(L</a:t>
            </a:r>
            <a:r>
              <a:rPr lang="en-US" altLang="en-US" baseline="-25000"/>
              <a:t>2</a:t>
            </a:r>
            <a:r>
              <a:rPr lang="en-US" altLang="en-US"/>
              <a:t>/L</a:t>
            </a:r>
            <a:r>
              <a:rPr lang="en-US" altLang="en-US" baseline="-25000"/>
              <a:t>1</a:t>
            </a:r>
            <a:r>
              <a:rPr lang="en-US" altLang="en-US"/>
              <a:t>)(D</a:t>
            </a:r>
            <a:r>
              <a:rPr lang="en-US" altLang="en-US" baseline="-25000"/>
              <a:t>1</a:t>
            </a:r>
            <a:r>
              <a:rPr lang="en-US" altLang="en-US"/>
              <a:t>/D</a:t>
            </a:r>
            <a:r>
              <a:rPr lang="en-US" altLang="en-US" baseline="-25000"/>
              <a:t>2</a:t>
            </a:r>
            <a:r>
              <a:rPr lang="en-US" altLang="en-US"/>
              <a:t>)] </a:t>
            </a:r>
            <a:r>
              <a:rPr lang="en-US" altLang="en-US" baseline="30000"/>
              <a:t>.5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baseline="300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0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00B050"/>
                </a:solidFill>
              </a:rPr>
              <a:t>This is one equation that relates v1 and v2     What is the other equation?</a:t>
            </a:r>
            <a:endParaRPr lang="en-US" altLang="en-US" sz="2800" baseline="30000">
              <a:solidFill>
                <a:srgbClr val="00B05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baseline="300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baseline="30000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7821E-24BA-426C-938E-CCF2E1CAC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157287"/>
          </a:xfrm>
        </p:spPr>
        <p:txBody>
          <a:bodyPr/>
          <a:lstStyle/>
          <a:p>
            <a:r>
              <a:rPr lang="en-US" dirty="0"/>
              <a:t>Determining flow distribution</a:t>
            </a:r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7081C636-B070-4274-951E-4CC180B07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78A4B3D-D920-4587-ADBC-77E43D2C65B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4A848EC2-3CD2-442B-82B7-2888A1764F9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371600" y="2017713"/>
            <a:ext cx="7772400" cy="41148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 dirty="0"/>
              <a:t>What do you do for complex pipe systems?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dirty="0"/>
              <a:t>Hardy-Cross (one method)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000" dirty="0">
                <a:hlinkClick r:id="rId2"/>
              </a:rPr>
              <a:t>https://en.wikipedia.org/wiki/Hardy_Cross_method</a:t>
            </a:r>
            <a:r>
              <a:rPr lang="en-US" altLang="en-US" sz="2000" dirty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6D1D4BBE-709B-456F-8786-7D6042CC1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32E551D-4869-4DBF-A629-7641CCC69F0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39C721A-2337-426B-B5A9-E4AA65E2B0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Hardy-Cross Method---Rules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2C4EF5EF-6516-4DE9-B3C0-B9D70FD4B1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Q’s into a junction=Q’s out of a junction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Head loss between any 2 junctions must be the same no matter what path is taken (head loss around a loop must be zero)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1753</TotalTime>
  <Words>587</Words>
  <Application>Microsoft Office PowerPoint</Application>
  <PresentationFormat>On-screen Show (4:3)</PresentationFormat>
  <Paragraphs>127</Paragraphs>
  <Slides>20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Tahoma</vt:lpstr>
      <vt:lpstr>Wingdings</vt:lpstr>
      <vt:lpstr>Arial Unicode MS</vt:lpstr>
      <vt:lpstr>Default Design</vt:lpstr>
      <vt:lpstr>Blends</vt:lpstr>
      <vt:lpstr>Microsoft Office Excel Worksheet</vt:lpstr>
      <vt:lpstr>CTC 450  Review</vt:lpstr>
      <vt:lpstr>Objectives</vt:lpstr>
      <vt:lpstr>Pipe Systems</vt:lpstr>
      <vt:lpstr>Pipes in Series </vt:lpstr>
      <vt:lpstr>Pipes-Parallel &amp; Equivalence</vt:lpstr>
      <vt:lpstr>Two parallel pipes</vt:lpstr>
      <vt:lpstr>Two parallel pipes</vt:lpstr>
      <vt:lpstr>Determining flow distribution</vt:lpstr>
      <vt:lpstr>Hardy-Cross Method---Rules</vt:lpstr>
      <vt:lpstr>Steps</vt:lpstr>
      <vt:lpstr>4.  Calculate K’ for each pipe</vt:lpstr>
      <vt:lpstr>5.  Assume flow rates and directions</vt:lpstr>
      <vt:lpstr>6.  Calculate Qt-Qa for each independent loop</vt:lpstr>
      <vt:lpstr>7.  Apply Qt-Qa to each pipe</vt:lpstr>
      <vt:lpstr>8.  Return to step 6</vt:lpstr>
      <vt:lpstr>Example Problem</vt:lpstr>
      <vt:lpstr>Hardy-Cross Example 1</vt:lpstr>
      <vt:lpstr>Hardy Cross Ex 2</vt:lpstr>
      <vt:lpstr>Hardy Cross-Solve using Excel</vt:lpstr>
      <vt:lpstr>Next Lecture  </vt:lpstr>
    </vt:vector>
  </TitlesOfParts>
  <Company>SUNY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Jayne Baran</cp:lastModifiedBy>
  <cp:revision>69</cp:revision>
  <dcterms:created xsi:type="dcterms:W3CDTF">2002-10-04T19:39:32Z</dcterms:created>
  <dcterms:modified xsi:type="dcterms:W3CDTF">2026-02-23T15:49:18Z</dcterms:modified>
</cp:coreProperties>
</file>