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56" r:id="rId2"/>
    <p:sldId id="285" r:id="rId3"/>
    <p:sldId id="343" r:id="rId4"/>
    <p:sldId id="317" r:id="rId5"/>
    <p:sldId id="337" r:id="rId6"/>
    <p:sldId id="313" r:id="rId7"/>
    <p:sldId id="318" r:id="rId8"/>
    <p:sldId id="331" r:id="rId9"/>
    <p:sldId id="336" r:id="rId10"/>
    <p:sldId id="340" r:id="rId11"/>
    <p:sldId id="341" r:id="rId12"/>
    <p:sldId id="339" r:id="rId13"/>
    <p:sldId id="332" r:id="rId14"/>
    <p:sldId id="314" r:id="rId15"/>
    <p:sldId id="333" r:id="rId16"/>
    <p:sldId id="334" r:id="rId17"/>
    <p:sldId id="276" r:id="rId18"/>
    <p:sldId id="325" r:id="rId19"/>
    <p:sldId id="315" r:id="rId20"/>
    <p:sldId id="326" r:id="rId21"/>
    <p:sldId id="338" r:id="rId22"/>
    <p:sldId id="316" r:id="rId23"/>
    <p:sldId id="335" r:id="rId24"/>
    <p:sldId id="319" r:id="rId25"/>
    <p:sldId id="320" r:id="rId26"/>
    <p:sldId id="321" r:id="rId27"/>
    <p:sldId id="322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80" d="100"/>
          <a:sy n="80" d="100"/>
        </p:scale>
        <p:origin x="127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1FA11B-B803-4258-A980-C7C1A6FCB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8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DFE6CB-0D34-416B-82E6-372911D06DC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6D8071-C41E-4565-8E60-CB8714204F5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7E88EC-D813-4271-A1F1-90C6A3A5614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87A44D-B5E1-4072-BEF9-B296C73C61C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F2BE93-1D3B-4358-964A-AC6F7B3CD71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0F5041-B19E-46F5-BC72-A4C4B300C40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979E2B-E097-48E7-924E-9D4179A394B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DA3314-BB35-4FC2-AC5A-5F5B345A095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8C9EC3-D281-4D79-AEA0-1191C23DC63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3A0097-D781-4A06-BA6F-936E5424ECE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63797C-9D86-4D92-8789-AB85487A14C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0015AF-2F37-44C6-A05D-C05E4B2807A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F5EB94-62E7-4462-BF21-DBEC9718CAD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86089B-D0AE-4E25-9892-CAC71A0CBBB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8C23CC-990D-491E-B577-18824F1A859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7284F8-4F95-45D9-986C-7332C07B0F7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D0AE3B-E219-4540-9973-BA0CA269435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D3B02E-B01B-438A-9E55-5A9D2789A91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970F4A-D2F2-43E0-AAC6-227CBC8D1DB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6AD61A-F6EB-4979-9AFF-049D0C1FBF3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3C972-CCA4-47F3-AA41-92C8C261EA1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DEE9C1-8A73-4D46-BFF1-0228C23C33E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1218AD-9926-4937-9033-16D5F070752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657EAA-6251-485C-AA5C-3BD1576FD5C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19B9F4-6B3C-4F3F-8F72-E83538A481B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751E10-82B3-4EA6-95D2-055F76B4CB0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15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5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E476-F064-4C36-831C-66B8A1089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541C-BEE9-43F5-A83A-61FFAA1D9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A827-6FB7-47B9-B546-3228054B6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8021-93DA-4F94-8268-00ED0EF8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256AE-F6A4-40E0-96FB-877BDA508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6BED-A5C5-4624-A2DC-BD998F3BE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D3ED4-D5E7-43FE-A029-507B46879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0AC2-E73B-45D6-9D2C-F4E312B5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4E10-6648-47CD-9D25-8D43EAE27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8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1F18-FEE0-4939-B03A-E074E6C77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1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DD16-5EFD-47A0-8601-8D41BF86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AA2421A-1CE4-46C6-9AD9-B65BC45F5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ls.ny.gov/Operations-and-Public-Projects/Water-Leve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water.com/eng/bottling/water-treatment-commercial-distillation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umatech.com/EN/Membrane-technology/Membrane-processes/Electrodialysis/" TargetMode="External"/><Relationship Id="rId4" Type="http://schemas.openxmlformats.org/officeDocument/2006/relationships/hyperlink" Target="http://www.hcti.com/sm/aboutro/aboutro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ridinfo.com/plant/trenton-falls/26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obm.iadrjournals.org/cgi/reprint/1/4/26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cd.cdc.gov/DOH_MWF/Default/Default.aspx" TargetMode="External"/><Relationship Id="rId4" Type="http://schemas.openxmlformats.org/officeDocument/2006/relationships/hyperlink" Target="../pdf/Articles_Papers/Paper%20on%20Fluorid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4FD32D-6025-48A8-AA32-3E38C404B762}" type="slidenum">
              <a:rPr lang="en-US" altLang="en-US" smtClean="0">
                <a:latin typeface="Arial Black" pitchFamily="34" charset="0"/>
              </a:rPr>
              <a:pPr/>
              <a:t>1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Hinckley Reservoir</a:t>
            </a:r>
            <a:endParaRPr lang="en-US" altLang="en-US" sz="24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03A4C-16B6-41A8-9532-BD071F647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83" y="1762125"/>
            <a:ext cx="6231917" cy="41052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Chlorine-Ammonia Products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/>
              <a:t>Monochloramine</a:t>
            </a:r>
            <a:r>
              <a:rPr lang="en-US" altLang="en-US" dirty="0"/>
              <a:t> (NH</a:t>
            </a:r>
            <a:r>
              <a:rPr lang="en-US" altLang="en-US" baseline="-25000" dirty="0"/>
              <a:t>2</a:t>
            </a:r>
            <a:r>
              <a:rPr lang="en-US" altLang="en-US" dirty="0"/>
              <a:t>Cl)</a:t>
            </a:r>
          </a:p>
          <a:p>
            <a:pPr lvl="1"/>
            <a:r>
              <a:rPr lang="en-US" altLang="en-US" dirty="0"/>
              <a:t>Forms in pH range of 4.5 to 8.5</a:t>
            </a:r>
          </a:p>
          <a:p>
            <a:pPr lvl="1"/>
            <a:r>
              <a:rPr lang="en-US" altLang="en-US" dirty="0" err="1"/>
              <a:t>Monochloramine</a:t>
            </a:r>
            <a:r>
              <a:rPr lang="en-US" altLang="en-US" dirty="0"/>
              <a:t> exists alone when pH &gt; 8.5</a:t>
            </a:r>
          </a:p>
          <a:p>
            <a:pPr marL="0" indent="0">
              <a:buNone/>
            </a:pPr>
            <a:r>
              <a:rPr lang="en-US" altLang="en-US" dirty="0" err="1"/>
              <a:t>Dichloramine</a:t>
            </a:r>
            <a:r>
              <a:rPr lang="en-US" altLang="en-US" dirty="0"/>
              <a:t> (NHCl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Forms in pH range of 4.5 to 8.5</a:t>
            </a:r>
          </a:p>
          <a:p>
            <a:pPr marL="0" indent="0">
              <a:buNone/>
            </a:pPr>
            <a:r>
              <a:rPr lang="en-US" altLang="en-US" dirty="0" err="1"/>
              <a:t>Trichloramine</a:t>
            </a:r>
            <a:r>
              <a:rPr lang="en-US" altLang="en-US" dirty="0"/>
              <a:t> (NCl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Forms when pH &lt; 4.4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E0D91A-B388-4518-89FF-2937BE97FA30}" type="slidenum">
              <a:rPr lang="en-US" altLang="en-US" smtClean="0">
                <a:latin typeface="Arial Black" pitchFamily="34" charset="0"/>
              </a:rPr>
              <a:pPr/>
              <a:t>10</a:t>
            </a:fld>
            <a:endParaRPr lang="en-US" altLang="en-US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Chlorination Curve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 dirty="0"/>
              <a:t>Chlorine first reacts w/ reducing agents (nitrites, ferrous iron and hydrogen sulfide)</a:t>
            </a:r>
          </a:p>
          <a:p>
            <a:r>
              <a:rPr lang="en-US" altLang="en-US" dirty="0"/>
              <a:t>Chlorine then reacts w/ ammonia to produce chloramines (</a:t>
            </a:r>
            <a:r>
              <a:rPr lang="en-US" altLang="en-US" dirty="0" err="1"/>
              <a:t>mono,di</a:t>
            </a:r>
            <a:r>
              <a:rPr lang="en-US" altLang="en-US" dirty="0"/>
              <a:t> and tri)</a:t>
            </a:r>
          </a:p>
          <a:p>
            <a:r>
              <a:rPr lang="en-US" altLang="en-US" dirty="0"/>
              <a:t>Chloramines are then oxidized which produces nitrous oxide, nitrogen and nitrogen </a:t>
            </a:r>
            <a:r>
              <a:rPr lang="en-US" altLang="en-US" dirty="0" err="1"/>
              <a:t>trichloride</a:t>
            </a:r>
            <a:endParaRPr lang="en-US" altLang="en-US" dirty="0"/>
          </a:p>
          <a:p>
            <a:r>
              <a:rPr lang="en-US" altLang="en-US" dirty="0"/>
              <a:t>Breakpoint occurs</a:t>
            </a:r>
          </a:p>
          <a:p>
            <a:r>
              <a:rPr lang="en-US" altLang="en-US" dirty="0"/>
              <a:t>Freely available chlorine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367238-F031-4550-8708-B477C9118D8B}" type="slidenum">
              <a:rPr lang="en-US" altLang="en-US" smtClean="0">
                <a:latin typeface="Arial Black" pitchFamily="34" charset="0"/>
              </a:rPr>
              <a:pPr/>
              <a:t>11</a:t>
            </a:fld>
            <a:endParaRPr lang="en-US" altLang="en-US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2F815B-C0F9-42C9-AA08-B0C707805F21}" type="slidenum">
              <a:rPr lang="en-US" altLang="en-US" smtClean="0">
                <a:latin typeface="Arial Black" pitchFamily="34" charset="0"/>
              </a:rPr>
              <a:pPr/>
              <a:t>12</a:t>
            </a:fld>
            <a:endParaRPr lang="en-US" altLang="en-US">
              <a:latin typeface="Arial Black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104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81000" y="5715000"/>
            <a:ext cx="815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See Fig 6-14 of your book (page 146)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6FB306-0E1B-48E0-A224-1732A55018D4}" type="slidenum">
              <a:rPr lang="en-US" altLang="en-US" smtClean="0">
                <a:latin typeface="Arial Black" pitchFamily="34" charset="0"/>
              </a:rPr>
              <a:pPr/>
              <a:t>13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Oxidation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Chlorine is a strong oxidizer and can also be used for iron and manganese removal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0D110B-4BEF-49FF-85D9-8A079E31EDF2}" type="slidenum">
              <a:rPr lang="en-US" altLang="en-US" smtClean="0">
                <a:latin typeface="Arial Black" pitchFamily="34" charset="0"/>
              </a:rPr>
              <a:pPr/>
              <a:t>14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Providing a residual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 chlorine residual is usually provided to prevent overgrowth in the piping systems beyond the treatment plant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Also chlorine is used to disinfect new equipment, repaired equipment, etc.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4D6FF2-EF6C-4255-B27F-C3DAAAD156A2}" type="slidenum">
              <a:rPr lang="en-US" altLang="en-US" smtClean="0">
                <a:latin typeface="Arial Black" pitchFamily="34" charset="0"/>
              </a:rPr>
              <a:pPr/>
              <a:t>15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Chlorine By-Products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THM’s (</a:t>
            </a:r>
            <a:r>
              <a:rPr lang="en-US" altLang="en-US" dirty="0" err="1"/>
              <a:t>trihalomethanes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HAA5 (</a:t>
            </a:r>
            <a:r>
              <a:rPr lang="en-US" altLang="en-US" dirty="0" err="1"/>
              <a:t>haloacetic</a:t>
            </a:r>
            <a:r>
              <a:rPr lang="en-US" altLang="en-US" dirty="0"/>
              <a:t> acids)</a:t>
            </a:r>
          </a:p>
          <a:p>
            <a:pPr eaLnBrk="1" hangingPunct="1"/>
            <a:r>
              <a:rPr lang="en-US" altLang="en-US" dirty="0"/>
              <a:t>NDMA (N-</a:t>
            </a:r>
            <a:r>
              <a:rPr lang="en-US" altLang="en-US" dirty="0" err="1"/>
              <a:t>nitrosodimethyalmine</a:t>
            </a:r>
            <a:r>
              <a:rPr lang="en-US" altLang="en-US"/>
              <a:t>)-</a:t>
            </a:r>
            <a:r>
              <a:rPr lang="en-US" altLang="en-US" sz="2800"/>
              <a:t>formed </a:t>
            </a:r>
            <a:r>
              <a:rPr lang="en-US" altLang="en-US" sz="2800" dirty="0"/>
              <a:t>from a reaction with dimethylamine when recycling wastewater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All are suspected carcinogens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78E572-6C35-460E-A910-8271D584CBDD}" type="slidenum">
              <a:rPr lang="en-US" altLang="en-US" smtClean="0">
                <a:latin typeface="Arial Black" pitchFamily="34" charset="0"/>
              </a:rPr>
              <a:pPr/>
              <a:t>16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By-Products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Improve clarification process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Add activated carbon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Use alternative disinfectants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Apply chlorine at later stages (after filtration)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0656C2-F257-4F32-9BB1-02B548CE4BD7}" type="slidenum">
              <a:rPr lang="en-US" altLang="en-US" smtClean="0">
                <a:latin typeface="Arial Black" pitchFamily="34" charset="0"/>
              </a:rPr>
              <a:pPr/>
              <a:t>17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disinfectants 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Chlorine dioxide (potential formation of toxic chemicals and high cost; however, doesn’t react with ammonia and doesn’t form THM’s)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Ozone (high cost; doesn’t provide residual; however, ozone doesn’t form THM’s and may remove other toxic trace organic chemicals)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Ultraviolet Radiation (no chemicals; can supplement chlorine; inactivates cryptosporidium)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CF13B7-6E3D-44BA-9C4D-E8FCE9512A89}" type="slidenum">
              <a:rPr lang="en-US" altLang="en-US" smtClean="0">
                <a:latin typeface="Arial Black" pitchFamily="34" charset="0"/>
              </a:rPr>
              <a:pPr/>
              <a:t>18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Disinfection C*t Product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Inactivating pathogens is a function of the chemical concentration (C) and the time of contact (t)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213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075CD4-065C-471D-BF83-279712EA73F4}" type="slidenum">
              <a:rPr lang="en-US" altLang="en-US" smtClean="0">
                <a:latin typeface="Arial Black" pitchFamily="34" charset="0"/>
              </a:rPr>
              <a:pPr/>
              <a:t>19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Determining C*t values in water treatment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EPA Guidance Manual describes procedure</a:t>
            </a:r>
          </a:p>
          <a:p>
            <a:pPr eaLnBrk="1" hangingPunct="1"/>
            <a:r>
              <a:rPr lang="en-US" altLang="en-US" sz="2800"/>
              <a:t>C*t is determined by summing C*t for tanks, reservoirs, and piping before it arrives to the first customer</a:t>
            </a:r>
          </a:p>
          <a:p>
            <a:pPr eaLnBrk="1" hangingPunct="1"/>
            <a:r>
              <a:rPr lang="en-US" altLang="en-US" sz="2800"/>
              <a:t>C is the free chlorine residual measured at the end of each chlorination segment (mg/l)</a:t>
            </a:r>
          </a:p>
          <a:p>
            <a:pPr eaLnBrk="1" hangingPunct="1"/>
            <a:r>
              <a:rPr lang="en-US" altLang="en-US" sz="2800"/>
              <a:t>t is the calculated contact time of the segment in minutes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8A695-0D3F-4007-AF76-AC266C6244A3}" type="slidenum">
              <a:rPr lang="en-US" altLang="en-US" smtClean="0">
                <a:latin typeface="Arial Black" pitchFamily="34" charset="0"/>
              </a:rPr>
              <a:pPr/>
              <a:t>2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hlinkClick r:id="rId3"/>
              </a:rPr>
              <a:t>https://www.canals.ny.gov/Operations-and-Public-Projects/Water-Levels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Built</a:t>
            </a:r>
            <a:r>
              <a:rPr lang="en-US" altLang="en-US" dirty="0"/>
              <a:t>:</a:t>
            </a:r>
          </a:p>
          <a:p>
            <a:pPr marL="0" indent="0" eaLnBrk="1" hangingPunct="1">
              <a:buNone/>
            </a:pPr>
            <a:r>
              <a:rPr lang="en-US" altLang="en-US" dirty="0"/>
              <a:t>Drainage Area:</a:t>
            </a:r>
          </a:p>
          <a:p>
            <a:pPr marL="0" indent="0" eaLnBrk="1" hangingPunct="1">
              <a:buNone/>
            </a:pPr>
            <a:r>
              <a:rPr lang="en-US" altLang="en-US" dirty="0"/>
              <a:t>Maximum Depth: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6DE40F-BD3D-4062-A42F-56FD21542D2B}" type="slidenum">
              <a:rPr lang="en-US" altLang="en-US" smtClean="0">
                <a:latin typeface="Arial Black" pitchFamily="34" charset="0"/>
              </a:rPr>
              <a:pPr/>
              <a:t>20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Contact Time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Contact time in reservoirs or tanks is not usually the detention time (short-circuiting and back-mixing)</a:t>
            </a:r>
          </a:p>
          <a:p>
            <a:pPr eaLnBrk="1" hangingPunct="1"/>
            <a:r>
              <a:rPr lang="en-US" altLang="en-US" dirty="0"/>
              <a:t>Tracer study is usually used and the contact time is determined when 10% of the tracer has passed through the reservoir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6DFB80-89C3-425B-9AE2-C18952EDE676}" type="slidenum">
              <a:rPr lang="en-US" altLang="en-US" smtClean="0">
                <a:latin typeface="Arial Black" pitchFamily="34" charset="0"/>
              </a:rPr>
              <a:pPr/>
              <a:t>21</a:t>
            </a:fld>
            <a:endParaRPr lang="en-US" altLang="en-US">
              <a:latin typeface="Arial Black" pitchFamily="34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879725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3581400" y="2133600"/>
          <a:ext cx="5200650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Chart" r:id="rId5" imgW="4676851" imgH="2467051" progId="Excel.Chart.8">
                  <p:embed/>
                </p:oleObj>
              </mc:Choice>
              <mc:Fallback>
                <p:oleObj name="Chart" r:id="rId5" imgW="4676851" imgH="246705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5200650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11B5E8-D14D-4A49-B76D-133B729B5076}" type="slidenum">
              <a:rPr lang="en-US" altLang="en-US" smtClean="0">
                <a:latin typeface="Arial Black" pitchFamily="34" charset="0"/>
              </a:rPr>
              <a:pPr/>
              <a:t>22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Surface Water Disinfection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EPA requires 99.9% (3 log) removal of Giardia cysts, 99% (2 log) of Cryptosporidium and 99.99% (4 log) removal of enteric viruses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Filtration is the major method used to get these removal rates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Very rarely is unfiltered water allowed for a community water system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A7C86-B9AF-4359-A96F-CBF9EE964FD7}" type="slidenum">
              <a:rPr lang="en-US" altLang="en-US" smtClean="0">
                <a:latin typeface="Arial Black" pitchFamily="34" charset="0"/>
              </a:rPr>
              <a:pPr/>
              <a:t>23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Groundwater Disinfection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Groundwater not under the influence of surface water may or may not be disinfected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4584D1-65D7-4FE4-9DE8-765C4850CE05}" type="slidenum">
              <a:rPr lang="en-US" altLang="en-US" smtClean="0">
                <a:latin typeface="Arial Black" pitchFamily="34" charset="0"/>
              </a:rPr>
              <a:pPr/>
              <a:t>24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Ion Exchange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Used for softening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Used for removal of specific contaminants (nitrate)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0EFD0B-BF18-4B3D-A165-2763795AB95D}" type="slidenum">
              <a:rPr lang="en-US" altLang="en-US" smtClean="0">
                <a:latin typeface="Arial Black" pitchFamily="34" charset="0"/>
              </a:rPr>
              <a:pPr/>
              <a:t>25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Removal of Dissolved Salts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Distillation </a:t>
            </a:r>
            <a:r>
              <a:rPr lang="en-US" altLang="en-US" sz="800">
                <a:hlinkClick r:id="rId3"/>
              </a:rPr>
              <a:t>http://www.excelwater.com/eng/bottling/water-treatment-commercial-distillation.php</a:t>
            </a:r>
            <a:r>
              <a:rPr lang="en-US" altLang="en-US" sz="800"/>
              <a:t> </a:t>
            </a:r>
          </a:p>
          <a:p>
            <a:pPr eaLnBrk="1" hangingPunct="1"/>
            <a:r>
              <a:rPr lang="en-US" altLang="en-US"/>
              <a:t>Reverse Osmosis </a:t>
            </a:r>
            <a:r>
              <a:rPr lang="en-US" altLang="en-US" sz="800">
                <a:hlinkClick r:id="rId4"/>
              </a:rPr>
              <a:t>http://www.hcti.com/sm/aboutro/aboutro.html</a:t>
            </a:r>
            <a:r>
              <a:rPr lang="en-US" altLang="en-US" sz="800"/>
              <a:t> </a:t>
            </a:r>
          </a:p>
          <a:p>
            <a:pPr eaLnBrk="1" hangingPunct="1"/>
            <a:r>
              <a:rPr lang="en-US" altLang="en-US"/>
              <a:t>Electrodialysis </a:t>
            </a:r>
            <a:r>
              <a:rPr lang="en-US" altLang="en-US" sz="800">
                <a:hlinkClick r:id="rId5"/>
              </a:rPr>
              <a:t>http://www.fumatech.com/EN/Membrane-technology/Membrane-processes/Electrodialysis/</a:t>
            </a:r>
            <a:r>
              <a:rPr lang="en-US" altLang="en-US" sz="800"/>
              <a:t> </a:t>
            </a:r>
          </a:p>
          <a:p>
            <a:pPr eaLnBrk="1" hangingPunct="1"/>
            <a:r>
              <a:rPr lang="en-US" altLang="en-US"/>
              <a:t>Reject brine is treated via evaporating ponds, deep-well injection, or piping to the ocean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A13C24-02E1-42BD-B43D-F7C5659E6D6F}" type="slidenum">
              <a:rPr lang="en-US" altLang="en-US" smtClean="0">
                <a:latin typeface="Arial Black" pitchFamily="34" charset="0"/>
              </a:rPr>
              <a:pPr/>
              <a:t>26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Sources of Wastes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Coagulation/Iron &amp; Manganese Removal Wastes</a:t>
            </a:r>
          </a:p>
          <a:p>
            <a:pPr eaLnBrk="1" hangingPunct="1"/>
            <a:r>
              <a:rPr lang="en-US" altLang="en-US"/>
              <a:t>Filter Backwash Water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788B6D-3735-4ABE-8CCF-33563690AEB1}" type="slidenum">
              <a:rPr lang="en-US" altLang="en-US" smtClean="0">
                <a:latin typeface="Arial Black" pitchFamily="34" charset="0"/>
              </a:rPr>
              <a:pPr/>
              <a:t>27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Waste Treatment Processes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Lagoons</a:t>
            </a:r>
          </a:p>
          <a:p>
            <a:pPr eaLnBrk="1" hangingPunct="1"/>
            <a:r>
              <a:rPr lang="en-US" altLang="en-US"/>
              <a:t>Drying Beds</a:t>
            </a:r>
          </a:p>
          <a:p>
            <a:pPr eaLnBrk="1" hangingPunct="1"/>
            <a:r>
              <a:rPr lang="en-US" altLang="en-US"/>
              <a:t>Gravity Thickening</a:t>
            </a:r>
          </a:p>
          <a:p>
            <a:pPr eaLnBrk="1" hangingPunct="1"/>
            <a:r>
              <a:rPr lang="en-US" altLang="en-US"/>
              <a:t>Centrifugation</a:t>
            </a:r>
          </a:p>
          <a:p>
            <a:pPr eaLnBrk="1" hangingPunct="1"/>
            <a:r>
              <a:rPr lang="en-US" altLang="en-US"/>
              <a:t>Pressure Filtration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DC99-77D2-46D1-AD30-C114DF73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879"/>
            <a:ext cx="8229600" cy="1371600"/>
          </a:xfrm>
        </p:spPr>
        <p:txBody>
          <a:bodyPr/>
          <a:lstStyle/>
          <a:p>
            <a:r>
              <a:rPr lang="en-US" dirty="0"/>
              <a:t>Freeboard (waves/backup/sloshing)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6DF0D-25B3-4162-AB21-4321EACA3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0" y="2191249"/>
            <a:ext cx="5581650" cy="40533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5F41E-244C-4ACE-99C6-64FF044DF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0B8021-93DA-4F94-8268-00ED0EF8BE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1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3F14-7AA3-4A74-A044-A50312DA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plants downstream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7826-A8E8-4084-8D75-BF7903DC6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https://www.gridinfo.com/plant/trenton-falls/2619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7F27F-51BC-425A-AB3B-F7A74716D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0B8021-93DA-4F94-8268-00ED0EF8BE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85009-A9E6-40E3-83AB-E929AD47F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92609"/>
            <a:ext cx="8229600" cy="177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97F762-47BE-49DF-ABDD-97C8D1B5C95B}" type="slidenum">
              <a:rPr lang="en-US" altLang="en-US" smtClean="0">
                <a:latin typeface="Arial Black" pitchFamily="34" charset="0"/>
              </a:rPr>
              <a:pPr/>
              <a:t>4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581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Fluoridation</a:t>
            </a:r>
            <a:endParaRPr lang="en-US" altLang="en-US" sz="24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8785"/>
            <a:ext cx="8229600" cy="2514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Too little </a:t>
            </a:r>
            <a:r>
              <a:rPr lang="en-US" sz="2800" dirty="0"/>
              <a:t>fluoride increases incidence of cavities</a:t>
            </a:r>
          </a:p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Too much </a:t>
            </a:r>
            <a:r>
              <a:rPr lang="en-US" sz="2800" dirty="0"/>
              <a:t>fluoride can cause mottling of teeth (&gt;2--4 mg/l)</a:t>
            </a:r>
          </a:p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00B050"/>
                </a:solidFill>
              </a:rPr>
              <a:t>Optimum</a:t>
            </a:r>
            <a:r>
              <a:rPr lang="en-US" sz="2800" dirty="0"/>
              <a:t> fluoride reduces incidence of cavities  (0.6 to 1.2 mg/l)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88" y="4059895"/>
            <a:ext cx="2824824" cy="25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990600" y="6516688"/>
            <a:ext cx="3352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/>
              <a:t>http://mybrownstonedental.com/tooth-fillings-houston-dentist/cavity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56" y="3723403"/>
            <a:ext cx="2884487" cy="2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5649913" y="6245225"/>
            <a:ext cx="195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/>
              <a:t>http://fluoridealert.org/issues/fluorosis</a:t>
            </a:r>
            <a:r>
              <a:rPr lang="en-US" altLang="en-US"/>
              <a:t>/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D498DA-8E8B-4255-AFC2-457D521FA730}" type="slidenum">
              <a:rPr lang="en-US" altLang="en-US" smtClean="0">
                <a:latin typeface="Arial Black" pitchFamily="34" charset="0"/>
              </a:rPr>
              <a:pPr/>
              <a:t>5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Fluoride References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hlinkClick r:id="rId3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hlinkClick r:id="rId4" action="ppaction://hlinkfile"/>
              </a:rPr>
              <a:t>Fluoride Paper</a:t>
            </a:r>
            <a:r>
              <a:rPr lang="en-US" altLang="en-US" sz="2000" dirty="0"/>
              <a:t> (in Blackboard)</a:t>
            </a:r>
          </a:p>
          <a:p>
            <a:pPr eaLnBrk="1" hangingPunct="1"/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Database: water supply fluoridation</a:t>
            </a:r>
          </a:p>
          <a:p>
            <a:pPr eaLnBrk="1" hangingPunct="1"/>
            <a:endParaRPr lang="en-US" altLang="en-US" sz="2000" dirty="0"/>
          </a:p>
          <a:p>
            <a:pPr marL="0" indent="0" algn="ctr" eaLnBrk="1" hangingPunct="1">
              <a:buNone/>
            </a:pPr>
            <a:r>
              <a:rPr lang="en-US" altLang="en-US" sz="2000" dirty="0">
                <a:hlinkClick r:id="rId5"/>
              </a:rPr>
              <a:t>https://nccd.cdc.gov/DOH_MWF/Default/Default.aspx</a:t>
            </a:r>
            <a:r>
              <a:rPr lang="en-US" altLang="en-US" sz="2000" dirty="0"/>
              <a:t> </a:t>
            </a:r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087BED-D9B2-4C51-A02B-D0C562DA0300}" type="slidenum">
              <a:rPr lang="en-US" altLang="en-US" smtClean="0">
                <a:latin typeface="Arial Black" pitchFamily="34" charset="0"/>
              </a:rPr>
              <a:pPr/>
              <a:t>6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Fluoride</a:t>
            </a:r>
            <a:endParaRPr lang="en-US" altLang="en-US" sz="24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Add fluoride using sodium fluoride, sodium </a:t>
            </a:r>
            <a:r>
              <a:rPr lang="en-US" altLang="en-US" dirty="0" err="1"/>
              <a:t>silicofluoride</a:t>
            </a:r>
            <a:r>
              <a:rPr lang="en-US" altLang="en-US" dirty="0"/>
              <a:t> or </a:t>
            </a:r>
            <a:r>
              <a:rPr lang="en-US" altLang="en-US" dirty="0" err="1"/>
              <a:t>fluorosilicic</a:t>
            </a:r>
            <a:r>
              <a:rPr lang="en-US" altLang="en-US" dirty="0"/>
              <a:t> acid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Remove fluoride by activated alumina or bone char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502FE2-6DF9-4C03-82EF-BCB33F4A6BD6}" type="slidenum">
              <a:rPr lang="en-US" altLang="en-US" smtClean="0">
                <a:latin typeface="Arial Black" pitchFamily="34" charset="0"/>
              </a:rPr>
              <a:pPr/>
              <a:t>7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Chlorination</a:t>
            </a:r>
            <a:endParaRPr lang="en-US" altLang="en-US" sz="24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Used for disinfection, oxidation and for providing a residual disinfection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Chemical reactions are complex and depend on pH, temperature, time and ammonia concentration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B1EB97-1DF8-42DD-9C8A-F7D4DDE06DD8}" type="slidenum">
              <a:rPr lang="en-US" altLang="en-US" smtClean="0">
                <a:latin typeface="Arial Black" pitchFamily="34" charset="0"/>
              </a:rPr>
              <a:pPr/>
              <a:t>8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Chlorine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Heavier than air</a:t>
            </a:r>
          </a:p>
          <a:p>
            <a:pPr eaLnBrk="1" hangingPunct="1"/>
            <a:r>
              <a:rPr lang="en-US" altLang="en-US"/>
              <a:t>Greenish-yellow-colored toxic gas</a:t>
            </a:r>
          </a:p>
          <a:p>
            <a:pPr eaLnBrk="1" hangingPunct="1"/>
            <a:r>
              <a:rPr lang="en-US" altLang="en-US"/>
              <a:t>Strong oxidizer</a:t>
            </a:r>
          </a:p>
          <a:p>
            <a:pPr eaLnBrk="1" hangingPunct="1"/>
            <a:r>
              <a:rPr lang="en-US" altLang="en-US"/>
              <a:t>Extremely corrosive</a:t>
            </a:r>
          </a:p>
          <a:p>
            <a:pPr eaLnBrk="1" hangingPunct="1"/>
            <a:r>
              <a:rPr lang="en-US" altLang="en-US"/>
              <a:t>Respiratory irritant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52F446-FD0B-494D-A794-0C30DE36A5C7}" type="slidenum">
              <a:rPr lang="en-US" altLang="en-US" smtClean="0">
                <a:latin typeface="Arial Black" pitchFamily="34" charset="0"/>
              </a:rPr>
              <a:pPr/>
              <a:t>9</a:t>
            </a:fld>
            <a:endParaRPr lang="en-US" altLang="en-US">
              <a:latin typeface="Arial Black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Chlorine as Disinfectant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512" y="1600200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Chlorine combines w/ water to form </a:t>
            </a:r>
            <a:r>
              <a:rPr lang="en-US" altLang="en-US" dirty="0" err="1"/>
              <a:t>hypochlorous</a:t>
            </a:r>
            <a:r>
              <a:rPr lang="en-US" altLang="en-US" dirty="0"/>
              <a:t> acid (</a:t>
            </a:r>
            <a:r>
              <a:rPr lang="en-US" altLang="en-US" dirty="0" err="1"/>
              <a:t>HOCl</a:t>
            </a:r>
            <a:r>
              <a:rPr lang="en-US" altLang="en-US" dirty="0"/>
              <a:t>) which can then ionize to the hypochlorite ion H+ &amp; </a:t>
            </a:r>
            <a:r>
              <a:rPr lang="en-US" altLang="en-US" dirty="0" err="1"/>
              <a:t>OCl</a:t>
            </a:r>
            <a:r>
              <a:rPr lang="en-US" altLang="en-US" dirty="0"/>
              <a:t>- when the PH&gt;8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Chlorine combines with ammonia to form combined residuals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Adding additional chlorine results in free residual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1570</TotalTime>
  <Words>875</Words>
  <Application>Microsoft Office PowerPoint</Application>
  <PresentationFormat>On-screen Show (4:3)</PresentationFormat>
  <Paragraphs>179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Times New Roman</vt:lpstr>
      <vt:lpstr>Wingdings</vt:lpstr>
      <vt:lpstr>Pixel</vt:lpstr>
      <vt:lpstr>Chart</vt:lpstr>
      <vt:lpstr>Hinckley Reservoir</vt:lpstr>
      <vt:lpstr>Data</vt:lpstr>
      <vt:lpstr>Power plants downstream</vt:lpstr>
      <vt:lpstr>Fluoridation</vt:lpstr>
      <vt:lpstr>Fluoride References</vt:lpstr>
      <vt:lpstr>Fluoride</vt:lpstr>
      <vt:lpstr>Chlorination</vt:lpstr>
      <vt:lpstr>Chlorine</vt:lpstr>
      <vt:lpstr>Chlorine as Disinfectant</vt:lpstr>
      <vt:lpstr>Chlorine-Ammonia Products</vt:lpstr>
      <vt:lpstr>Chlorination Curve</vt:lpstr>
      <vt:lpstr>PowerPoint Presentation</vt:lpstr>
      <vt:lpstr>Oxidation</vt:lpstr>
      <vt:lpstr>Providing a residual </vt:lpstr>
      <vt:lpstr>Chlorine By-Products</vt:lpstr>
      <vt:lpstr>Minimizing By-Products</vt:lpstr>
      <vt:lpstr>Other disinfectants  </vt:lpstr>
      <vt:lpstr>Disinfection C*t Product </vt:lpstr>
      <vt:lpstr>Determining C*t values in water treatment</vt:lpstr>
      <vt:lpstr>Contact Time </vt:lpstr>
      <vt:lpstr>PowerPoint Presentation</vt:lpstr>
      <vt:lpstr>Surface Water Disinfection </vt:lpstr>
      <vt:lpstr>Groundwater Disinfection</vt:lpstr>
      <vt:lpstr>Ion Exchange</vt:lpstr>
      <vt:lpstr>Removal of Dissolved Salts</vt:lpstr>
      <vt:lpstr>Sources of Wastes</vt:lpstr>
      <vt:lpstr>Waste Treatment Processes</vt:lpstr>
      <vt:lpstr>Freeboard (waves/backup/sloshing)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80</cp:revision>
  <dcterms:created xsi:type="dcterms:W3CDTF">2002-10-04T19:39:32Z</dcterms:created>
  <dcterms:modified xsi:type="dcterms:W3CDTF">2025-10-24T16:17:00Z</dcterms:modified>
</cp:coreProperties>
</file>