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6" r:id="rId2"/>
    <p:sldId id="329" r:id="rId3"/>
    <p:sldId id="285" r:id="rId4"/>
    <p:sldId id="340" r:id="rId5"/>
    <p:sldId id="313" r:id="rId6"/>
    <p:sldId id="342" r:id="rId7"/>
    <p:sldId id="318" r:id="rId8"/>
    <p:sldId id="343" r:id="rId9"/>
    <p:sldId id="333" r:id="rId10"/>
    <p:sldId id="344" r:id="rId11"/>
    <p:sldId id="345" r:id="rId12"/>
    <p:sldId id="346" r:id="rId13"/>
    <p:sldId id="348" r:id="rId14"/>
    <p:sldId id="341" r:id="rId15"/>
    <p:sldId id="362" r:id="rId16"/>
    <p:sldId id="363" r:id="rId17"/>
    <p:sldId id="355" r:id="rId18"/>
    <p:sldId id="356" r:id="rId19"/>
    <p:sldId id="360" r:id="rId20"/>
    <p:sldId id="350" r:id="rId21"/>
    <p:sldId id="351" r:id="rId22"/>
    <p:sldId id="352" r:id="rId23"/>
    <p:sldId id="357" r:id="rId24"/>
    <p:sldId id="359" r:id="rId25"/>
    <p:sldId id="361" r:id="rId26"/>
    <p:sldId id="347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4" autoAdjust="0"/>
    <p:restoredTop sz="94576" autoAdjust="0"/>
  </p:normalViewPr>
  <p:slideViewPr>
    <p:cSldViewPr>
      <p:cViewPr varScale="1">
        <p:scale>
          <a:sx n="117" d="100"/>
          <a:sy n="117" d="100"/>
        </p:scale>
        <p:origin x="126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F1BA2F4-0FEE-4E10-9FF4-2E0A9A2CA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586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8D93B6-6301-4D12-A44F-51AB653E327D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2C3E807-7B59-422A-B0F8-957D817ADCAF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45911FF-4FA6-44EA-B523-130478E7F1B9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34641D-69F1-4CE6-82C0-62567EA1510A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BA7772-0251-4581-8455-E0429787D9C4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E37FEA-E50A-4C1F-A00D-A515AF23B920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F3419D-E00C-4D9E-BD6B-EF863AF834C2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69EB4A-2D87-4A2A-864F-93BF8AD4C42B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8F48EB-C06D-44B5-A5C2-3ABB62092413}" type="slidenum">
              <a:rPr lang="en-US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1B8C61-C082-4115-B003-83EAF6EA8056}" type="slidenum">
              <a:rPr lang="en-US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9E1E5C-E2F9-49E9-9D2F-A6E5A2A9017E}" type="slidenum">
              <a:rPr lang="en-US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CBEECD-B617-404B-8B60-C2289B65E772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A1318C5-E5D6-4074-9547-E69E2C922E04}" type="slidenum">
              <a:rPr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1EBA59-B16D-46A7-8860-C1EED3DF5BEB}" type="slidenum">
              <a:rPr lang="en-US" altLang="en-US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56CF4F-67C1-4E98-A06E-2FAF8D684162}" type="slidenum">
              <a:rPr lang="en-US" altLang="en-US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1C6CA0-81FE-499E-8F00-5C9DCF0110AF}" type="slidenum">
              <a:rPr lang="en-US" altLang="en-US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C51D3B6-C212-4F1E-9D08-F3ED40601200}" type="slidenum">
              <a:rPr lang="en-US" altLang="en-US" smtClean="0"/>
              <a:pPr eaLnBrk="1" hangingPunct="1">
                <a:spcBef>
                  <a:spcPct val="0"/>
                </a:spcBef>
              </a:pPr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B54BB8-9363-4386-8FF9-DB1CCF5098DE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3EF8FA-2B12-4132-A547-E400F405898A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ECB43AB-1DDA-473F-BE94-0451BC2479E9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9A8011-A13A-481E-BD74-19324B78F176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41533B-858C-4154-BBEF-3D888D990102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795B8D-0F67-4A57-9F18-93058978E7CB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511AD4-9396-4519-9E5D-AC028FAB0C8E}" type="slidenum">
              <a:rPr lang="en-US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E2389-4768-408B-A3B1-E382CC1DF2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950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180FE-3813-4921-9D56-2B58229B80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647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587BD-63AC-474D-8757-78B732BDA7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49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7067F-86CA-4CB8-8A08-34888AC566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276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E92CB-2B72-4713-A46A-98C2180E3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70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185A2-7553-4334-A7A4-50E763F55E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982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21D6E-2674-4246-A3B9-0A5CAB2E3B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86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88129-DB18-4475-A05F-5C8945C5BF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17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4E2FA-75FB-45BB-A9CC-9A88FE1C2D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82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1D23E-5560-4B64-A206-759005A972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105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6CD12-A1A5-49DC-8C13-76F6ED0745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748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5F95F-CACC-4FBD-91AB-574944234C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94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5ABEF1FD-4EE6-446A-82AC-69AFA8C10D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72574-1611-4F67-9ABD-3404D8851E60}" type="slidenum">
              <a:rPr lang="en-US" altLang="en-US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Review</a:t>
            </a:r>
            <a:endParaRPr lang="en-US" altLang="en-US" sz="210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r>
              <a:rPr lang="en-US" altLang="en-US" dirty="0"/>
              <a:t>Biology Review</a:t>
            </a:r>
          </a:p>
          <a:p>
            <a:pPr marL="344487" lvl="1" indent="0" eaLnBrk="1" hangingPunct="1">
              <a:buNone/>
            </a:pPr>
            <a:endParaRPr lang="en-US" altLang="en-US" dirty="0"/>
          </a:p>
          <a:p>
            <a:pPr marL="344487" lvl="1" indent="0" eaLnBrk="1" hangingPunct="1">
              <a:buNone/>
            </a:pPr>
            <a:endParaRPr lang="en-US" altLang="en-US" dirty="0"/>
          </a:p>
          <a:p>
            <a:pPr marL="344487" lvl="1" indent="0" eaLnBrk="1" hangingPunct="1">
              <a:buNone/>
            </a:pPr>
            <a:r>
              <a:rPr lang="en-US" altLang="en-US" dirty="0"/>
              <a:t>Organisms of interest in water and wastewater treatment</a:t>
            </a:r>
          </a:p>
          <a:p>
            <a:pPr marL="344487" lvl="1" indent="0" eaLnBrk="1" hangingPunct="1">
              <a:buNone/>
            </a:pPr>
            <a:endParaRPr lang="en-US" altLang="en-US" dirty="0"/>
          </a:p>
          <a:p>
            <a:pPr marL="344487" lvl="1" indent="0" eaLnBrk="1" hangingPunct="1">
              <a:buNone/>
            </a:pPr>
            <a:endParaRPr lang="en-US" altLang="en-US" dirty="0"/>
          </a:p>
          <a:p>
            <a:pPr marL="344487" lvl="1" indent="0" eaLnBrk="1" hangingPunct="1">
              <a:buNone/>
            </a:pPr>
            <a:r>
              <a:rPr lang="en-US" altLang="en-US" dirty="0"/>
              <a:t>BOD (unseeded)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F21A14-3CA6-43CD-AAA3-5AC905164761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Hydrostatic Pressure &amp; Resultant Force on a Horizontal Plane Surface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Cylinder of water 1 foot high; area = 1 ft</a:t>
            </a:r>
            <a:r>
              <a:rPr lang="en-US" altLang="en-US" baseline="30000" dirty="0"/>
              <a:t>2</a:t>
            </a:r>
            <a:r>
              <a:rPr lang="en-US" altLang="en-US" dirty="0"/>
              <a:t> </a:t>
            </a:r>
          </a:p>
          <a:p>
            <a:pPr eaLnBrk="1" hangingPunct="1"/>
            <a:r>
              <a:rPr lang="en-US" altLang="en-US" dirty="0"/>
              <a:t>What is the pressure at the bottom of the cylinder?</a:t>
            </a:r>
          </a:p>
          <a:p>
            <a:pPr eaLnBrk="1" hangingPunct="1"/>
            <a:r>
              <a:rPr lang="en-US" altLang="en-US" dirty="0"/>
              <a:t>P=Specific </a:t>
            </a:r>
            <a:r>
              <a:rPr lang="en-US" altLang="en-US" dirty="0" err="1"/>
              <a:t>Wt</a:t>
            </a:r>
            <a:r>
              <a:rPr lang="en-US" altLang="en-US" dirty="0"/>
              <a:t> * Height of Water</a:t>
            </a:r>
          </a:p>
          <a:p>
            <a:pPr eaLnBrk="1" hangingPunct="1"/>
            <a:r>
              <a:rPr lang="en-US" altLang="en-US" dirty="0"/>
              <a:t>P=62.4 #/ ft</a:t>
            </a:r>
            <a:r>
              <a:rPr lang="en-US" altLang="en-US" baseline="30000" dirty="0"/>
              <a:t>2</a:t>
            </a: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/>
            <a:r>
              <a:rPr lang="en-US" altLang="en-US" dirty="0"/>
              <a:t>F=Pressure * Area</a:t>
            </a:r>
          </a:p>
          <a:p>
            <a:pPr eaLnBrk="1" hangingPunct="1"/>
            <a:r>
              <a:rPr lang="en-US" altLang="en-US" dirty="0"/>
              <a:t>F=62.4 #</a:t>
            </a:r>
            <a:endParaRPr lang="en-US" altLang="en-US" baseline="30000" dirty="0"/>
          </a:p>
          <a:p>
            <a:pPr eaLnBrk="1" hangingPunct="1"/>
            <a:endParaRPr lang="en-US" altLang="en-US" baseline="30000" dirty="0"/>
          </a:p>
          <a:p>
            <a:pPr eaLnBrk="1" hangingPunct="1"/>
            <a:endParaRPr lang="en-US" altLang="en-US" baseline="30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4A3DD-CFF2-466E-85AD-7111790E38DF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Force on Horizontal Plane Surface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The magnitude of the force is 62.4#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Where does it act?</a:t>
            </a:r>
          </a:p>
          <a:p>
            <a:pPr eaLnBrk="1" hangingPunct="1"/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E6626-6B9F-4598-A3CE-282A856F5FD3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Center of Pressure-Horizontal Plane Surface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Corresponds to the centroid of the horizontal plane surface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Circle</a:t>
            </a:r>
          </a:p>
          <a:p>
            <a:pPr eaLnBrk="1" hangingPunct="1"/>
            <a:r>
              <a:rPr lang="en-US" altLang="en-US" dirty="0"/>
              <a:t>Triangle</a:t>
            </a:r>
          </a:p>
          <a:p>
            <a:pPr eaLnBrk="1" hangingPunct="1"/>
            <a:r>
              <a:rPr lang="en-US" altLang="en-US" dirty="0"/>
              <a:t>Rectangle</a:t>
            </a:r>
          </a:p>
          <a:p>
            <a:pPr eaLnBrk="1" hangingPunct="1"/>
            <a:r>
              <a:rPr lang="en-US" altLang="en-US" dirty="0"/>
              <a:t>Composite of simple shapes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BF2D69-DF43-4C16-832E-A87831D69CAF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17587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Centroids and Moment of Inertia</a:t>
            </a:r>
            <a:br>
              <a:rPr lang="en-US" altLang="en-US" dirty="0"/>
            </a:br>
            <a:endParaRPr lang="en-US" alt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412" name="Rectangle 3" descr="see brightspace for various centroids and area moments of inertia.  PIcture shows a rectangle and triangle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</p:txBody>
      </p:sp>
      <p:pic>
        <p:nvPicPr>
          <p:cNvPr id="102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87487"/>
            <a:ext cx="7188239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29844-E44D-4261-8A13-60BE3AA69812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Hydrostatic Pressure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Varies linearly w/ depth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Is a function of specific </a:t>
            </a:r>
            <a:r>
              <a:rPr lang="en-US" altLang="en-US" dirty="0" err="1"/>
              <a:t>wt</a:t>
            </a:r>
            <a:r>
              <a:rPr lang="en-US" altLang="en-US" dirty="0"/>
              <a:t> and depth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Acts through the center of pressure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Acts normal to the exposed surface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3E7B82-829E-4745-B8CD-7A099FCC1F6A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Pressure and Pressure Head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In civil engineering water pressure (psi) is often expressed in terms of water head (</a:t>
            </a:r>
            <a:r>
              <a:rPr lang="en-US" altLang="en-US" dirty="0" err="1"/>
              <a:t>ft</a:t>
            </a:r>
            <a:r>
              <a:rPr lang="en-US" altLang="en-US" dirty="0"/>
              <a:t>)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altLang="en-US" dirty="0"/>
          </a:p>
          <a:p>
            <a:pPr marL="609600" indent="-609600" eaLnBrk="1" hangingPunct="1">
              <a:buFont typeface="Wingdings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241531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B71EE4-4C7C-4D55-8451-DD2D963BB3C3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Converting Pressure to Pressure Head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Pressure Head = Pressure/Specific Weight</a:t>
            </a:r>
          </a:p>
          <a:p>
            <a:pPr eaLnBrk="1" hangingPunct="1"/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Example:</a:t>
            </a:r>
          </a:p>
          <a:p>
            <a:pPr eaLnBrk="1" hangingPunct="1"/>
            <a:r>
              <a:rPr lang="en-US" altLang="en-US" dirty="0"/>
              <a:t>Atmospheric pressure = 14.7 </a:t>
            </a:r>
            <a:r>
              <a:rPr lang="en-US" altLang="en-US" dirty="0" err="1"/>
              <a:t>psia</a:t>
            </a:r>
            <a:endParaRPr lang="en-US" altLang="en-US" dirty="0"/>
          </a:p>
          <a:p>
            <a:pPr eaLnBrk="1" hangingPunct="1"/>
            <a:r>
              <a:rPr lang="en-US" altLang="en-US" dirty="0"/>
              <a:t>(14.7 </a:t>
            </a:r>
            <a:r>
              <a:rPr lang="en-US" altLang="en-US" dirty="0" err="1"/>
              <a:t>psia</a:t>
            </a:r>
            <a:r>
              <a:rPr lang="en-US" altLang="en-US" dirty="0"/>
              <a:t>)(144 in</a:t>
            </a:r>
            <a:r>
              <a:rPr lang="en-US" altLang="en-US" baseline="30000" dirty="0"/>
              <a:t>2</a:t>
            </a:r>
            <a:r>
              <a:rPr lang="en-US" altLang="en-US" dirty="0"/>
              <a:t>/ft</a:t>
            </a:r>
            <a:r>
              <a:rPr lang="en-US" altLang="en-US" baseline="30000" dirty="0"/>
              <a:t>2</a:t>
            </a:r>
            <a:r>
              <a:rPr lang="en-US" altLang="en-US" dirty="0"/>
              <a:t>)/(62.4#/ft</a:t>
            </a:r>
            <a:r>
              <a:rPr lang="en-US" altLang="en-US" baseline="30000" dirty="0"/>
              <a:t>3</a:t>
            </a:r>
            <a:r>
              <a:rPr lang="en-US" altLang="en-US" dirty="0"/>
              <a:t>)=33.9 </a:t>
            </a:r>
            <a:r>
              <a:rPr lang="en-US" altLang="en-US" dirty="0" err="1"/>
              <a:t>ft</a:t>
            </a:r>
            <a:r>
              <a:rPr lang="en-US" altLang="en-US" dirty="0"/>
              <a:t> H</a:t>
            </a:r>
            <a:r>
              <a:rPr lang="en-US" altLang="en-US" baseline="-25000" dirty="0"/>
              <a:t>2</a:t>
            </a:r>
            <a:r>
              <a:rPr lang="en-US" altLang="en-US" dirty="0"/>
              <a:t>O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dirty="0"/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dirty="0"/>
              <a:t>The specific gravity of mercury (Hg) is 13.6 therefore the pressure head in terms of Hg would be 2.49 </a:t>
            </a:r>
            <a:r>
              <a:rPr lang="en-US" altLang="en-US" dirty="0" err="1"/>
              <a:t>ft</a:t>
            </a: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2073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0B101D3-55D0-49BC-AFE0-1C3F29D8B594}" type="slidenum">
              <a:rPr lang="en-US" altLang="en-US" sz="12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200"/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Manometer Principles</a:t>
            </a:r>
          </a:p>
        </p:txBody>
      </p:sp>
      <p:pic>
        <p:nvPicPr>
          <p:cNvPr id="19460" name="Picture 7" descr="manometer attached to a pressure pipe (pt 4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048" y="1935957"/>
            <a:ext cx="379095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2" name="TextBox 3"/>
          <p:cNvSpPr txBox="1">
            <a:spLocks noChangeArrowheads="1"/>
          </p:cNvSpPr>
          <p:nvPr/>
        </p:nvSpPr>
        <p:spPr bwMode="auto">
          <a:xfrm>
            <a:off x="369888" y="2065338"/>
            <a:ext cx="51054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Point 1:  Pressure=0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Point 2: Pressure=h*specific weight of liquid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Point 3: Pressure=Pressure @ 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Point 4: Pressure=Pressure @ 3 –d*specific weight of liquid in vessel 4</a:t>
            </a:r>
          </a:p>
        </p:txBody>
      </p:sp>
      <p:cxnSp>
        <p:nvCxnSpPr>
          <p:cNvPr id="19463" name="Straight Arrow Connecto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277100" y="2806700"/>
            <a:ext cx="0" cy="8524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5" name="TextBox 13"/>
          <p:cNvSpPr txBox="1">
            <a:spLocks noChangeArrowheads="1"/>
          </p:cNvSpPr>
          <p:nvPr/>
        </p:nvSpPr>
        <p:spPr bwMode="auto">
          <a:xfrm>
            <a:off x="533400" y="4114800"/>
            <a:ext cx="4800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1800" dirty="0"/>
              <a:t>As you go down pressure increases.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1800" dirty="0"/>
              <a:t>As you go up pressure decreases.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1800" dirty="0"/>
              <a:t>As long as you know pressure at some point (&amp; fluid properties &amp; d/h values) you can determine pressures at all other points.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39825"/>
          </a:xfrm>
        </p:spPr>
        <p:txBody>
          <a:bodyPr/>
          <a:lstStyle/>
          <a:p>
            <a:r>
              <a:rPr lang="en-US" altLang="en-US"/>
              <a:t>Manometer Example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30725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A manometer is mounted on a city water supply main pipe to monitor the water pressure.  Determine the water pressure in the pipe (psi).</a:t>
            </a:r>
          </a:p>
          <a:p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Answer: 16.8 psi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A352D6-54C0-432B-8B1D-77135715F573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20485" name="Picture 3" descr="picture related to the example.&#10; liquid in pipe is water&#10;liquid in manometer is mercury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1981200"/>
            <a:ext cx="39751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4886D-5FB6-4F98-BFC6-41725B63507A}" type="slidenum">
              <a:rPr lang="en-US" altLang="en-US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Vertical, rectangular plane surface (1/2)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Consider a dam section 1’ wide and 10’ deep</a:t>
            </a:r>
          </a:p>
          <a:p>
            <a:pPr eaLnBrk="1" hangingPunct="1"/>
            <a:r>
              <a:rPr lang="en-US" altLang="en-US" dirty="0"/>
              <a:t>What is the pressure distribution and resultant force of the water pressure?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Pressure @ top = 0</a:t>
            </a:r>
          </a:p>
          <a:p>
            <a:pPr eaLnBrk="1" hangingPunct="1"/>
            <a:r>
              <a:rPr lang="en-US" altLang="en-US" dirty="0"/>
              <a:t>Pressure @ bottom = 624 #/ft</a:t>
            </a:r>
            <a:r>
              <a:rPr lang="en-US" altLang="en-US" baseline="30000" dirty="0"/>
              <a:t>2</a:t>
            </a:r>
          </a:p>
        </p:txBody>
      </p:sp>
      <p:pic>
        <p:nvPicPr>
          <p:cNvPr id="22533" name="Picture 3" descr="picture of forces on a dam f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81400"/>
            <a:ext cx="23336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8A910C-C50C-4FE2-9278-C17C6495F0EF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CTC 450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81600" cy="685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Hydrostatics (water at rest)</a:t>
            </a:r>
          </a:p>
        </p:txBody>
      </p:sp>
      <p:pic>
        <p:nvPicPr>
          <p:cNvPr id="3077" name="Picture 5" descr="picture of manometer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74933"/>
            <a:ext cx="323220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pressure on basement wal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80" y="2590800"/>
            <a:ext cx="446257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24653"/>
            <a:ext cx="334909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BCB09-A382-42DA-ACF2-B0FC06C9EC0B}" type="slidenum">
              <a:rPr lang="en-US" altLang="en-US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Vertical Rectangular Plane Surface (2/2)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Magnitude of force = Avg Pressure * Area</a:t>
            </a:r>
          </a:p>
          <a:p>
            <a:pPr marL="0" indent="0" eaLnBrk="1" hangingPunct="1">
              <a:buNone/>
            </a:pPr>
            <a:r>
              <a:rPr lang="en-US" altLang="en-US" dirty="0"/>
              <a:t>Avg Pressure is (0+624)/2=312 </a:t>
            </a:r>
            <a:r>
              <a:rPr lang="en-US" altLang="en-US" dirty="0" err="1"/>
              <a:t>psf</a:t>
            </a: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Area of plane surface is 10 square feet</a:t>
            </a:r>
          </a:p>
          <a:p>
            <a:pPr marL="0" indent="0" eaLnBrk="1" hangingPunct="1">
              <a:buNone/>
            </a:pPr>
            <a:r>
              <a:rPr lang="en-US" altLang="en-US" dirty="0"/>
              <a:t>       </a:t>
            </a:r>
            <a:r>
              <a:rPr lang="en-US" altLang="en-US" dirty="0">
                <a:highlight>
                  <a:srgbClr val="FFFF00"/>
                </a:highlight>
              </a:rPr>
              <a:t>F=3,120 #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Where is the resultant force located?</a:t>
            </a:r>
          </a:p>
          <a:p>
            <a:pPr lvl="1" eaLnBrk="1" hangingPunct="1"/>
            <a:r>
              <a:rPr lang="en-US" altLang="en-US" dirty="0"/>
              <a:t>Centroid of the dam (rectangular) or</a:t>
            </a:r>
          </a:p>
          <a:p>
            <a:pPr lvl="1" eaLnBrk="1" hangingPunct="1"/>
            <a:r>
              <a:rPr lang="en-US" altLang="en-US" dirty="0"/>
              <a:t>Centroid of the pressure distribution (triangular)?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E2113-BB69-473A-847A-BA4FF2CA66CF}" type="slidenum">
              <a:rPr lang="en-US" altLang="en-US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eaLnBrk="1" hangingPunct="1"/>
            <a:r>
              <a:rPr lang="en-US" altLang="en-US" dirty="0"/>
              <a:t>Example (Vertical-Rectangular 1/2)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7675" y="1143000"/>
            <a:ext cx="8229600" cy="45307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Assume that freshly poured concrete exerts a hydrostatic force similar to that exerted by a liquid of equal specific weight</a:t>
            </a:r>
          </a:p>
          <a:p>
            <a:pPr eaLnBrk="1" hangingPunct="1"/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What is the force acting on one side of a form that is 8’V by 4’H used for pouring a basement wall</a:t>
            </a:r>
          </a:p>
        </p:txBody>
      </p:sp>
      <p:pic>
        <p:nvPicPr>
          <p:cNvPr id="24581" name="Picture 6" descr="pictures of forces acting on concrete for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370388"/>
            <a:ext cx="30289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90A0F-DF85-4AD3-A7F8-BBA8B40830C0}" type="slidenum">
              <a:rPr lang="en-US" altLang="en-US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/>
            <a:r>
              <a:rPr lang="en-US" altLang="en-US" dirty="0"/>
              <a:t>Example of Vertical Rectangular (2/2)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pPr eaLnBrk="1" hangingPunct="1"/>
            <a:r>
              <a:rPr lang="en-US" altLang="en-US" dirty="0"/>
              <a:t>Concrete specific </a:t>
            </a:r>
            <a:r>
              <a:rPr lang="en-US" altLang="en-US" dirty="0" err="1"/>
              <a:t>wt</a:t>
            </a:r>
            <a:r>
              <a:rPr lang="en-US" altLang="en-US" dirty="0"/>
              <a:t> = 150#/ft</a:t>
            </a:r>
            <a:r>
              <a:rPr lang="en-US" altLang="en-US" baseline="30000" dirty="0"/>
              <a:t>3 </a:t>
            </a:r>
            <a:endParaRPr lang="en-US" altLang="en-US" dirty="0"/>
          </a:p>
          <a:p>
            <a:pPr eaLnBrk="1" hangingPunct="1"/>
            <a:r>
              <a:rPr lang="en-US" altLang="en-US" dirty="0"/>
              <a:t>Area = 32 ft</a:t>
            </a:r>
            <a:r>
              <a:rPr lang="en-US" altLang="en-US" baseline="30000" dirty="0"/>
              <a:t>2</a:t>
            </a:r>
          </a:p>
          <a:p>
            <a:pPr eaLnBrk="1" hangingPunct="1"/>
            <a:r>
              <a:rPr lang="en-US" altLang="en-US" dirty="0"/>
              <a:t>F=</a:t>
            </a:r>
            <a:r>
              <a:rPr lang="en-US" altLang="en-US" dirty="0" err="1"/>
              <a:t>Avg</a:t>
            </a:r>
            <a:r>
              <a:rPr lang="en-US" altLang="en-US" dirty="0"/>
              <a:t> Pressure * Area </a:t>
            </a:r>
          </a:p>
          <a:p>
            <a:pPr eaLnBrk="1" hangingPunct="1"/>
            <a:r>
              <a:rPr lang="en-US" altLang="en-US" dirty="0">
                <a:highlight>
                  <a:srgbClr val="FFFF00"/>
                </a:highlight>
              </a:rPr>
              <a:t>F=19,200# = 9.6 tons</a:t>
            </a:r>
            <a:endParaRPr lang="en-US" altLang="en-US" baseline="30000" dirty="0">
              <a:highlight>
                <a:srgbClr val="FFFF00"/>
              </a:highlight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</p:txBody>
      </p:sp>
      <p:pic>
        <p:nvPicPr>
          <p:cNvPr id="25605" name="Picture 5" descr="picture of formwork fail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66937"/>
            <a:ext cx="32258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picture of formwork fail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33800"/>
            <a:ext cx="3151239" cy="23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(</a:t>
            </a:r>
            <a:r>
              <a:rPr lang="en-US" altLang="en-US" sz="2800"/>
              <a:t>Horizontal and Vertical Water Pressure</a:t>
            </a:r>
            <a:r>
              <a:rPr lang="en-US" altLang="en-US"/>
              <a:t>) </a:t>
            </a:r>
            <a:r>
              <a:rPr lang="en-US" altLang="en-US" sz="2000"/>
              <a:t>Class Exercise: who can get correct answer?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09A38-C7CB-49CF-83D3-87649889BEBA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26628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3072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An L-shaped rectangular gate can rotate about the hinge.  As the water level rises, the gate will open when the level reaches a critical height.  If the length of the lower horizontal arm is 1 meter, find the critical height. (Neglect the weight of the gate).</a:t>
            </a:r>
          </a:p>
          <a:p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/>
              <a:t>Answer: h=square root of 3 (m)</a:t>
            </a:r>
          </a:p>
        </p:txBody>
      </p:sp>
      <p:pic>
        <p:nvPicPr>
          <p:cNvPr id="26629" name="Picture 6" descr="picture of l-shaped g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12963"/>
            <a:ext cx="24765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What if Vertical Rectangular Plane Surface is Submerged?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Pressure distribution is not triangular but?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57558-ED7B-4335-B562-492DD4C3A879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en-US" dirty="0"/>
              <a:t>Review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r>
              <a:rPr lang="en-US" sz="1800" dirty="0"/>
              <a:t>What is the difference between gage and absolute pressure?</a:t>
            </a:r>
          </a:p>
          <a:p>
            <a:r>
              <a:rPr lang="en-US" sz="1800" dirty="0"/>
              <a:t>What is the atmospheric absolute pressure at sea level?</a:t>
            </a:r>
          </a:p>
          <a:p>
            <a:r>
              <a:rPr lang="en-US" sz="1800" dirty="0"/>
              <a:t>What is the atmospheric gage pressure at sea level?</a:t>
            </a:r>
          </a:p>
          <a:p>
            <a:r>
              <a:rPr lang="en-US" sz="1800" dirty="0"/>
              <a:t>What is the difference between specific weight and specific gravity?</a:t>
            </a:r>
          </a:p>
          <a:p>
            <a:r>
              <a:rPr lang="en-US" sz="1800" dirty="0"/>
              <a:t>What is the difference between specific weight and mass density?  What is the relationship between the two?</a:t>
            </a:r>
          </a:p>
          <a:p>
            <a:r>
              <a:rPr lang="en-US" sz="1800" dirty="0"/>
              <a:t>What is the equation for hydrostatic pressure acting on a horizontal plane surface?</a:t>
            </a:r>
          </a:p>
          <a:p>
            <a:r>
              <a:rPr lang="en-US" sz="1800" dirty="0"/>
              <a:t>How do you calculate the resultant force of pressure acting on a horizontal plane surface?  Where is that force located?</a:t>
            </a:r>
          </a:p>
          <a:p>
            <a:r>
              <a:rPr lang="en-US" sz="1800" dirty="0"/>
              <a:t>Does hydrostatic pressure vary linearly with depth? </a:t>
            </a:r>
          </a:p>
          <a:p>
            <a:r>
              <a:rPr lang="en-US" sz="1800" dirty="0"/>
              <a:t>The pressure distribution on a vertical rectangular plane surface is either triangular or trapezoidal.  When is it triangular?  When is it trapezoidal?</a:t>
            </a:r>
          </a:p>
          <a:p>
            <a:r>
              <a:rPr lang="en-US" sz="1800" dirty="0"/>
              <a:t>Can you use the “average pressure” method for vertical rectangular surfaces?  </a:t>
            </a:r>
          </a:p>
          <a:p>
            <a:r>
              <a:rPr lang="en-US" sz="1800" dirty="0"/>
              <a:t>Can you use the “average pressure” method for vertical triangular surfaces?  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4E92CB-2B72-4713-A46A-98C2180E355C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4710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9A0E6-3BE9-4790-9E12-D3CDB2EAF71F}" type="slidenum">
              <a:rPr lang="en-US" altLang="en-US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Next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Hydrostatic pressure on an inclined plane surface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Hydrostatic pressure on a curved surface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Buoyancy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A54AF-29B5-4CDF-BC24-C9C4982334BF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n-US" altLang="en-US"/>
              <a:t>Objectives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Know common fluid properties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Difference between absolute and gage pressure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How to convert pressure to pressure head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Calculate hydrostatic pressure and resultant force on a horizontal plane surface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Calculate hydrostatic pressure and resultant force on a rectangular, vertical plane surface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001CAD-CD72-48DF-B241-3F1E6642C692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Fluid Properties </a:t>
            </a:r>
          </a:p>
        </p:txBody>
      </p:sp>
      <p:graphicFrame>
        <p:nvGraphicFramePr>
          <p:cNvPr id="179263" name="Group 6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196829972"/>
              </p:ext>
            </p:extLst>
          </p:nvPr>
        </p:nvGraphicFramePr>
        <p:xfrm>
          <a:off x="457200" y="1600200"/>
          <a:ext cx="8229600" cy="4530728"/>
        </p:xfrm>
        <a:graphic>
          <a:graphicData uri="http://schemas.openxmlformats.org/drawingml/2006/table">
            <a:tbl>
              <a:tblPr firstRow="1">
                <a:tableStyleId>{284E427A-3D55-4303-BF80-6455036E1DE7}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Property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SI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USC/FPS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Temperature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 (273+C)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 (9/5C+32)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Mass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Kg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Slug</a:t>
                      </a: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Length</a:t>
                      </a: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Meter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Foot</a:t>
                      </a: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Time</a:t>
                      </a: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Sec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Sec</a:t>
                      </a: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Force</a:t>
                      </a: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Newton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Lb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Pressure</a:t>
                      </a: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Pascal (N/m</a:t>
                      </a:r>
                      <a:r>
                        <a:rPr kumimoji="0" lang="en-US" sz="26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2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Psi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Gravity Constant</a:t>
                      </a: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9.81 m/sec</a:t>
                      </a:r>
                      <a:r>
                        <a:rPr kumimoji="0" lang="en-US" sz="26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6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32.2 </a:t>
                      </a:r>
                      <a:r>
                        <a:rPr kumimoji="0" lang="en-US" sz="2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ft</a:t>
                      </a:r>
                      <a:r>
                        <a:rPr kumimoji="0" lang="en-US" sz="2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/sec</a:t>
                      </a:r>
                      <a:r>
                        <a:rPr kumimoji="0" lang="en-US" sz="26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6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FA9AA-3F77-4F1F-B5F2-E31FBF9504C2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Other fluid properties</a:t>
            </a:r>
            <a:endParaRPr lang="en-US" altLang="en-US" sz="210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dirty="0"/>
              <a:t>Specific Weight-Gravitational force per unit volume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/>
              <a:t>Water at 20C (68F): 9.79 </a:t>
            </a:r>
            <a:r>
              <a:rPr lang="en-US" altLang="en-US" dirty="0" err="1"/>
              <a:t>kN</a:t>
            </a:r>
            <a:r>
              <a:rPr lang="en-US" altLang="en-US" dirty="0"/>
              <a:t>/m</a:t>
            </a:r>
            <a:r>
              <a:rPr lang="en-US" altLang="en-US" baseline="30000" dirty="0"/>
              <a:t>3</a:t>
            </a:r>
            <a:r>
              <a:rPr lang="en-US" altLang="en-US" dirty="0"/>
              <a:t> (62.3 #/ft</a:t>
            </a:r>
            <a:r>
              <a:rPr lang="en-US" altLang="en-US" baseline="30000" dirty="0"/>
              <a:t>3</a:t>
            </a:r>
            <a:r>
              <a:rPr lang="en-US" altLang="en-US" dirty="0"/>
              <a:t>)</a:t>
            </a:r>
          </a:p>
          <a:p>
            <a:pPr marL="344487" lvl="1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dirty="0"/>
              <a:t>Mass Density-mass per unit volume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/>
              <a:t>Water at 4C (39F): 1000 kg/m</a:t>
            </a:r>
            <a:r>
              <a:rPr lang="en-US" altLang="en-US" baseline="30000" dirty="0"/>
              <a:t>3</a:t>
            </a:r>
            <a:r>
              <a:rPr lang="en-US" altLang="en-US" dirty="0"/>
              <a:t> (1.94 slugs/ft</a:t>
            </a:r>
            <a:r>
              <a:rPr lang="en-US" altLang="en-US" baseline="30000" dirty="0"/>
              <a:t>3</a:t>
            </a:r>
            <a:r>
              <a:rPr lang="en-US" altLang="en-US" dirty="0"/>
              <a:t>)</a:t>
            </a:r>
          </a:p>
          <a:p>
            <a:pPr marL="344487" lvl="1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dirty="0"/>
              <a:t>Specific Gravity-Specific weight of a liquid/specific weight of water at some std. reference temperature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F888F-0F8A-4F96-9E8E-5A82B013C253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Water Properties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429000" cy="45307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Dependent on water temperature and pressure</a:t>
            </a:r>
          </a:p>
          <a:p>
            <a:pPr marL="0" indent="0" eaLnBrk="1" hangingPunct="1">
              <a:buNone/>
            </a:pPr>
            <a:endParaRPr lang="en-US" altLang="en-US" dirty="0"/>
          </a:p>
        </p:txBody>
      </p:sp>
      <p:pic>
        <p:nvPicPr>
          <p:cNvPr id="2050" name="Picture 2" descr="table of water properties (located in Brightspace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685800"/>
            <a:ext cx="4806507" cy="587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F3147-087B-426D-B8BE-5932F86E22A8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Absolute vs Gage Pressure </a:t>
            </a:r>
            <a:endParaRPr lang="en-US" altLang="en-US" sz="180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5334000" cy="48768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Gage pressure </a:t>
            </a:r>
            <a:r>
              <a:rPr lang="en-US" altLang="en-US" sz="2400" dirty="0"/>
              <a:t>is the difference between absolute pressure and the surrounding ambient pressure (atmospheric pressure)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en-US" sz="2400" dirty="0"/>
          </a:p>
          <a:p>
            <a:pPr marL="0" indent="0" eaLnBrk="1" hangingPunct="1">
              <a:buNone/>
              <a:defRPr/>
            </a:pPr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Absolute pressure </a:t>
            </a:r>
            <a:r>
              <a:rPr lang="en-US" altLang="en-US" sz="2400" dirty="0"/>
              <a:t>is the gage pressure plus atmospheric pressure</a:t>
            </a:r>
          </a:p>
          <a:p>
            <a:pPr eaLnBrk="1" hangingPunct="1">
              <a:defRPr/>
            </a:pPr>
            <a:endParaRPr lang="en-US" altLang="en-US" sz="2400" dirty="0"/>
          </a:p>
          <a:p>
            <a:pPr marL="0" indent="0" eaLnBrk="1" hangingPunct="1">
              <a:buNone/>
              <a:defRPr/>
            </a:pPr>
            <a:r>
              <a:rPr lang="en-US" altLang="en-US" sz="2400" dirty="0"/>
              <a:t>In civil engineering applications, gage pressure is the commonly used pressure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</p:txBody>
      </p:sp>
      <p:pic>
        <p:nvPicPr>
          <p:cNvPr id="9221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26939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D00CC-503A-44D1-82C2-B2341656BCCB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Atmospheric Pressure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Approximately 14.7 </a:t>
            </a:r>
            <a:r>
              <a:rPr lang="en-US" altLang="en-US" dirty="0" err="1"/>
              <a:t>psia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What is the equivalent gage pressure?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627DD-94D4-4DAD-9810-1E2F9C43BCD6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Hydrostatic Pressure and Resultant Force on a Horizontal Plane Surface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486400" cy="4530725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Pressure is uniform because the depth of liquid is the same across the plane surface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Pressure=Specific weight * liquid depth (h)</a:t>
            </a:r>
          </a:p>
        </p:txBody>
      </p:sp>
      <p:pic>
        <p:nvPicPr>
          <p:cNvPr id="13317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57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1570</TotalTime>
  <Words>1101</Words>
  <Application>Microsoft Office PowerPoint</Application>
  <PresentationFormat>On-screen Show (4:3)</PresentationFormat>
  <Paragraphs>223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Garamond</vt:lpstr>
      <vt:lpstr>Wingdings</vt:lpstr>
      <vt:lpstr>Edge</vt:lpstr>
      <vt:lpstr>Review</vt:lpstr>
      <vt:lpstr>CTC 450</vt:lpstr>
      <vt:lpstr>Objectives</vt:lpstr>
      <vt:lpstr>Fluid Properties </vt:lpstr>
      <vt:lpstr>Other fluid properties</vt:lpstr>
      <vt:lpstr>Water Properties</vt:lpstr>
      <vt:lpstr>Absolute vs Gage Pressure </vt:lpstr>
      <vt:lpstr>Atmospheric Pressure</vt:lpstr>
      <vt:lpstr>Hydrostatic Pressure and Resultant Force on a Horizontal Plane Surface</vt:lpstr>
      <vt:lpstr>Hydrostatic Pressure &amp; Resultant Force on a Horizontal Plane Surface</vt:lpstr>
      <vt:lpstr>Force on Horizontal Plane Surface</vt:lpstr>
      <vt:lpstr>Center of Pressure-Horizontal Plane Surface</vt:lpstr>
      <vt:lpstr>Centroids and Moment of Inertia </vt:lpstr>
      <vt:lpstr>Hydrostatic Pressure</vt:lpstr>
      <vt:lpstr>Pressure and Pressure Head</vt:lpstr>
      <vt:lpstr>Converting Pressure to Pressure Head</vt:lpstr>
      <vt:lpstr>Manometer Principles</vt:lpstr>
      <vt:lpstr>Manometer Example</vt:lpstr>
      <vt:lpstr>Vertical, rectangular plane surface (1/2)</vt:lpstr>
      <vt:lpstr>Vertical Rectangular Plane Surface (2/2)</vt:lpstr>
      <vt:lpstr>Example (Vertical-Rectangular 1/2)</vt:lpstr>
      <vt:lpstr>Example of Vertical Rectangular (2/2)</vt:lpstr>
      <vt:lpstr>Example (Horizontal and Vertical Water Pressure) Class Exercise: who can get correct answer?</vt:lpstr>
      <vt:lpstr>What if Vertical Rectangular Plane Surface is Submerged?</vt:lpstr>
      <vt:lpstr>Review Questions</vt:lpstr>
      <vt:lpstr>Next</vt:lpstr>
    </vt:vector>
  </TitlesOfParts>
  <Company>SUNY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Interchanges</dc:title>
  <dc:creator>Jayne Baran</dc:creator>
  <cp:lastModifiedBy>Jayne Baran</cp:lastModifiedBy>
  <cp:revision>111</cp:revision>
  <dcterms:created xsi:type="dcterms:W3CDTF">2002-10-04T19:39:32Z</dcterms:created>
  <dcterms:modified xsi:type="dcterms:W3CDTF">2026-01-27T18:36:25Z</dcterms:modified>
</cp:coreProperties>
</file>