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329" r:id="rId2"/>
    <p:sldId id="256" r:id="rId3"/>
    <p:sldId id="285" r:id="rId4"/>
    <p:sldId id="341" r:id="rId5"/>
    <p:sldId id="334" r:id="rId6"/>
    <p:sldId id="340" r:id="rId7"/>
    <p:sldId id="354" r:id="rId8"/>
    <p:sldId id="331" r:id="rId9"/>
    <p:sldId id="348" r:id="rId10"/>
    <p:sldId id="349" r:id="rId11"/>
    <p:sldId id="350" r:id="rId12"/>
    <p:sldId id="332" r:id="rId13"/>
    <p:sldId id="338" r:id="rId14"/>
    <p:sldId id="335" r:id="rId15"/>
    <p:sldId id="337" r:id="rId16"/>
    <p:sldId id="351" r:id="rId17"/>
    <p:sldId id="352" r:id="rId18"/>
    <p:sldId id="345" r:id="rId19"/>
    <p:sldId id="347" r:id="rId20"/>
    <p:sldId id="346" r:id="rId21"/>
    <p:sldId id="353" r:id="rId22"/>
    <p:sldId id="333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7" autoAdjust="0"/>
    <p:restoredTop sz="94576" autoAdjust="0"/>
  </p:normalViewPr>
  <p:slideViewPr>
    <p:cSldViewPr>
      <p:cViewPr varScale="1">
        <p:scale>
          <a:sx n="122" d="100"/>
          <a:sy n="122" d="100"/>
        </p:scale>
        <p:origin x="63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6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CCDF86C-ADA0-475A-B252-2DB0250AD0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3336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E6735B1-8257-4CF1-98EB-2EDC461F9C32}" type="slidenum">
              <a:rPr lang="en-US" altLang="en-US" smtClean="0"/>
              <a:pPr/>
              <a:t>1</a:t>
            </a:fld>
            <a:endParaRPr lang="en-US" alt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4B77410-509D-48A6-9DEC-950CE135AFDE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FADA9ED-E17D-4B06-BB5B-D5AB2A3C7519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78A14C8-A64B-4BF2-B536-03B8B850D256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151D876-943D-4F94-BD29-4AD2DC0D7E90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24F8383-EC55-44A1-A45B-4B722C8C6CFE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D715C7D-E843-437D-8E72-6B37BC9BBC7F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EAA5972-D1CC-449F-92B7-31D2298CCC07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FA8C0BF-B234-4FCB-B9F1-37C90911B818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00E5677-6242-4909-8295-932D1A163152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99E355B-4991-4D8C-BA1B-2F5B811432C7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8442C50-4733-4D34-9A0E-1CD6A208A6C3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69E0E6E-B060-44FA-AD45-13D8D96F1476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FA2518F-1F03-4F88-8956-BA868F5231D6}" type="slidenum">
              <a:rPr lang="en-US" altLang="en-US" smtClean="0"/>
              <a:pPr/>
              <a:t>22</a:t>
            </a:fld>
            <a:endParaRPr lang="en-US" alt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4061374-9811-4AAE-A640-E308DEB1CD48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6380D2B-7121-4E16-AE36-FFECD2D4C377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C6AAFCE-5F27-4EB3-A8BE-68D6153FFEE5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DBEE796-4FF5-4EFC-8F3F-EF32DB2B7649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8BA7772-0251-4581-8455-E0429787D9C4}" type="slidenum">
              <a:rPr lang="en-US" altLang="en-US" smtClean="0"/>
              <a:pPr eaLnBrk="1" hangingPunct="1"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E894208-F6BB-46DA-B789-7E06D4B94F4D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B1E3A18-6098-4244-8664-815D560A94C1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228600" y="990600"/>
            <a:ext cx="8610600" cy="0"/>
          </a:xfrm>
          <a:prstGeom prst="line">
            <a:avLst/>
          </a:prstGeom>
          <a:noFill/>
          <a:ln w="666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28600" y="1447800"/>
            <a:ext cx="2286000" cy="2514600"/>
            <a:chOff x="144" y="912"/>
            <a:chExt cx="1440" cy="1584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960" y="912"/>
              <a:ext cx="52" cy="97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844" y="912"/>
              <a:ext cx="52" cy="86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727" y="912"/>
              <a:ext cx="52" cy="73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610" y="912"/>
              <a:ext cx="52" cy="61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494" y="912"/>
              <a:ext cx="52" cy="49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377" y="912"/>
              <a:ext cx="52" cy="36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260" y="912"/>
              <a:ext cx="52" cy="24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144" y="912"/>
              <a:ext cx="52" cy="12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1077" y="912"/>
              <a:ext cx="49" cy="109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1191" y="912"/>
              <a:ext cx="49" cy="122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1304" y="912"/>
              <a:ext cx="49" cy="134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7" name="Rectangle 20"/>
            <p:cNvSpPr>
              <a:spLocks noChangeArrowheads="1"/>
            </p:cNvSpPr>
            <p:nvPr/>
          </p:nvSpPr>
          <p:spPr bwMode="auto">
            <a:xfrm>
              <a:off x="1418" y="912"/>
              <a:ext cx="52" cy="14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8" name="Rectangle 21"/>
            <p:cNvSpPr>
              <a:spLocks noChangeArrowheads="1"/>
            </p:cNvSpPr>
            <p:nvPr/>
          </p:nvSpPr>
          <p:spPr bwMode="auto">
            <a:xfrm>
              <a:off x="1535" y="912"/>
              <a:ext cx="49" cy="15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19" name="Line 22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371600"/>
            <a:ext cx="5867400" cy="2286000"/>
          </a:xfrm>
        </p:spPr>
        <p:txBody>
          <a:bodyPr/>
          <a:lstStyle>
            <a:lvl1pPr>
              <a:defRPr sz="45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5791200" cy="1447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 b="1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3B96E-F5E8-4089-9506-B63309336B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943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319BA-800E-492C-93D5-482BBED495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296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457200"/>
            <a:ext cx="17526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457200"/>
            <a:ext cx="51054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CF694-B077-4B37-B0CC-BB091DF5E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247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67A17-AA77-4935-817E-FC76E3F2FB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99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E6323-9239-4828-8CD0-25879DC41C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86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819F1-C6DE-4ECD-81F1-0204973FE3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989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6F86D-AC48-488E-9E7A-8F6F1D7B3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593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A19F6-37F9-4A77-A5B2-37B5C79615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209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C02FC-DEF7-4AA7-B5B2-20F09ED46B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60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3821F-8A94-4368-B30D-C2A3949A0A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1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16BE9-46B0-4CED-8228-BA94815EF7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665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010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981200"/>
            <a:ext cx="7010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CD7930F-FF0C-4072-9E30-6B1574040E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228600" y="304800"/>
            <a:ext cx="86106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228600" y="457200"/>
            <a:ext cx="1246188" cy="1371600"/>
            <a:chOff x="144" y="288"/>
            <a:chExt cx="785" cy="864"/>
          </a:xfrm>
        </p:grpSpPr>
        <p:sp>
          <p:nvSpPr>
            <p:cNvPr id="1034" name="Rectangle 9"/>
            <p:cNvSpPr>
              <a:spLocks noChangeArrowheads="1"/>
            </p:cNvSpPr>
            <p:nvPr/>
          </p:nvSpPr>
          <p:spPr bwMode="auto">
            <a:xfrm>
              <a:off x="589" y="288"/>
              <a:ext cx="28" cy="53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35" name="Rectangle 10"/>
            <p:cNvSpPr>
              <a:spLocks noChangeArrowheads="1"/>
            </p:cNvSpPr>
            <p:nvPr/>
          </p:nvSpPr>
          <p:spPr bwMode="auto">
            <a:xfrm>
              <a:off x="526" y="288"/>
              <a:ext cx="28" cy="47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36" name="Rectangle 11"/>
            <p:cNvSpPr>
              <a:spLocks noChangeArrowheads="1"/>
            </p:cNvSpPr>
            <p:nvPr/>
          </p:nvSpPr>
          <p:spPr bwMode="auto">
            <a:xfrm>
              <a:off x="462" y="288"/>
              <a:ext cx="28" cy="40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37" name="Rectangle 12"/>
            <p:cNvSpPr>
              <a:spLocks noChangeArrowheads="1"/>
            </p:cNvSpPr>
            <p:nvPr/>
          </p:nvSpPr>
          <p:spPr bwMode="auto">
            <a:xfrm>
              <a:off x="398" y="288"/>
              <a:ext cx="28" cy="33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38" name="Rectangle 13"/>
            <p:cNvSpPr>
              <a:spLocks noChangeArrowheads="1"/>
            </p:cNvSpPr>
            <p:nvPr/>
          </p:nvSpPr>
          <p:spPr bwMode="auto">
            <a:xfrm>
              <a:off x="335" y="288"/>
              <a:ext cx="28" cy="26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39" name="Rectangle 14"/>
            <p:cNvSpPr>
              <a:spLocks noChangeArrowheads="1"/>
            </p:cNvSpPr>
            <p:nvPr/>
          </p:nvSpPr>
          <p:spPr bwMode="auto">
            <a:xfrm>
              <a:off x="271" y="288"/>
              <a:ext cx="28" cy="19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0" name="Rectangle 15"/>
            <p:cNvSpPr>
              <a:spLocks noChangeArrowheads="1"/>
            </p:cNvSpPr>
            <p:nvPr/>
          </p:nvSpPr>
          <p:spPr bwMode="auto">
            <a:xfrm>
              <a:off x="207" y="288"/>
              <a:ext cx="29" cy="13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1" name="Rectangle 16"/>
            <p:cNvSpPr>
              <a:spLocks noChangeArrowheads="1"/>
            </p:cNvSpPr>
            <p:nvPr/>
          </p:nvSpPr>
          <p:spPr bwMode="auto">
            <a:xfrm>
              <a:off x="144" y="288"/>
              <a:ext cx="28" cy="6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2" name="Rectangle 17"/>
            <p:cNvSpPr>
              <a:spLocks noChangeArrowheads="1"/>
            </p:cNvSpPr>
            <p:nvPr/>
          </p:nvSpPr>
          <p:spPr bwMode="auto">
            <a:xfrm>
              <a:off x="653" y="288"/>
              <a:ext cx="26" cy="5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3" name="Rectangle 18"/>
            <p:cNvSpPr>
              <a:spLocks noChangeArrowheads="1"/>
            </p:cNvSpPr>
            <p:nvPr/>
          </p:nvSpPr>
          <p:spPr bwMode="auto">
            <a:xfrm>
              <a:off x="715" y="288"/>
              <a:ext cx="26" cy="66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4" name="Rectangle 19"/>
            <p:cNvSpPr>
              <a:spLocks noChangeArrowheads="1"/>
            </p:cNvSpPr>
            <p:nvPr/>
          </p:nvSpPr>
          <p:spPr bwMode="auto">
            <a:xfrm>
              <a:off x="776" y="288"/>
              <a:ext cx="27" cy="7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5" name="Rectangle 20"/>
            <p:cNvSpPr>
              <a:spLocks noChangeArrowheads="1"/>
            </p:cNvSpPr>
            <p:nvPr/>
          </p:nvSpPr>
          <p:spPr bwMode="auto">
            <a:xfrm>
              <a:off x="839" y="288"/>
              <a:ext cx="28" cy="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6" name="Rectangle 21"/>
            <p:cNvSpPr>
              <a:spLocks noChangeArrowheads="1"/>
            </p:cNvSpPr>
            <p:nvPr/>
          </p:nvSpPr>
          <p:spPr bwMode="auto">
            <a:xfrm>
              <a:off x="902" y="288"/>
              <a:ext cx="27" cy="8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183318" name="Rectangle 2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" pitchFamily="2" charset="2"/>
        <a:buChar char="o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5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p"/>
        <a:defRPr sz="22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tinypic.co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cubaexpert.blogspot.com/2007/03/buoyancy-what-is-it-and-why-is-it.html" TargetMode="Externa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hypertextbook.com/facts/2002/EdwardLaValley.sh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ement.org/basics/concreteproducts_acc.asp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3B1D558-FC42-440A-AD6A-93EEA04E4D65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20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CTC 261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Hydrostatics (water at rest)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A9756-A3F2-4250-9C5C-0E6D2E1E5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457200"/>
            <a:ext cx="7010400" cy="381000"/>
          </a:xfrm>
        </p:spPr>
        <p:txBody>
          <a:bodyPr/>
          <a:lstStyle/>
          <a:p>
            <a:r>
              <a:rPr lang="en-US" dirty="0"/>
              <a:t>Curved Gate Problem-1/2</a:t>
            </a:r>
          </a:p>
        </p:txBody>
      </p:sp>
      <p:sp>
        <p:nvSpPr>
          <p:cNvPr id="1126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6BB7652-3488-49FA-B3EF-38CAD6D9AC55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200"/>
          </a:p>
        </p:txBody>
      </p:sp>
      <p:pic>
        <p:nvPicPr>
          <p:cNvPr id="11267" name="Picture 2" descr="picture showing how to solve a simple (1/4 circle curved gate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940" y="838200"/>
            <a:ext cx="4715448" cy="596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F987D-20BA-4A13-AD32-A718CB1F8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457200"/>
            <a:ext cx="7010400" cy="381000"/>
          </a:xfrm>
        </p:spPr>
        <p:txBody>
          <a:bodyPr/>
          <a:lstStyle/>
          <a:p>
            <a:r>
              <a:rPr lang="en-US" dirty="0"/>
              <a:t>Curved Gate Problem-2/2</a:t>
            </a:r>
          </a:p>
        </p:txBody>
      </p:sp>
      <p:sp>
        <p:nvSpPr>
          <p:cNvPr id="1229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663F092-D879-4ECC-BDF7-1D785B088CD9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200"/>
          </a:p>
        </p:txBody>
      </p:sp>
      <p:pic>
        <p:nvPicPr>
          <p:cNvPr id="12291" name="Picture 2" descr="continuation of solving a 1/4 circle curves gate probl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054" y="910662"/>
            <a:ext cx="4167188" cy="581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2DF6431-38DA-45FE-8DFA-9EF7DD6D19ED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20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/>
              <a:t>Buoyancy</a:t>
            </a:r>
          </a:p>
        </p:txBody>
      </p:sp>
      <p:pic>
        <p:nvPicPr>
          <p:cNvPr id="13316" name="Picture 5" descr="Image and video hosting by TinyPic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40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2362200" y="4876800"/>
            <a:ext cx="441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hlinkClick r:id="rId5"/>
              </a:rPr>
              <a:t>http://scubaexpert.blogspot.com/2007/03/buoyancy-what-is-it-and-why-is-it.html</a:t>
            </a:r>
            <a:r>
              <a:rPr lang="en-US" altLang="en-US" sz="180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539DB12-CB39-4D17-9ED8-47B1D532643F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20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Buoyancy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Buoyancy is the uplifting force exerted by water on a submerged solid object</a:t>
            </a:r>
          </a:p>
          <a:p>
            <a:pPr eaLnBrk="1" hangingPunct="1"/>
            <a:r>
              <a:rPr lang="en-US" altLang="en-US"/>
              <a:t>The buoyant force is equal to the weight of water displaced by the volume</a:t>
            </a:r>
          </a:p>
          <a:p>
            <a:pPr eaLnBrk="1" hangingPunct="1"/>
            <a:r>
              <a:rPr lang="en-US" altLang="en-US"/>
              <a:t>If the buoyant force is &gt; than the weight of the object, the object will float.  If &lt; object will sink.  If equal (hover)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8DD46CB-9ED4-4BF6-A5B0-88DC8CB54A46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20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Buoyancy-Basic Steps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153400" cy="4114800"/>
          </a:xfrm>
        </p:spPr>
        <p:txBody>
          <a:bodyPr/>
          <a:lstStyle/>
          <a:p>
            <a:pPr eaLnBrk="1" hangingPunct="1"/>
            <a:r>
              <a:rPr lang="en-US" altLang="en-US"/>
              <a:t>Draw the FBD</a:t>
            </a:r>
          </a:p>
          <a:p>
            <a:pPr eaLnBrk="1" hangingPunct="1"/>
            <a:r>
              <a:rPr lang="en-US" altLang="en-US"/>
              <a:t>Identify all buoyant forces</a:t>
            </a:r>
          </a:p>
          <a:p>
            <a:pPr eaLnBrk="1" hangingPunct="1"/>
            <a:r>
              <a:rPr lang="en-US" altLang="en-US"/>
              <a:t>Identify all weight forces</a:t>
            </a:r>
          </a:p>
          <a:p>
            <a:pPr eaLnBrk="1" hangingPunct="1"/>
            <a:r>
              <a:rPr lang="en-US" altLang="en-US"/>
              <a:t>Identify other forces (pushing, pulling)</a:t>
            </a:r>
          </a:p>
          <a:p>
            <a:pPr eaLnBrk="1" hangingPunct="1"/>
            <a:r>
              <a:rPr lang="en-US" altLang="en-US"/>
              <a:t>Apply equilibrium equation in the y-direction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/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D222822-9880-48B1-973A-6355A701D9EE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20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Buoyancy-Other Hints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153400" cy="4114800"/>
          </a:xfrm>
        </p:spPr>
        <p:txBody>
          <a:bodyPr/>
          <a:lstStyle/>
          <a:p>
            <a:pPr eaLnBrk="1" hangingPunct="1"/>
            <a:r>
              <a:rPr lang="en-US" altLang="en-US"/>
              <a:t>Every submerged object has a buoyant force and a weight force.  Just because an object is light, don’t ignore the weight.  Just because an object is heavy and dense, don’t ignore the buoyant force.  </a:t>
            </a:r>
          </a:p>
          <a:p>
            <a:pPr eaLnBrk="1" hangingPunct="1"/>
            <a:r>
              <a:rPr lang="en-US" altLang="en-US"/>
              <a:t>If the weight is noted “in water” then the buoyant force is already accounted for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89966B8-D074-4E51-8AA9-08F21DD6E496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20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Buoyancy-Example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153400" cy="4114800"/>
          </a:xfrm>
        </p:spPr>
        <p:txBody>
          <a:bodyPr/>
          <a:lstStyle/>
          <a:p>
            <a:pPr eaLnBrk="1" hangingPunct="1"/>
            <a:r>
              <a:rPr lang="en-US" altLang="en-US"/>
              <a:t>A 50-gal oil barrel, filled with air, is to be used to help a diver raise an ancient ship anchor from the bottom of the ocean.  The anchor weighs 400-lb </a:t>
            </a:r>
            <a:r>
              <a:rPr lang="en-US" altLang="en-US">
                <a:solidFill>
                  <a:srgbClr val="00B050"/>
                </a:solidFill>
              </a:rPr>
              <a:t>in water</a:t>
            </a:r>
            <a:r>
              <a:rPr lang="en-US" altLang="en-US"/>
              <a:t> and the barrel weighs 50-lb </a:t>
            </a:r>
            <a:r>
              <a:rPr lang="en-US" altLang="en-US">
                <a:solidFill>
                  <a:srgbClr val="00B050"/>
                </a:solidFill>
              </a:rPr>
              <a:t>in air</a:t>
            </a:r>
            <a:r>
              <a:rPr lang="en-US" altLang="en-US"/>
              <a:t>.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How much weight will the diver be required to lift when the submerged (air-filled) barrel is attached to the anchor?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/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7748251-A753-4E8E-A43B-C467441F0266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20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Buoyancy-Example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153400" cy="4114800"/>
          </a:xfrm>
        </p:spPr>
        <p:txBody>
          <a:bodyPr/>
          <a:lstStyle/>
          <a:p>
            <a:pPr eaLnBrk="1" hangingPunct="1"/>
            <a:r>
              <a:rPr lang="en-US" altLang="en-US"/>
              <a:t>Draw the FBD: on board</a:t>
            </a:r>
          </a:p>
          <a:p>
            <a:pPr eaLnBrk="1" hangingPunct="1"/>
            <a:r>
              <a:rPr lang="en-US" altLang="en-US"/>
              <a:t>Identify all buoyant forces:</a:t>
            </a:r>
          </a:p>
          <a:p>
            <a:pPr lvl="1" eaLnBrk="1" hangingPunct="1"/>
            <a:r>
              <a:rPr lang="en-US" altLang="en-US"/>
              <a:t>Anchor—already accounted for</a:t>
            </a:r>
          </a:p>
          <a:p>
            <a:pPr lvl="1" eaLnBrk="1" hangingPunct="1"/>
            <a:r>
              <a:rPr lang="en-US" altLang="en-US"/>
              <a:t>Barrel-50 gal/(7.48 gal/ft</a:t>
            </a:r>
            <a:r>
              <a:rPr lang="en-US" altLang="en-US" baseline="30000"/>
              <a:t>3</a:t>
            </a:r>
            <a:r>
              <a:rPr lang="en-US" altLang="en-US"/>
              <a:t>)*</a:t>
            </a:r>
            <a:r>
              <a:rPr lang="en-US" altLang="en-US">
                <a:solidFill>
                  <a:srgbClr val="00B050"/>
                </a:solidFill>
              </a:rPr>
              <a:t>64.1#/ft</a:t>
            </a:r>
            <a:r>
              <a:rPr lang="en-US" altLang="en-US" baseline="30000">
                <a:solidFill>
                  <a:srgbClr val="00B050"/>
                </a:solidFill>
              </a:rPr>
              <a:t>3</a:t>
            </a:r>
            <a:r>
              <a:rPr lang="en-US" altLang="en-US"/>
              <a:t>=428#</a:t>
            </a:r>
          </a:p>
          <a:p>
            <a:pPr eaLnBrk="1" hangingPunct="1"/>
            <a:r>
              <a:rPr lang="en-US" altLang="en-US"/>
              <a:t>Identify all weight forces</a:t>
            </a:r>
          </a:p>
          <a:p>
            <a:pPr lvl="1" eaLnBrk="1" hangingPunct="1"/>
            <a:r>
              <a:rPr lang="en-US" altLang="en-US"/>
              <a:t>Anchor-400#</a:t>
            </a:r>
          </a:p>
          <a:p>
            <a:pPr lvl="1" eaLnBrk="1" hangingPunct="1"/>
            <a:r>
              <a:rPr lang="en-US" altLang="en-US"/>
              <a:t>Barrel-50#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1800">
                <a:solidFill>
                  <a:srgbClr val="00B050"/>
                </a:solidFill>
              </a:rPr>
              <a:t>Sea water has a higher specific weight than fresh water </a:t>
            </a:r>
            <a:r>
              <a:rPr lang="en-US" altLang="en-US" sz="1800">
                <a:hlinkClick r:id="rId3"/>
              </a:rPr>
              <a:t>http://hypertextbook.com/facts/2002/EdwardLaValley.shtml</a:t>
            </a:r>
            <a:r>
              <a:rPr lang="en-US" altLang="en-US" sz="1800"/>
              <a:t> 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5D6A6A5-A2F4-4721-A5BF-9420662B9DBD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20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Buoyancy-Example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153400" cy="4114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Identify other forces (pushing, pulling)</a:t>
            </a:r>
          </a:p>
          <a:p>
            <a:pPr lvl="1" eaLnBrk="1" hangingPunct="1"/>
            <a:r>
              <a:rPr lang="en-US" altLang="en-US" dirty="0"/>
              <a:t>Pulling up of diver (unknown)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/>
              <a:t>Apply equilibrium equation in the y-direction</a:t>
            </a:r>
          </a:p>
          <a:p>
            <a:pPr lvl="1" eaLnBrk="1" hangingPunct="1"/>
            <a:r>
              <a:rPr lang="en-US" altLang="en-US" dirty="0"/>
              <a:t>Diver Force=400+50=428=22 #</a:t>
            </a:r>
          </a:p>
          <a:p>
            <a:pPr lvl="1" eaLnBrk="1" hangingPunct="1"/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/>
              <a:t>Answer=Just over 22#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BF47FD4-4054-4501-89E5-3B9358CBBFEC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20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6705600" cy="1295400"/>
          </a:xfrm>
        </p:spPr>
        <p:txBody>
          <a:bodyPr/>
          <a:lstStyle/>
          <a:p>
            <a:pPr eaLnBrk="1" hangingPunct="1"/>
            <a:r>
              <a:rPr lang="en-US" altLang="en-US"/>
              <a:t>Buoyancy Problem:</a:t>
            </a:r>
            <a:br>
              <a:rPr lang="en-US" altLang="en-US"/>
            </a:br>
            <a:r>
              <a:rPr lang="en-US" altLang="en-US"/>
              <a:t>try this at home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33549"/>
            <a:ext cx="6705600" cy="3124201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A block of wood 30-cm square in cross section and 60-cm long weighs 318N.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/>
              <a:t>How much of the block is below water?</a:t>
            </a:r>
          </a:p>
          <a:p>
            <a:pPr eaLnBrk="1" hangingPunct="1"/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/>
              <a:t>Answer:  18cm</a:t>
            </a:r>
          </a:p>
        </p:txBody>
      </p:sp>
      <p:sp>
        <p:nvSpPr>
          <p:cNvPr id="20485" name="AutoShape 5" descr="2Q=="/>
          <p:cNvSpPr>
            <a:spLocks noChangeAspect="1" noChangeArrowheads="1"/>
          </p:cNvSpPr>
          <p:nvPr/>
        </p:nvSpPr>
        <p:spPr bwMode="auto">
          <a:xfrm>
            <a:off x="3890963" y="2838450"/>
            <a:ext cx="136207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pic>
        <p:nvPicPr>
          <p:cNvPr id="20486" name="Picture 7" descr="acc_122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657600"/>
            <a:ext cx="19050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Text Box 9"/>
          <p:cNvSpPr txBox="1">
            <a:spLocks noChangeArrowheads="1"/>
          </p:cNvSpPr>
          <p:nvPr/>
        </p:nvSpPr>
        <p:spPr bwMode="auto">
          <a:xfrm>
            <a:off x="5029200" y="5562600"/>
            <a:ext cx="411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chemeClr val="tx1"/>
                </a:solidFill>
                <a:hlinkClick r:id="rId4"/>
              </a:rPr>
              <a:t>http://www.cement.org/basics/concreteproducts_acc.asp</a:t>
            </a:r>
            <a:r>
              <a:rPr lang="en-US" altLang="en-US" sz="120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1BC1AC2-823D-4493-8565-D88EFC587527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20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Review</a:t>
            </a:r>
            <a:endParaRPr lang="en-US" altLang="en-US" sz="2000" dirty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8153400" cy="4419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400" dirty="0"/>
              <a:t>Fluid properties &amp; Pressure (gage and absolute)</a:t>
            </a:r>
          </a:p>
          <a:p>
            <a:pPr marL="0" indent="0" eaLnBrk="1" hangingPunct="1">
              <a:buNone/>
            </a:pPr>
            <a:r>
              <a:rPr lang="en-US" altLang="en-US" sz="2400" dirty="0"/>
              <a:t>Converting pressure to pressure head &amp; Manometers</a:t>
            </a:r>
          </a:p>
          <a:p>
            <a:pPr marL="0" indent="0" eaLnBrk="1" hangingPunct="1">
              <a:buNone/>
            </a:pPr>
            <a:endParaRPr lang="en-US" altLang="en-US" sz="2400" dirty="0"/>
          </a:p>
          <a:p>
            <a:pPr marL="0" indent="0" eaLnBrk="1" hangingPunct="1">
              <a:buNone/>
            </a:pPr>
            <a:r>
              <a:rPr lang="en-US" altLang="en-US" sz="2400" dirty="0"/>
              <a:t>Resultant force on a horizontal, planar surface</a:t>
            </a:r>
          </a:p>
          <a:p>
            <a:pPr marL="0" indent="0" eaLnBrk="1" hangingPunct="1">
              <a:buNone/>
            </a:pPr>
            <a:endParaRPr lang="en-US" altLang="en-US" sz="2400" dirty="0"/>
          </a:p>
          <a:p>
            <a:pPr marL="0" indent="0" eaLnBrk="1" hangingPunct="1">
              <a:buNone/>
            </a:pPr>
            <a:r>
              <a:rPr lang="en-US" altLang="en-US" sz="2400" dirty="0"/>
              <a:t>Resultant force on a vertical, rectangular surface (unsubmerged and submerged)</a:t>
            </a:r>
          </a:p>
          <a:p>
            <a:pPr marL="0" indent="0" eaLnBrk="1" hangingPunct="1">
              <a:buNone/>
            </a:pPr>
            <a:r>
              <a:rPr lang="en-US" altLang="en-US" sz="2400" dirty="0"/>
              <a:t> F=</a:t>
            </a:r>
            <a:r>
              <a:rPr lang="en-US" altLang="en-US" sz="2400" dirty="0">
                <a:solidFill>
                  <a:srgbClr val="00B050"/>
                </a:solidFill>
              </a:rPr>
              <a:t>Average</a:t>
            </a:r>
            <a:r>
              <a:rPr lang="en-US" altLang="en-US" sz="2400" dirty="0"/>
              <a:t> Pressure * Surface Area</a:t>
            </a:r>
          </a:p>
          <a:p>
            <a:pPr marL="0" indent="0" eaLnBrk="1" hangingPunct="1">
              <a:buNone/>
            </a:pPr>
            <a:r>
              <a:rPr lang="en-US" altLang="en-US" sz="2400" dirty="0"/>
              <a:t>Center of pressure-Find centroid of pressure distribution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C568FE6-63B8-4492-AC60-CB71C3CF9668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20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Higher-Level Topic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Stability</a:t>
            </a:r>
          </a:p>
          <a:p>
            <a:pPr lvl="1" eaLnBrk="1" hangingPunct="1"/>
            <a:r>
              <a:rPr lang="en-US" altLang="en-US" dirty="0"/>
              <a:t>How stable is an object floating in the water.  </a:t>
            </a:r>
          </a:p>
          <a:p>
            <a:pPr lvl="1" eaLnBrk="1" hangingPunct="1"/>
            <a:r>
              <a:rPr lang="en-US" altLang="en-US" dirty="0"/>
              <a:t>If slightly tipped, does it go back to a floating position or does it flip over?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001000" cy="4114800"/>
          </a:xfrm>
        </p:spPr>
        <p:txBody>
          <a:bodyPr/>
          <a:lstStyle/>
          <a:p>
            <a:r>
              <a:rPr lang="en-US" sz="2400" dirty="0"/>
              <a:t>What is the bar above a variable mean?</a:t>
            </a:r>
          </a:p>
          <a:p>
            <a:r>
              <a:rPr lang="en-US" sz="2400" dirty="0"/>
              <a:t>For inclined plane problems you must use two coordinate systems---what are they?</a:t>
            </a:r>
          </a:p>
          <a:p>
            <a:r>
              <a:rPr lang="en-US" sz="2400" dirty="0"/>
              <a:t>What is the moment of inertia? </a:t>
            </a:r>
          </a:p>
          <a:p>
            <a:r>
              <a:rPr lang="en-US" sz="2400" dirty="0"/>
              <a:t>Which moment of inertia is used for inclined plane problems?</a:t>
            </a:r>
          </a:p>
          <a:p>
            <a:r>
              <a:rPr lang="en-US" sz="2400" dirty="0"/>
              <a:t>How do you determine buoyancy?</a:t>
            </a:r>
          </a:p>
          <a:p>
            <a:r>
              <a:rPr lang="en-US" sz="2400" dirty="0"/>
              <a:t>What does the weight “in water” mean?</a:t>
            </a:r>
          </a:p>
          <a:p>
            <a:r>
              <a:rPr lang="en-US" sz="2400" dirty="0"/>
              <a:t>Is the specific weight of sea water different than that of fresh water?  Why?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E667A17-AA77-4935-817E-FC76E3F2FBA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5869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3777EB2-14BF-4E6C-B1FE-50E44641730D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20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/>
              <a:t>Next Lecture 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Fluid Flow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914BEAC-5F63-4143-B06C-0F486FC5DEB0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20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Objectives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Know how to calculate hydrostatic pressure on an inclined, submerged  planar surface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/>
              <a:t>Understand buoyancy and solve buoyancy problems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03708A8-E416-4F4D-9974-E14F1EFE0E70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200"/>
          </a:p>
        </p:txBody>
      </p:sp>
      <p:pic>
        <p:nvPicPr>
          <p:cNvPr id="6147" name="Picture 5" descr="image showing h, h-bar, y, y-bar and inclination ang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57400"/>
            <a:ext cx="6172200" cy="344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Inclined, submerged plane surface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82FAEEC-4DD8-41EF-8600-D37A18F83987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20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/>
              <a:t>Hydrostatic forces on inclined, submerged planes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2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en-US" dirty="0"/>
                  <a:t>Magnitude of Force: </a:t>
                </a:r>
              </a:p>
              <a:p>
                <a:pPr marL="0" indent="0" algn="ctr" eaLnBrk="1" hangingPunct="1">
                  <a:buNone/>
                </a:pPr>
                <a:r>
                  <a:rPr lang="en-US" altLang="en-US" dirty="0"/>
                  <a:t>F=</a:t>
                </a:r>
                <a:r>
                  <a:rPr lang="el-GR" altLang="en-US" dirty="0"/>
                  <a:t>ω</a:t>
                </a:r>
                <a:r>
                  <a:rPr lang="en-US" altLang="en-US" dirty="0"/>
                  <a:t>*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altLang="en-US" i="1" dirty="0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en-US" b="0" i="1" dirty="0" smtClean="0">
                            <a:latin typeface="Cambria Math"/>
                          </a:rPr>
                          <m:t>h</m:t>
                        </m:r>
                      </m:e>
                    </m:bar>
                  </m:oMath>
                </a14:m>
                <a:r>
                  <a:rPr lang="en-US" altLang="en-US" dirty="0"/>
                  <a:t>*Area</a:t>
                </a:r>
              </a:p>
              <a:p>
                <a:pPr eaLnBrk="1" hangingPunct="1"/>
                <a:endParaRPr lang="en-US" altLang="en-US" dirty="0"/>
              </a:p>
              <a:p>
                <a:pPr marL="0" indent="0" eaLnBrk="1" hangingPunct="1">
                  <a:buNone/>
                </a:pPr>
                <a:r>
                  <a:rPr lang="en-US" altLang="en-US" dirty="0"/>
                  <a:t>Center of Pressure Location: </a:t>
                </a:r>
                <a:r>
                  <a:rPr lang="en-US" altLang="en-US" sz="1600" dirty="0"/>
                  <a:t> </a:t>
                </a:r>
              </a:p>
              <a:p>
                <a:pPr marL="457200" lvl="1" indent="0" algn="ctr" eaLnBrk="1" hangingPunct="1">
                  <a:buNone/>
                </a:pPr>
                <a:r>
                  <a:rPr lang="en-US" altLang="en-US" dirty="0" err="1"/>
                  <a:t>y</a:t>
                </a:r>
                <a:r>
                  <a:rPr lang="en-US" altLang="en-US" baseline="-25000" dirty="0" err="1"/>
                  <a:t>cp</a:t>
                </a:r>
                <a:r>
                  <a:rPr lang="en-US" altLang="en-US" dirty="0"/>
                  <a:t>=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altLang="en-US" b="1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en-US" b="1" i="1" smtClean="0">
                            <a:latin typeface="Cambria Math"/>
                          </a:rPr>
                          <m:t>𝒚</m:t>
                        </m:r>
                      </m:e>
                    </m:bar>
                  </m:oMath>
                </a14:m>
                <a:r>
                  <a:rPr lang="en-US" altLang="en-US" dirty="0"/>
                  <a:t>+(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altLang="en-US" i="1" dirty="0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en-US" b="0" i="1" dirty="0" smtClean="0">
                            <a:latin typeface="Cambria Math"/>
                          </a:rPr>
                          <m:t>𝐼</m:t>
                        </m:r>
                      </m:e>
                    </m:bar>
                  </m:oMath>
                </a14:m>
                <a:r>
                  <a:rPr lang="en-US" altLang="en-US" dirty="0"/>
                  <a:t>/(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altLang="en-US" b="1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en-US" b="1" i="1" smtClean="0">
                            <a:latin typeface="Cambria Math"/>
                          </a:rPr>
                          <m:t>𝒚</m:t>
                        </m:r>
                      </m:e>
                    </m:bar>
                  </m:oMath>
                </a14:m>
                <a:r>
                  <a:rPr lang="en-US" altLang="en-US" dirty="0"/>
                  <a:t>*Area))</a:t>
                </a:r>
              </a:p>
              <a:p>
                <a:pPr lvl="1" eaLnBrk="1" hangingPunct="1"/>
                <a:endParaRPr lang="en-US" altLang="en-US" dirty="0"/>
              </a:p>
              <a:p>
                <a:pPr marL="457200" lvl="1" indent="0" eaLnBrk="1" hangingPunct="1">
                  <a:buNone/>
                </a:pPr>
                <a:r>
                  <a:rPr lang="en-US" altLang="en-US" sz="1600" dirty="0">
                    <a:solidFill>
                      <a:srgbClr val="00B050"/>
                    </a:solidFill>
                  </a:rPr>
                  <a:t>Note:  A variable with a bar over it indicates that the variable has something to do the with the centroid of the planar surface (either a distance to the centroid or a property with respect to the centroid)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en-US" dirty="0"/>
                  <a:t>	</a:t>
                </a:r>
              </a:p>
              <a:p>
                <a:pPr eaLnBrk="1" hangingPunct="1">
                  <a:buFont typeface="Wingdings" pitchFamily="2" charset="2"/>
                  <a:buNone/>
                </a:pPr>
                <a:endParaRPr lang="en-US" altLang="en-US" dirty="0"/>
              </a:p>
              <a:p>
                <a:pPr lvl="1" eaLnBrk="1" hangingPunct="1">
                  <a:buFont typeface="Wingdings" pitchFamily="2" charset="2"/>
                  <a:buNone/>
                </a:pPr>
                <a:endParaRPr lang="en-US" altLang="en-US" sz="2900" dirty="0"/>
              </a:p>
              <a:p>
                <a:pPr eaLnBrk="1" hangingPunct="1">
                  <a:buFont typeface="Wingdings" pitchFamily="2" charset="2"/>
                  <a:buNone/>
                </a:pPr>
                <a:endParaRPr lang="en-US" altLang="en-US" dirty="0"/>
              </a:p>
            </p:txBody>
          </p:sp>
        </mc:Choice>
        <mc:Fallback xmlns="">
          <p:sp>
            <p:nvSpPr>
              <p:cNvPr id="717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739" t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E576D04-B175-4749-8C83-9ADD6F6F1D97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20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/>
              <a:t>Hydrostatic forces on inclined, submerged planes-Basic Steps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6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981200"/>
                <a:ext cx="8229600" cy="4114800"/>
              </a:xfrm>
            </p:spPr>
            <p:txBody>
              <a:bodyPr/>
              <a:lstStyle/>
              <a:p>
                <a:pPr eaLnBrk="1" hangingPunct="1"/>
                <a:r>
                  <a:rPr lang="en-US" altLang="en-US" sz="2400" dirty="0"/>
                  <a:t>Determine centroid </a:t>
                </a:r>
              </a:p>
              <a:p>
                <a:pPr eaLnBrk="1" hangingPunct="1"/>
                <a:r>
                  <a:rPr lang="en-US" altLang="en-US" sz="2400" dirty="0"/>
                  <a:t>Determine area</a:t>
                </a:r>
              </a:p>
              <a:p>
                <a:pPr eaLnBrk="1" hangingPunct="1"/>
                <a:r>
                  <a:rPr lang="en-US" altLang="en-US" sz="2400" dirty="0"/>
                  <a:t>Determine Moment of Inertia about the centroid (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en-US" sz="2400" b="0" i="1" dirty="0" smtClean="0">
                            <a:latin typeface="Cambria Math"/>
                          </a:rPr>
                          <m:t>𝐼</m:t>
                        </m:r>
                      </m:e>
                    </m:bar>
                  </m:oMath>
                </a14:m>
                <a:r>
                  <a:rPr lang="en-US" altLang="en-US" sz="2400" dirty="0"/>
                  <a:t>)</a:t>
                </a:r>
              </a:p>
              <a:p>
                <a:pPr eaLnBrk="1" hangingPunct="1"/>
                <a:r>
                  <a:rPr lang="en-US" altLang="en-US" sz="2400" dirty="0"/>
                  <a:t>Determine h-bar (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en-US" sz="2400" b="0" i="1" dirty="0" smtClean="0">
                            <a:latin typeface="Cambria Math"/>
                          </a:rPr>
                          <m:t>h</m:t>
                        </m:r>
                      </m:e>
                    </m:bar>
                  </m:oMath>
                </a14:m>
                <a:r>
                  <a:rPr lang="en-US" altLang="en-US" sz="2400" dirty="0"/>
                  <a:t>)</a:t>
                </a:r>
              </a:p>
              <a:p>
                <a:pPr eaLnBrk="1" hangingPunct="1"/>
                <a:r>
                  <a:rPr lang="en-US" altLang="en-US" sz="2400" dirty="0"/>
                  <a:t>Determine y-bar (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en-US" sz="2400" b="1" i="1" smtClean="0">
                            <a:latin typeface="Cambria Math"/>
                          </a:rPr>
                          <m:t>𝒚</m:t>
                        </m:r>
                      </m:e>
                    </m:bar>
                    <m:r>
                      <a:rPr lang="en-US" altLang="en-US" sz="2400" b="0" i="0" smtClean="0">
                        <a:latin typeface="Cambria Math"/>
                      </a:rPr>
                      <m:t>)</m:t>
                    </m:r>
                  </m:oMath>
                </a14:m>
                <a:endParaRPr lang="en-US" altLang="en-US" sz="2400" dirty="0"/>
              </a:p>
              <a:p>
                <a:pPr eaLnBrk="1" hangingPunct="1"/>
                <a:r>
                  <a:rPr lang="en-US" altLang="en-US" sz="2400" dirty="0"/>
                  <a:t>Use equations to determine static pressure resultant and location</a:t>
                </a:r>
              </a:p>
              <a:p>
                <a:pPr eaLnBrk="1" hangingPunct="1"/>
                <a:r>
                  <a:rPr lang="en-US" altLang="en-US" sz="2400" dirty="0"/>
                  <a:t>Apply statics to determine other forces (such as a force required to open a gate, etc.)</a:t>
                </a:r>
              </a:p>
              <a:p>
                <a:pPr eaLnBrk="1" hangingPunct="1"/>
                <a:endParaRPr lang="en-US" altLang="en-US" sz="2400" dirty="0"/>
              </a:p>
              <a:p>
                <a:pPr eaLnBrk="1" hangingPunct="1">
                  <a:buFont typeface="Wingdings" pitchFamily="2" charset="2"/>
                  <a:buNone/>
                </a:pPr>
                <a:endParaRPr lang="en-US" altLang="en-US" sz="2400" dirty="0"/>
              </a:p>
              <a:p>
                <a:pPr lvl="1" eaLnBrk="1" hangingPunct="1">
                  <a:buFont typeface="Wingdings" pitchFamily="2" charset="2"/>
                  <a:buNone/>
                </a:pPr>
                <a:endParaRPr lang="en-US" altLang="en-US" dirty="0"/>
              </a:p>
              <a:p>
                <a:pPr eaLnBrk="1" hangingPunct="1">
                  <a:buFont typeface="Wingdings" pitchFamily="2" charset="2"/>
                  <a:buNone/>
                </a:pPr>
                <a:endParaRPr lang="en-US" altLang="en-US" sz="2400" dirty="0"/>
              </a:p>
            </p:txBody>
          </p:sp>
        </mc:Choice>
        <mc:Fallback xmlns="">
          <p:sp>
            <p:nvSpPr>
              <p:cNvPr id="819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981200"/>
                <a:ext cx="8229600" cy="4114800"/>
              </a:xfrm>
              <a:blipFill rotWithShape="1">
                <a:blip r:embed="rId3"/>
                <a:stretch>
                  <a:fillRect l="-593" t="-1037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BF2D69-DF43-4C16-832E-A87831D69CAF}" type="slidenum">
              <a:rPr lang="en-US" altLang="en-US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77813"/>
            <a:ext cx="7543800" cy="1550987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Centroids and Moment of Inertia</a:t>
            </a:r>
            <a:br>
              <a:rPr lang="en-US" altLang="en-US" dirty="0"/>
            </a:br>
            <a:r>
              <a:rPr lang="en-US" alt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See Brightspace</a:t>
            </a:r>
          </a:p>
        </p:txBody>
      </p:sp>
      <p:sp>
        <p:nvSpPr>
          <p:cNvPr id="17412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en-US" altLang="en-US" dirty="0"/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</p:txBody>
      </p:sp>
      <p:pic>
        <p:nvPicPr>
          <p:cNvPr id="2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62200"/>
            <a:ext cx="71882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2921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D48DA84-5EB0-479E-90E9-EA4D672FC0AC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20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/>
              <a:t>Hydrostatic forces on inclined, submerged planes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Review Examples on Brightspace (Content, Fluid Statics Examples)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marL="457200" lvl="1" indent="0" eaLnBrk="1" hangingPunct="1">
              <a:buNone/>
            </a:pPr>
            <a:r>
              <a:rPr lang="en-US" altLang="en-US" dirty="0"/>
              <a:t>Vertical non-rectangular gate</a:t>
            </a:r>
          </a:p>
          <a:p>
            <a:pPr lvl="1" eaLnBrk="1" hangingPunct="1"/>
            <a:endParaRPr lang="en-US" altLang="en-US" dirty="0"/>
          </a:p>
          <a:p>
            <a:pPr marL="457200" lvl="1" indent="0" eaLnBrk="1" hangingPunct="1">
              <a:buNone/>
            </a:pPr>
            <a:r>
              <a:rPr lang="en-US" altLang="en-US" dirty="0"/>
              <a:t>Inclined submerged gate and having to use a FBD to solve for an unknown force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483660F-2204-4350-B22C-664AF4776E94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20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Forces on Curved Surfaces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981200"/>
            <a:ext cx="7010400" cy="1447800"/>
          </a:xfrm>
        </p:spPr>
        <p:txBody>
          <a:bodyPr/>
          <a:lstStyle/>
          <a:p>
            <a:pPr eaLnBrk="1" hangingPunct="1"/>
            <a:r>
              <a:rPr lang="en-US" altLang="en-US"/>
              <a:t>Find horizontal and vertical components</a:t>
            </a:r>
          </a:p>
          <a:p>
            <a:pPr eaLnBrk="1" hangingPunct="1"/>
            <a:r>
              <a:rPr lang="en-US" altLang="en-US"/>
              <a:t>Use vector addition to solved for magnitude and direction</a:t>
            </a:r>
          </a:p>
        </p:txBody>
      </p:sp>
      <p:pic>
        <p:nvPicPr>
          <p:cNvPr id="10245" name="Picture 4" descr="shows forces on a curves (1/4 circle) surf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733800"/>
            <a:ext cx="504825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ascade">
  <a:themeElements>
    <a:clrScheme name="Cascade 9">
      <a:dk1>
        <a:srgbClr val="000000"/>
      </a:dk1>
      <a:lt1>
        <a:srgbClr val="FFFFFF"/>
      </a:lt1>
      <a:dk2>
        <a:srgbClr val="1C1C34"/>
      </a:dk2>
      <a:lt2>
        <a:srgbClr val="000066"/>
      </a:lt2>
      <a:accent1>
        <a:srgbClr val="DDDDDD"/>
      </a:accent1>
      <a:accent2>
        <a:srgbClr val="6699CC"/>
      </a:accent2>
      <a:accent3>
        <a:srgbClr val="FFFFFF"/>
      </a:accent3>
      <a:accent4>
        <a:srgbClr val="000000"/>
      </a:accent4>
      <a:accent5>
        <a:srgbClr val="EBEBEB"/>
      </a:accent5>
      <a:accent6>
        <a:srgbClr val="5C8AB9"/>
      </a:accent6>
      <a:hlink>
        <a:srgbClr val="005A58"/>
      </a:hlink>
      <a:folHlink>
        <a:srgbClr val="808000"/>
      </a:folHlink>
    </a:clrScheme>
    <a:fontScheme name="Casca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scade 1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5C5C8A"/>
        </a:accent6>
        <a:hlink>
          <a:srgbClr val="FFFF99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2">
        <a:dk1>
          <a:srgbClr val="CC99FF"/>
        </a:dk1>
        <a:lt1>
          <a:srgbClr val="FFFFFF"/>
        </a:lt1>
        <a:dk2>
          <a:srgbClr val="400040"/>
        </a:dk2>
        <a:lt2>
          <a:srgbClr val="FFFFFF"/>
        </a:lt2>
        <a:accent1>
          <a:srgbClr val="FF66FF"/>
        </a:accent1>
        <a:accent2>
          <a:srgbClr val="CC00CC"/>
        </a:accent2>
        <a:accent3>
          <a:srgbClr val="AFAAAF"/>
        </a:accent3>
        <a:accent4>
          <a:srgbClr val="DADADA"/>
        </a:accent4>
        <a:accent5>
          <a:srgbClr val="FFB8FF"/>
        </a:accent5>
        <a:accent6>
          <a:srgbClr val="B900B9"/>
        </a:accent6>
        <a:hlink>
          <a:srgbClr val="FF7C80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3">
        <a:dk1>
          <a:srgbClr val="CC99FF"/>
        </a:dk1>
        <a:lt1>
          <a:srgbClr val="FFFFFF"/>
        </a:lt1>
        <a:dk2>
          <a:srgbClr val="34022D"/>
        </a:dk2>
        <a:lt2>
          <a:srgbClr val="FFFFFF"/>
        </a:lt2>
        <a:accent1>
          <a:srgbClr val="775EC8"/>
        </a:accent1>
        <a:accent2>
          <a:srgbClr val="9933FF"/>
        </a:accent2>
        <a:accent3>
          <a:srgbClr val="AEAAAD"/>
        </a:accent3>
        <a:accent4>
          <a:srgbClr val="DADADA"/>
        </a:accent4>
        <a:accent5>
          <a:srgbClr val="BDB6E0"/>
        </a:accent5>
        <a:accent6>
          <a:srgbClr val="8A2DE7"/>
        </a:accent6>
        <a:hlink>
          <a:srgbClr val="993366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4">
        <a:dk1>
          <a:srgbClr val="FFFFCC"/>
        </a:dk1>
        <a:lt1>
          <a:srgbClr val="FFFFFF"/>
        </a:lt1>
        <a:dk2>
          <a:srgbClr val="000066"/>
        </a:dk2>
        <a:lt2>
          <a:srgbClr val="FFFFFF"/>
        </a:lt2>
        <a:accent1>
          <a:srgbClr val="0078F0"/>
        </a:accent1>
        <a:accent2>
          <a:srgbClr val="CCECFF"/>
        </a:accent2>
        <a:accent3>
          <a:srgbClr val="AAAAB8"/>
        </a:accent3>
        <a:accent4>
          <a:srgbClr val="DADADA"/>
        </a:accent4>
        <a:accent5>
          <a:srgbClr val="AABEF6"/>
        </a:accent5>
        <a:accent6>
          <a:srgbClr val="B9D6E7"/>
        </a:accent6>
        <a:hlink>
          <a:srgbClr val="3399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5">
        <a:dk1>
          <a:srgbClr val="00FFFF"/>
        </a:dk1>
        <a:lt1>
          <a:srgbClr val="FFFFFF"/>
        </a:lt1>
        <a:dk2>
          <a:srgbClr val="4E009C"/>
        </a:dk2>
        <a:lt2>
          <a:srgbClr val="FFFFFF"/>
        </a:lt2>
        <a:accent1>
          <a:srgbClr val="00A8A4"/>
        </a:accent1>
        <a:accent2>
          <a:srgbClr val="3399FF"/>
        </a:accent2>
        <a:accent3>
          <a:srgbClr val="B2AACB"/>
        </a:accent3>
        <a:accent4>
          <a:srgbClr val="DADADA"/>
        </a:accent4>
        <a:accent5>
          <a:srgbClr val="AAD1CF"/>
        </a:accent5>
        <a:accent6>
          <a:srgbClr val="2D8A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6">
        <a:dk1>
          <a:srgbClr val="CCCC33"/>
        </a:dk1>
        <a:lt1>
          <a:srgbClr val="FFFFFF"/>
        </a:lt1>
        <a:dk2>
          <a:srgbClr val="003300"/>
        </a:dk2>
        <a:lt2>
          <a:srgbClr val="FFFFCC"/>
        </a:lt2>
        <a:accent1>
          <a:srgbClr val="008000"/>
        </a:accent1>
        <a:accent2>
          <a:srgbClr val="669900"/>
        </a:accent2>
        <a:accent3>
          <a:srgbClr val="AAADAA"/>
        </a:accent3>
        <a:accent4>
          <a:srgbClr val="DADADA"/>
        </a:accent4>
        <a:accent5>
          <a:srgbClr val="AAC0AA"/>
        </a:accent5>
        <a:accent6>
          <a:srgbClr val="5C8A00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7">
        <a:dk1>
          <a:srgbClr val="CCCC99"/>
        </a:dk1>
        <a:lt1>
          <a:srgbClr val="FFFFFF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E2CAAA"/>
        </a:accent5>
        <a:accent6>
          <a:srgbClr val="8A5C2D"/>
        </a:accent6>
        <a:hlink>
          <a:srgbClr val="FFFFCC"/>
        </a:hlink>
        <a:folHlink>
          <a:srgbClr val="DDD8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8">
        <a:dk1>
          <a:srgbClr val="204162"/>
        </a:dk1>
        <a:lt1>
          <a:srgbClr val="FFFFFF"/>
        </a:lt1>
        <a:dk2>
          <a:srgbClr val="204162"/>
        </a:dk2>
        <a:lt2>
          <a:srgbClr val="003300"/>
        </a:lt2>
        <a:accent1>
          <a:srgbClr val="99CC00"/>
        </a:accent1>
        <a:accent2>
          <a:srgbClr val="336633"/>
        </a:accent2>
        <a:accent3>
          <a:srgbClr val="FFFFFF"/>
        </a:accent3>
        <a:accent4>
          <a:srgbClr val="1A3653"/>
        </a:accent4>
        <a:accent5>
          <a:srgbClr val="CAE2AA"/>
        </a:accent5>
        <a:accent6>
          <a:srgbClr val="2D5C2D"/>
        </a:accent6>
        <a:hlink>
          <a:srgbClr val="6666FF"/>
        </a:hlink>
        <a:folHlink>
          <a:srgbClr val="C5C2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scade 9">
        <a:dk1>
          <a:srgbClr val="000000"/>
        </a:dk1>
        <a:lt1>
          <a:srgbClr val="FFFFFF"/>
        </a:lt1>
        <a:dk2>
          <a:srgbClr val="1C1C34"/>
        </a:dk2>
        <a:lt2>
          <a:srgbClr val="000066"/>
        </a:lt2>
        <a:accent1>
          <a:srgbClr val="DDDDDD"/>
        </a:accent1>
        <a:accent2>
          <a:srgbClr val="6699CC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5C8AB9"/>
        </a:accent6>
        <a:hlink>
          <a:srgbClr val="005A58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1435</TotalTime>
  <Words>809</Words>
  <Application>Microsoft Office PowerPoint</Application>
  <PresentationFormat>On-screen Show (4:3)</PresentationFormat>
  <Paragraphs>148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Cambria Math</vt:lpstr>
      <vt:lpstr>Wingdings</vt:lpstr>
      <vt:lpstr>Cascade</vt:lpstr>
      <vt:lpstr>CTC 261</vt:lpstr>
      <vt:lpstr>Review</vt:lpstr>
      <vt:lpstr>Objectives</vt:lpstr>
      <vt:lpstr>Inclined, submerged plane surface</vt:lpstr>
      <vt:lpstr>Hydrostatic forces on inclined, submerged planes</vt:lpstr>
      <vt:lpstr>Hydrostatic forces on inclined, submerged planes-Basic Steps</vt:lpstr>
      <vt:lpstr>Centroids and Moment of Inertia See Brightspace</vt:lpstr>
      <vt:lpstr>Hydrostatic forces on inclined, submerged planes</vt:lpstr>
      <vt:lpstr>Forces on Curved Surfaces</vt:lpstr>
      <vt:lpstr>Curved Gate Problem-1/2</vt:lpstr>
      <vt:lpstr>Curved Gate Problem-2/2</vt:lpstr>
      <vt:lpstr>Buoyancy</vt:lpstr>
      <vt:lpstr>Buoyancy</vt:lpstr>
      <vt:lpstr>Buoyancy-Basic Steps</vt:lpstr>
      <vt:lpstr>Buoyancy-Other Hints</vt:lpstr>
      <vt:lpstr>Buoyancy-Example</vt:lpstr>
      <vt:lpstr>Buoyancy-Example</vt:lpstr>
      <vt:lpstr>Buoyancy-Example</vt:lpstr>
      <vt:lpstr>Buoyancy Problem: try this at home</vt:lpstr>
      <vt:lpstr>Higher-Level Topic</vt:lpstr>
      <vt:lpstr>Review Questions</vt:lpstr>
      <vt:lpstr>Next Lecture </vt:lpstr>
    </vt:vector>
  </TitlesOfParts>
  <Company>SUNY 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Interchanges</dc:title>
  <dc:creator>Jayne Baran</dc:creator>
  <cp:lastModifiedBy>Jayne Baran</cp:lastModifiedBy>
  <cp:revision>87</cp:revision>
  <dcterms:created xsi:type="dcterms:W3CDTF">2002-10-04T19:39:32Z</dcterms:created>
  <dcterms:modified xsi:type="dcterms:W3CDTF">2026-01-29T18:08:54Z</dcterms:modified>
</cp:coreProperties>
</file>