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315" r:id="rId3"/>
    <p:sldId id="321" r:id="rId4"/>
    <p:sldId id="285" r:id="rId5"/>
    <p:sldId id="257" r:id="rId6"/>
    <p:sldId id="276" r:id="rId7"/>
    <p:sldId id="316" r:id="rId8"/>
    <p:sldId id="318" r:id="rId9"/>
    <p:sldId id="319" r:id="rId10"/>
    <p:sldId id="320" r:id="rId11"/>
    <p:sldId id="311" r:id="rId12"/>
    <p:sldId id="312" r:id="rId13"/>
    <p:sldId id="313" r:id="rId14"/>
    <p:sldId id="314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02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06C9000-3748-4CCC-B6D9-F506BD8BF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00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64613AA-42FF-4A92-B5F5-6E7FB96FEFD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BE0DA88-4190-47C9-B6BC-5D7D7FBF40A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0413019-69F7-4FDA-8CD8-946CC73CB16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A2689AF-160E-48E2-89AE-EA7879707CDE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01DBAB-83AD-424D-B9E5-B5A0E9D63B86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32A2D6F-6D10-4A9E-B8B2-F73E2874B17F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79F42A1-C345-41EE-91A2-3A31CA8E4FB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EF74438-4A6A-453B-909A-36495205376F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AE8884B-CADB-435F-96CB-5BAB7C2ED9F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defRPr/>
                  </a:pPr>
                  <a:endParaRPr lang="en-US" altLang="en-US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defRPr/>
                  </a:pPr>
                  <a:endParaRPr lang="en-US" altLang="en-US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defRPr/>
                  </a:pPr>
                  <a:endParaRPr lang="en-US" altLang="en-US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defRPr/>
                  </a:pPr>
                  <a:endParaRPr lang="en-US" altLang="en-US"/>
                </a:p>
              </p:txBody>
            </p:sp>
          </p:grpSp>
        </p:grpSp>
      </p:grpSp>
      <p:sp>
        <p:nvSpPr>
          <p:cNvPr id="1424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24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1D67D-BDAA-4EF3-8E51-E966AFB60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9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81C39-EDF8-4774-85B4-AFD8921AA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1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59FAD-9250-4885-8647-0AE896D57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3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0FC67-8071-44E3-B2D5-2ED07A48D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6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93531-5080-4B2B-8F5C-44A2630F9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5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2389D-B3CD-4C66-AA92-C9627A6A2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0BB0-7EE6-47E0-A0AF-978B11916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2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EAA3C-EA55-42E0-AFDA-D5C519F91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5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C909F-421C-4B10-95BA-69F9E81F5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D434A-AC3E-4C36-8784-108C99AB4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9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EE2DA-0C71-44BD-BE6E-4E8F8AD17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0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13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413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413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3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defRPr/>
                  </a:pPr>
                  <a:endParaRPr lang="en-US" altLang="en-US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defRPr/>
                  </a:pPr>
                  <a:endParaRPr lang="en-US" altLang="en-US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defRPr/>
                  </a:pPr>
                  <a:endParaRPr lang="en-US" altLang="en-US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defRPr/>
                  </a:pPr>
                  <a:endParaRPr lang="en-US" altLang="en-US"/>
                </a:p>
              </p:txBody>
            </p:sp>
          </p:grpSp>
        </p:grpSp>
      </p:grpSp>
      <p:sp>
        <p:nvSpPr>
          <p:cNvPr id="1413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13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3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95DBF66-FF1A-4C12-A72B-0399E28D8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../pdf/infrastructurerpt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ardian.co.uk/environment/green-living-blog/2009/oct/28/live-without-mone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sunypoly.edu/~baran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D024E-9EAE-4A5D-8C7C-9BE9E7C3E04F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Water and Wastewater Technology</a:t>
            </a:r>
            <a:endParaRPr lang="en-US" sz="3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Introduction</a:t>
            </a:r>
          </a:p>
          <a:p>
            <a:pPr eaLnBrk="1" hangingPunct="1">
              <a:defRPr/>
            </a:pPr>
            <a:endParaRPr lang="en-US" dirty="0"/>
          </a:p>
        </p:txBody>
      </p:sp>
      <p:graphicFrame>
        <p:nvGraphicFramePr>
          <p:cNvPr id="3077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648483"/>
              </p:ext>
            </p:extLst>
          </p:nvPr>
        </p:nvGraphicFramePr>
        <p:xfrm>
          <a:off x="5791200" y="36576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Photo Editor Photo" r:id="rId4" imgW="24685714" imgH="18514286" progId="MSPhotoEd.3">
                  <p:embed/>
                </p:oleObj>
              </mc:Choice>
              <mc:Fallback>
                <p:oleObj name="Photo Editor Photo" r:id="rId4" imgW="24685714" imgH="185142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6576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image0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30480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19800"/>
            <a:ext cx="8229600" cy="533400"/>
          </a:xfrm>
        </p:spPr>
        <p:txBody>
          <a:bodyPr/>
          <a:lstStyle/>
          <a:p>
            <a:r>
              <a:rPr lang="en-US" sz="1800" dirty="0"/>
              <a:t>Ref: https://pubs.usgs.gov/circ/1441/circ1441.pdf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50FC67-8071-44E3-B2D5-2ED07A48DFE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194" name="Picture 2" descr="US total water withdrawals by 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9942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61C713-3A0B-41BE-B34E-34B9E44EB6F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Water Exercise</a:t>
            </a:r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On-Site</a:t>
            </a:r>
          </a:p>
          <a:p>
            <a:pPr eaLnBrk="1" hangingPunct="1">
              <a:defRPr/>
            </a:pPr>
            <a:r>
              <a:rPr lang="en-US"/>
              <a:t>Public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05C32-BD65-440B-B808-F190E7243C32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Wastewater Exercise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On-Site</a:t>
            </a:r>
          </a:p>
          <a:p>
            <a:pPr eaLnBrk="1" hangingPunct="1">
              <a:defRPr/>
            </a:pPr>
            <a:r>
              <a:rPr lang="en-US"/>
              <a:t>Public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E2A3F-B600-4FFD-A10D-5BE7923557CE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Wastewater Infrastructure Needs of New York State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For next class:</a:t>
            </a:r>
          </a:p>
          <a:p>
            <a:pPr eaLnBrk="1" hangingPunct="1">
              <a:defRPr/>
            </a:pPr>
            <a:r>
              <a:rPr lang="en-US" dirty="0"/>
              <a:t>Read:</a:t>
            </a:r>
          </a:p>
          <a:p>
            <a:pPr lvl="1" eaLnBrk="1" hangingPunct="1">
              <a:defRPr/>
            </a:pPr>
            <a:r>
              <a:rPr lang="en-US" dirty="0"/>
              <a:t>Chapter 1 of your book</a:t>
            </a:r>
          </a:p>
          <a:p>
            <a:pPr lvl="1" eaLnBrk="1" hangingPunct="1">
              <a:defRPr/>
            </a:pPr>
            <a:r>
              <a:rPr lang="en-US" dirty="0"/>
              <a:t>“</a:t>
            </a:r>
            <a:r>
              <a:rPr lang="en-US" dirty="0">
                <a:hlinkClick r:id="rId3" action="ppaction://hlinkfile"/>
              </a:rPr>
              <a:t>WW Infrastructure Needs of New York State</a:t>
            </a:r>
            <a:r>
              <a:rPr lang="en-US" dirty="0"/>
              <a:t>”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Not collected but be prepared to answer the following questions: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6EB0E-3433-4990-82B3-815C919C415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WW Needs of NYS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z="2800"/>
              <a:t>What do the acronyms CWA, MS4, EPA, CSO, NYSERDA, and TMDL stand for?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z="2800"/>
              <a:t>What % of all children deaths (under age 5) worldwide are due to lack of safe water?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z="2800"/>
              <a:t>How many municipal wastewater plants are located in New York State?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z="2800"/>
              <a:t>What is the expected useful life of a wastewater treatment plant?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z="2800"/>
              <a:t>A permit is needed for construction sites greater than ___ acres?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Separation &amp; the Tool of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If we grew our own food, we wouldn't waste a third of it as we do today. If we made our own tables and chairs, we wouldn't throw them out the moment we changed the interior decor.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If we had to clean our own drinking water, we probably wouldn't contaminate it.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sz="2000" dirty="0">
                <a:hlinkClick r:id="rId3"/>
              </a:rPr>
              <a:t>http://www.guardian.co.uk/environment/green-living-blog/2009/oct/28/live-without-money</a:t>
            </a:r>
            <a:r>
              <a:rPr lang="en-US" sz="20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6FC76-A621-498C-92C9-0081F9D5377A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8199CC-46B4-4929-89B3-23B2BE5F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Drought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558E0-421F-4002-8235-3BD3C56B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0FC67-8071-44E3-B2D5-2ED07A48DFE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Drought-Lake Mead">
            <a:extLst>
              <a:ext uri="{FF2B5EF4-FFF2-40B4-BE49-F238E27FC236}">
                <a16:creationId xmlns:a16="http://schemas.microsoft.com/office/drawing/2014/main" id="{C971535A-628D-4F27-8E17-B61592796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43500"/>
            <a:ext cx="3276600" cy="2728597"/>
          </a:xfrm>
          <a:prstGeom prst="rect">
            <a:avLst/>
          </a:prstGeom>
        </p:spPr>
      </p:pic>
      <p:pic>
        <p:nvPicPr>
          <p:cNvPr id="7" name="Picture 6" descr="Drought-Garmany">
            <a:extLst>
              <a:ext uri="{FF2B5EF4-FFF2-40B4-BE49-F238E27FC236}">
                <a16:creationId xmlns:a16="http://schemas.microsoft.com/office/drawing/2014/main" id="{E094CA52-7DFD-463C-A430-DE4F5E8D0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292585"/>
            <a:ext cx="3181350" cy="2314575"/>
          </a:xfrm>
          <a:prstGeom prst="rect">
            <a:avLst/>
          </a:prstGeom>
        </p:spPr>
      </p:pic>
      <p:pic>
        <p:nvPicPr>
          <p:cNvPr id="8" name="Picture 7" descr="Drought-Europe">
            <a:extLst>
              <a:ext uri="{FF2B5EF4-FFF2-40B4-BE49-F238E27FC236}">
                <a16:creationId xmlns:a16="http://schemas.microsoft.com/office/drawing/2014/main" id="{69CBC276-5E7D-4CB3-AF93-9EFEF8766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17" y="4250201"/>
            <a:ext cx="4676775" cy="2257425"/>
          </a:xfrm>
          <a:prstGeom prst="rect">
            <a:avLst/>
          </a:prstGeom>
        </p:spPr>
      </p:pic>
      <p:pic>
        <p:nvPicPr>
          <p:cNvPr id="3" name="Picture 2" descr="Drought-Iran">
            <a:extLst>
              <a:ext uri="{FF2B5EF4-FFF2-40B4-BE49-F238E27FC236}">
                <a16:creationId xmlns:a16="http://schemas.microsoft.com/office/drawing/2014/main" id="{43D35CFC-7ABC-4D5B-8966-C37261E18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700" y="1187904"/>
            <a:ext cx="3181350" cy="278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1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7E9B2-8F5E-4E62-9554-1C774F1263C7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Objectives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Class Requirements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r>
              <a:rPr lang="en-US" dirty="0"/>
              <a:t>Intro to Water &amp; Wastewater Treatment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635DF-CA62-4FB5-B3BC-5EF9BE242982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Class Info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>
                <a:hlinkClick r:id="rId3"/>
              </a:rPr>
              <a:t>http://people.sunypoly.edu/~barans/</a:t>
            </a:r>
            <a:endParaRPr lang="en-US" dirty="0"/>
          </a:p>
          <a:p>
            <a:pPr lvl="1" eaLnBrk="1" hangingPunct="1">
              <a:defRPr/>
            </a:pPr>
            <a:r>
              <a:rPr lang="en-US" dirty="0"/>
              <a:t>Syllabus</a:t>
            </a:r>
          </a:p>
          <a:p>
            <a:pPr lvl="1" eaLnBrk="1" hangingPunct="1">
              <a:defRPr/>
            </a:pPr>
            <a:r>
              <a:rPr lang="en-US" dirty="0"/>
              <a:t>Schedule </a:t>
            </a:r>
          </a:p>
          <a:p>
            <a:pPr lvl="1" eaLnBrk="1" hangingPunct="1">
              <a:defRPr/>
            </a:pPr>
            <a:r>
              <a:rPr lang="en-US" dirty="0"/>
              <a:t>Projects</a:t>
            </a:r>
          </a:p>
          <a:p>
            <a:pPr lvl="1" eaLnBrk="1" hangingPunct="1">
              <a:defRPr/>
            </a:pPr>
            <a:r>
              <a:rPr lang="en-US" dirty="0"/>
              <a:t>Grades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r>
              <a:rPr lang="en-US" dirty="0"/>
              <a:t>Brightspace (assignments/</a:t>
            </a:r>
            <a:r>
              <a:rPr lang="en-US" dirty="0" err="1"/>
              <a:t>dropoff</a:t>
            </a:r>
            <a:r>
              <a:rPr lang="en-US" dirty="0"/>
              <a:t> boxes)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CCDF8-0234-4240-B4B8-DB10E66A644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Broad &amp; Diverse 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Chemistry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Biology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Hydrology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Hydraulics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Water Quality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Water Resources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Unit Operations for Facilities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19800"/>
            <a:ext cx="8229600" cy="533400"/>
          </a:xfrm>
        </p:spPr>
        <p:txBody>
          <a:bodyPr/>
          <a:lstStyle/>
          <a:p>
            <a:r>
              <a:rPr lang="en-US" sz="1800" dirty="0"/>
              <a:t>Ref: https://pubs.usgs.gov/circ/1441/circ1441.pdf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50FC67-8071-44E3-B2D5-2ED07A48DFE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101" name="Picture 5" descr="Map showing use of Water in 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7744343" cy="554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26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19800"/>
            <a:ext cx="8229600" cy="533400"/>
          </a:xfrm>
        </p:spPr>
        <p:txBody>
          <a:bodyPr/>
          <a:lstStyle/>
          <a:p>
            <a:r>
              <a:rPr lang="en-US" sz="1800" dirty="0"/>
              <a:t>Ref: https://pubs.usgs.gov/circ/1441/circ1441.pdf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50FC67-8071-44E3-B2D5-2ED07A48DFE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146" name="Picture 2" descr="Graph showing state water withdraw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7" y="914400"/>
            <a:ext cx="854602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84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19800"/>
            <a:ext cx="8229600" cy="533400"/>
          </a:xfrm>
        </p:spPr>
        <p:txBody>
          <a:bodyPr/>
          <a:lstStyle/>
          <a:p>
            <a:r>
              <a:rPr lang="en-US" sz="1800" dirty="0"/>
              <a:t>Ref: https://pubs.usgs.gov/circ/1441/circ1441.pdf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50FC67-8071-44E3-B2D5-2ED07A48DFE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170" name="Picture 2" descr="Water withdrawals in US over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87395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02575"/>
      </p:ext>
    </p:extLst>
  </p:cSld>
  <p:clrMapOvr>
    <a:masterClrMapping/>
  </p:clrMapOvr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540</TotalTime>
  <Words>354</Words>
  <Application>Microsoft Office PowerPoint</Application>
  <PresentationFormat>On-screen Show (4:3)</PresentationFormat>
  <Paragraphs>73</Paragraphs>
  <Slides>14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Wingdings</vt:lpstr>
      <vt:lpstr>Ripple</vt:lpstr>
      <vt:lpstr>Photo Editor Photo</vt:lpstr>
      <vt:lpstr>Water and Wastewater Technology</vt:lpstr>
      <vt:lpstr>Separation &amp; the Tool of Money</vt:lpstr>
      <vt:lpstr>Drought Examples</vt:lpstr>
      <vt:lpstr>Objectives</vt:lpstr>
      <vt:lpstr>Class Info</vt:lpstr>
      <vt:lpstr>Broad &amp; Diverse  </vt:lpstr>
      <vt:lpstr>Ref: https://pubs.usgs.gov/circ/1441/circ1441.pdf</vt:lpstr>
      <vt:lpstr>Ref: https://pubs.usgs.gov/circ/1441/circ1441.pdf</vt:lpstr>
      <vt:lpstr>Ref: https://pubs.usgs.gov/circ/1441/circ1441.pdf</vt:lpstr>
      <vt:lpstr>Ref: https://pubs.usgs.gov/circ/1441/circ1441.pdf</vt:lpstr>
      <vt:lpstr>Water Exercise</vt:lpstr>
      <vt:lpstr>Wastewater Exercise</vt:lpstr>
      <vt:lpstr>Wastewater Infrastructure Needs of New York State</vt:lpstr>
      <vt:lpstr>WW Needs of NYS</vt:lpstr>
    </vt:vector>
  </TitlesOfParts>
  <Company>SUNY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Interchanges</dc:title>
  <dc:creator>Jayne Baran</dc:creator>
  <cp:lastModifiedBy>Jayne Baran</cp:lastModifiedBy>
  <cp:revision>43</cp:revision>
  <dcterms:created xsi:type="dcterms:W3CDTF">2002-10-04T19:39:32Z</dcterms:created>
  <dcterms:modified xsi:type="dcterms:W3CDTF">2026-01-15T16:51:03Z</dcterms:modified>
</cp:coreProperties>
</file>