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3" r:id="rId2"/>
    <p:sldMasterId id="2147483655" r:id="rId3"/>
  </p:sldMasterIdLst>
  <p:notesMasterIdLst>
    <p:notesMasterId r:id="rId36"/>
  </p:notesMasterIdLst>
  <p:handoutMasterIdLst>
    <p:handoutMasterId r:id="rId37"/>
  </p:handoutMasterIdLst>
  <p:sldIdLst>
    <p:sldId id="279" r:id="rId4"/>
    <p:sldId id="299" r:id="rId5"/>
    <p:sldId id="280" r:id="rId6"/>
    <p:sldId id="282" r:id="rId7"/>
    <p:sldId id="281" r:id="rId8"/>
    <p:sldId id="283" r:id="rId9"/>
    <p:sldId id="284" r:id="rId10"/>
    <p:sldId id="298" r:id="rId11"/>
    <p:sldId id="285" r:id="rId12"/>
    <p:sldId id="315" r:id="rId13"/>
    <p:sldId id="316" r:id="rId14"/>
    <p:sldId id="317" r:id="rId15"/>
    <p:sldId id="318" r:id="rId16"/>
    <p:sldId id="319" r:id="rId17"/>
    <p:sldId id="353" r:id="rId18"/>
    <p:sldId id="354" r:id="rId19"/>
    <p:sldId id="355" r:id="rId20"/>
    <p:sldId id="356" r:id="rId21"/>
    <p:sldId id="324" r:id="rId22"/>
    <p:sldId id="325" r:id="rId23"/>
    <p:sldId id="352" r:id="rId24"/>
    <p:sldId id="327" r:id="rId25"/>
    <p:sldId id="328" r:id="rId26"/>
    <p:sldId id="329" r:id="rId27"/>
    <p:sldId id="330" r:id="rId28"/>
    <p:sldId id="331" r:id="rId29"/>
    <p:sldId id="332" r:id="rId30"/>
    <p:sldId id="333" r:id="rId31"/>
    <p:sldId id="334" r:id="rId32"/>
    <p:sldId id="335" r:id="rId33"/>
    <p:sldId id="336" r:id="rId34"/>
    <p:sldId id="337"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AB7C"/>
    <a:srgbClr val="94B88C"/>
    <a:srgbClr val="CBC861"/>
    <a:srgbClr val="FFFFFF"/>
    <a:srgbClr val="6A8650"/>
    <a:srgbClr val="8DC860"/>
    <a:srgbClr val="339933"/>
    <a:srgbClr val="7C9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15" autoAdjust="0"/>
  </p:normalViewPr>
  <p:slideViewPr>
    <p:cSldViewPr>
      <p:cViewPr varScale="1">
        <p:scale>
          <a:sx n="108" d="100"/>
          <a:sy n="108"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20"/>
    </p:cViewPr>
  </p:sorterViewPr>
  <p:notesViewPr>
    <p:cSldViewPr>
      <p:cViewPr>
        <p:scale>
          <a:sx n="100" d="100"/>
          <a:sy n="100" d="100"/>
        </p:scale>
        <p:origin x="-864" y="936"/>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011B5D6-78EC-4EAA-A563-37EE0F67FA90}"/>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2907" tIns="46454" rIns="92907" bIns="46454" numCol="1" anchor="t" anchorCtr="0" compatLnSpc="1">
            <a:prstTxWarp prst="textNoShape">
              <a:avLst/>
            </a:prstTxWarp>
          </a:bodyPr>
          <a:lstStyle>
            <a:lvl1pPr defTabSz="928688">
              <a:defRPr sz="1200" smtClean="0">
                <a:effectLst/>
              </a:defRPr>
            </a:lvl1pPr>
          </a:lstStyle>
          <a:p>
            <a:pPr>
              <a:defRPr/>
            </a:pPr>
            <a:endParaRPr lang="en-US"/>
          </a:p>
        </p:txBody>
      </p:sp>
      <p:sp>
        <p:nvSpPr>
          <p:cNvPr id="14339" name="Rectangle 3">
            <a:extLst>
              <a:ext uri="{FF2B5EF4-FFF2-40B4-BE49-F238E27FC236}">
                <a16:creationId xmlns:a16="http://schemas.microsoft.com/office/drawing/2014/main" id="{98C90109-D4B1-47CA-B5AB-BE8CF9936332}"/>
              </a:ext>
            </a:extLst>
          </p:cNvPr>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2907" tIns="46454" rIns="92907" bIns="46454" numCol="1" anchor="t" anchorCtr="0" compatLnSpc="1">
            <a:prstTxWarp prst="textNoShape">
              <a:avLst/>
            </a:prstTxWarp>
          </a:bodyPr>
          <a:lstStyle>
            <a:lvl1pPr algn="r" defTabSz="928688">
              <a:defRPr sz="1200" smtClean="0">
                <a:effectLst/>
              </a:defRPr>
            </a:lvl1pPr>
          </a:lstStyle>
          <a:p>
            <a:pPr>
              <a:defRPr/>
            </a:pPr>
            <a:endParaRPr lang="en-US"/>
          </a:p>
        </p:txBody>
      </p:sp>
      <p:sp>
        <p:nvSpPr>
          <p:cNvPr id="14340" name="Rectangle 4">
            <a:extLst>
              <a:ext uri="{FF2B5EF4-FFF2-40B4-BE49-F238E27FC236}">
                <a16:creationId xmlns:a16="http://schemas.microsoft.com/office/drawing/2014/main" id="{5366654A-1FB0-4B87-ABB4-E9889AC3AE4B}"/>
              </a:ext>
            </a:extLst>
          </p:cNvPr>
          <p:cNvSpPr>
            <a:spLocks noGrp="1" noChangeArrowheads="1"/>
          </p:cNvSpPr>
          <p:nvPr>
            <p:ph type="ftr" sz="quarter" idx="2"/>
          </p:nvPr>
        </p:nvSpPr>
        <p:spPr bwMode="auto">
          <a:xfrm>
            <a:off x="0" y="8688388"/>
            <a:ext cx="2971800" cy="455612"/>
          </a:xfrm>
          <a:prstGeom prst="rect">
            <a:avLst/>
          </a:prstGeom>
          <a:noFill/>
          <a:ln w="9525">
            <a:noFill/>
            <a:miter lim="800000"/>
            <a:headEnd/>
            <a:tailEnd/>
          </a:ln>
          <a:effectLst/>
        </p:spPr>
        <p:txBody>
          <a:bodyPr vert="horz" wrap="square" lIns="92907" tIns="46454" rIns="92907" bIns="46454" numCol="1" anchor="b" anchorCtr="0" compatLnSpc="1">
            <a:prstTxWarp prst="textNoShape">
              <a:avLst/>
            </a:prstTxWarp>
          </a:bodyPr>
          <a:lstStyle>
            <a:lvl1pPr defTabSz="928688">
              <a:defRPr sz="1200" smtClean="0">
                <a:effectLst/>
              </a:defRPr>
            </a:lvl1pPr>
          </a:lstStyle>
          <a:p>
            <a:pPr>
              <a:defRPr/>
            </a:pPr>
            <a:endParaRPr lang="en-US"/>
          </a:p>
        </p:txBody>
      </p:sp>
      <p:sp>
        <p:nvSpPr>
          <p:cNvPr id="14341" name="Rectangle 5">
            <a:extLst>
              <a:ext uri="{FF2B5EF4-FFF2-40B4-BE49-F238E27FC236}">
                <a16:creationId xmlns:a16="http://schemas.microsoft.com/office/drawing/2014/main" id="{FBB56BB0-3E20-422F-B293-849C47016AEC}"/>
              </a:ext>
            </a:extLst>
          </p:cNvPr>
          <p:cNvSpPr>
            <a:spLocks noGrp="1" noChangeArrowheads="1"/>
          </p:cNvSpPr>
          <p:nvPr>
            <p:ph type="sldNum" sz="quarter" idx="3"/>
          </p:nvPr>
        </p:nvSpPr>
        <p:spPr bwMode="auto">
          <a:xfrm>
            <a:off x="3886200" y="8688388"/>
            <a:ext cx="2971800" cy="455612"/>
          </a:xfrm>
          <a:prstGeom prst="rect">
            <a:avLst/>
          </a:prstGeom>
          <a:noFill/>
          <a:ln w="9525">
            <a:noFill/>
            <a:miter lim="800000"/>
            <a:headEnd/>
            <a:tailEnd/>
          </a:ln>
          <a:effectLst/>
        </p:spPr>
        <p:txBody>
          <a:bodyPr vert="horz" wrap="square" lIns="92907" tIns="46454" rIns="92907" bIns="46454" numCol="1" anchor="b" anchorCtr="0" compatLnSpc="1">
            <a:prstTxWarp prst="textNoShape">
              <a:avLst/>
            </a:prstTxWarp>
          </a:bodyPr>
          <a:lstStyle>
            <a:lvl1pPr algn="r" defTabSz="928688">
              <a:defRPr sz="1200">
                <a:effectLst/>
              </a:defRPr>
            </a:lvl1pPr>
          </a:lstStyle>
          <a:p>
            <a:fld id="{3FB68A68-5B41-4CAF-B6D6-8AF315B84F5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30032D3-FDEE-42FC-A814-AD1076CA6370}"/>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2907" tIns="46454" rIns="92907" bIns="46454" numCol="1" anchor="t" anchorCtr="0" compatLnSpc="1">
            <a:prstTxWarp prst="textNoShape">
              <a:avLst/>
            </a:prstTxWarp>
          </a:bodyPr>
          <a:lstStyle>
            <a:lvl1pPr defTabSz="928688">
              <a:defRPr sz="1200" smtClean="0">
                <a:effectLst/>
              </a:defRPr>
            </a:lvl1pPr>
          </a:lstStyle>
          <a:p>
            <a:pPr>
              <a:defRPr/>
            </a:pPr>
            <a:endParaRPr lang="en-US"/>
          </a:p>
        </p:txBody>
      </p:sp>
      <p:sp>
        <p:nvSpPr>
          <p:cNvPr id="12291" name="Rectangle 3">
            <a:extLst>
              <a:ext uri="{FF2B5EF4-FFF2-40B4-BE49-F238E27FC236}">
                <a16:creationId xmlns:a16="http://schemas.microsoft.com/office/drawing/2014/main" id="{ACDF61FB-FFCB-430B-B298-4E356A15DFEC}"/>
              </a:ext>
            </a:extLst>
          </p:cNvPr>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2907" tIns="46454" rIns="92907" bIns="46454" numCol="1" anchor="t" anchorCtr="0" compatLnSpc="1">
            <a:prstTxWarp prst="textNoShape">
              <a:avLst/>
            </a:prstTxWarp>
          </a:bodyPr>
          <a:lstStyle>
            <a:lvl1pPr algn="r" defTabSz="928688">
              <a:defRPr sz="1200" smtClean="0">
                <a:effectLst/>
              </a:defRPr>
            </a:lvl1pPr>
          </a:lstStyle>
          <a:p>
            <a:pPr>
              <a:defRPr/>
            </a:pPr>
            <a:endParaRPr lang="en-US"/>
          </a:p>
        </p:txBody>
      </p:sp>
      <p:sp>
        <p:nvSpPr>
          <p:cNvPr id="38916" name="Rectangle 4">
            <a:extLst>
              <a:ext uri="{FF2B5EF4-FFF2-40B4-BE49-F238E27FC236}">
                <a16:creationId xmlns:a16="http://schemas.microsoft.com/office/drawing/2014/main" id="{D0F592A4-0F5D-47C5-9A7F-2AB01292B918}"/>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8B4AD087-885D-47C4-8A38-25FA7C6B8979}"/>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907" tIns="46454" rIns="92907" bIns="464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DF857F99-5D57-4415-ABAE-44E8F8EDE54E}"/>
              </a:ext>
            </a:extLst>
          </p:cNvPr>
          <p:cNvSpPr>
            <a:spLocks noGrp="1" noChangeArrowheads="1"/>
          </p:cNvSpPr>
          <p:nvPr>
            <p:ph type="ftr" sz="quarter" idx="4"/>
          </p:nvPr>
        </p:nvSpPr>
        <p:spPr bwMode="auto">
          <a:xfrm>
            <a:off x="0" y="8688388"/>
            <a:ext cx="2971800" cy="455612"/>
          </a:xfrm>
          <a:prstGeom prst="rect">
            <a:avLst/>
          </a:prstGeom>
          <a:noFill/>
          <a:ln w="9525">
            <a:noFill/>
            <a:miter lim="800000"/>
            <a:headEnd/>
            <a:tailEnd/>
          </a:ln>
          <a:effectLst/>
        </p:spPr>
        <p:txBody>
          <a:bodyPr vert="horz" wrap="square" lIns="92907" tIns="46454" rIns="92907" bIns="46454" numCol="1" anchor="b" anchorCtr="0" compatLnSpc="1">
            <a:prstTxWarp prst="textNoShape">
              <a:avLst/>
            </a:prstTxWarp>
          </a:bodyPr>
          <a:lstStyle>
            <a:lvl1pPr defTabSz="928688">
              <a:defRPr sz="1200" smtClean="0">
                <a:effectLst/>
              </a:defRPr>
            </a:lvl1pPr>
          </a:lstStyle>
          <a:p>
            <a:pPr>
              <a:defRPr/>
            </a:pPr>
            <a:endParaRPr lang="en-US"/>
          </a:p>
        </p:txBody>
      </p:sp>
      <p:sp>
        <p:nvSpPr>
          <p:cNvPr id="12295" name="Rectangle 7">
            <a:extLst>
              <a:ext uri="{FF2B5EF4-FFF2-40B4-BE49-F238E27FC236}">
                <a16:creationId xmlns:a16="http://schemas.microsoft.com/office/drawing/2014/main" id="{99DF7AAD-2CB0-489F-A5AF-B373E0F8F58B}"/>
              </a:ext>
            </a:extLst>
          </p:cNvPr>
          <p:cNvSpPr>
            <a:spLocks noGrp="1" noChangeArrowheads="1"/>
          </p:cNvSpPr>
          <p:nvPr>
            <p:ph type="sldNum" sz="quarter" idx="5"/>
          </p:nvPr>
        </p:nvSpPr>
        <p:spPr bwMode="auto">
          <a:xfrm>
            <a:off x="3886200" y="8688388"/>
            <a:ext cx="2971800" cy="455612"/>
          </a:xfrm>
          <a:prstGeom prst="rect">
            <a:avLst/>
          </a:prstGeom>
          <a:noFill/>
          <a:ln w="9525">
            <a:noFill/>
            <a:miter lim="800000"/>
            <a:headEnd/>
            <a:tailEnd/>
          </a:ln>
          <a:effectLst/>
        </p:spPr>
        <p:txBody>
          <a:bodyPr vert="horz" wrap="square" lIns="92907" tIns="46454" rIns="92907" bIns="46454" numCol="1" anchor="b" anchorCtr="0" compatLnSpc="1">
            <a:prstTxWarp prst="textNoShape">
              <a:avLst/>
            </a:prstTxWarp>
          </a:bodyPr>
          <a:lstStyle>
            <a:lvl1pPr algn="r" defTabSz="928688">
              <a:defRPr sz="1200">
                <a:effectLst/>
              </a:defRPr>
            </a:lvl1pPr>
          </a:lstStyle>
          <a:p>
            <a:fld id="{00F8E4A4-5F60-4E7F-9BAC-887CAE8B3CA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7C5961D-FD9E-4691-8C3A-A7CB301EE5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8597B90C-BC5B-4DC6-84B1-2AF02341031F}" type="slidenum">
              <a:rPr lang="en-US" altLang="en-US" sz="1200"/>
              <a:pPr/>
              <a:t>1</a:t>
            </a:fld>
            <a:endParaRPr lang="en-US" altLang="en-US" sz="1200"/>
          </a:p>
        </p:txBody>
      </p:sp>
      <p:sp>
        <p:nvSpPr>
          <p:cNvPr id="39939" name="Rectangle 2">
            <a:extLst>
              <a:ext uri="{FF2B5EF4-FFF2-40B4-BE49-F238E27FC236}">
                <a16:creationId xmlns:a16="http://schemas.microsoft.com/office/drawing/2014/main" id="{E5DDE190-A4D4-47FA-B9AC-EABEC32D4C7B}"/>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FE2A1D94-CA60-4029-B3AB-67D873E05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presentation provides a general overview of:</a:t>
            </a:r>
          </a:p>
          <a:p>
            <a:pPr eaLnBrk="1" hangingPunct="1">
              <a:buFontTx/>
              <a:buChar char="•"/>
            </a:pPr>
            <a:r>
              <a:rPr lang="en-US" altLang="en-US"/>
              <a:t> the U.S. Green Building Council;</a:t>
            </a:r>
          </a:p>
          <a:p>
            <a:pPr eaLnBrk="1" hangingPunct="1">
              <a:buFontTx/>
              <a:buChar char="•"/>
            </a:pPr>
            <a:r>
              <a:rPr lang="en-US" altLang="en-US"/>
              <a:t> the environmental impact of buildings;</a:t>
            </a:r>
          </a:p>
          <a:p>
            <a:pPr eaLnBrk="1" hangingPunct="1">
              <a:buFontTx/>
              <a:buChar char="•"/>
            </a:pPr>
            <a:r>
              <a:rPr lang="en-US" altLang="en-US"/>
              <a:t> green building and its benefits; and</a:t>
            </a:r>
          </a:p>
          <a:p>
            <a:pPr eaLnBrk="1" hangingPunct="1">
              <a:buFontTx/>
              <a:buChar char="•"/>
            </a:pPr>
            <a:r>
              <a:rPr lang="en-US" altLang="en-US"/>
              <a:t> the LEED Rating System.</a:t>
            </a:r>
          </a:p>
          <a:p>
            <a:pPr eaLnBrk="1" hangingPunct="1">
              <a:buFontTx/>
              <a:buChar char="•"/>
            </a:pPr>
            <a:endParaRPr lang="en-US" altLang="en-US"/>
          </a:p>
          <a:p>
            <a:pPr eaLnBrk="1" hangingPunct="1"/>
            <a:r>
              <a:rPr lang="en-US" altLang="en-US" sz="1000"/>
              <a:t>The U.S. Green Building Council periodically updates this presentation. Please check www.usgbc.org for the latest version.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268FBCE-42AB-4EE2-8A9B-1DAC74853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246B8FBE-F3F9-4D3A-B9DE-FC9FE34DBB45}" type="slidenum">
              <a:rPr lang="en-US" altLang="en-US" sz="1200"/>
              <a:pPr/>
              <a:t>10</a:t>
            </a:fld>
            <a:endParaRPr lang="en-US" altLang="en-US" sz="1200"/>
          </a:p>
        </p:txBody>
      </p:sp>
      <p:sp>
        <p:nvSpPr>
          <p:cNvPr id="49155" name="Rectangle 2">
            <a:extLst>
              <a:ext uri="{FF2B5EF4-FFF2-40B4-BE49-F238E27FC236}">
                <a16:creationId xmlns:a16="http://schemas.microsoft.com/office/drawing/2014/main" id="{AA758120-84B6-470A-8EEC-90AF08CC2545}"/>
              </a:ext>
            </a:extLst>
          </p:cNvPr>
          <p:cNvSpPr>
            <a:spLocks noChangeArrowheads="1" noTextEdit="1"/>
          </p:cNvSpPr>
          <p:nvPr>
            <p:ph type="sldImg"/>
          </p:nvPr>
        </p:nvSpPr>
        <p:spPr>
          <a:xfrm>
            <a:off x="1230313" y="723900"/>
            <a:ext cx="4267200" cy="3200400"/>
          </a:xfrm>
          <a:solidFill>
            <a:srgbClr val="FFFFFF"/>
          </a:solidFill>
          <a:ln/>
        </p:spPr>
      </p:sp>
      <p:sp>
        <p:nvSpPr>
          <p:cNvPr id="49156" name="Rectangle 4">
            <a:extLst>
              <a:ext uri="{FF2B5EF4-FFF2-40B4-BE49-F238E27FC236}">
                <a16:creationId xmlns:a16="http://schemas.microsoft.com/office/drawing/2014/main" id="{E68613A7-95D1-4641-B678-5B54A5C9BF51}"/>
              </a:ext>
            </a:extLst>
          </p:cNvPr>
          <p:cNvSpPr>
            <a:spLocks noGrp="1" noChangeArrowheads="1"/>
          </p:cNvSpPr>
          <p:nvPr>
            <p:ph type="body" idx="1"/>
          </p:nvPr>
        </p:nvSpPr>
        <p:spPr>
          <a:xfrm>
            <a:off x="914400" y="4048125"/>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spcBef>
                <a:spcPct val="0"/>
              </a:spcBef>
            </a:pPr>
            <a:r>
              <a:rPr lang="en-US" altLang="en-US">
                <a:cs typeface="Times New Roman" panose="02020603050405020304" pitchFamily="18" charset="0"/>
              </a:rPr>
              <a:t>Office workers are often dissatisfied with the temperature, indoor air quality, acoustics and lighting.</a:t>
            </a:r>
          </a:p>
          <a:p>
            <a:pPr marL="114300" indent="-114300" eaLnBrk="1" hangingPunct="1">
              <a:spcBef>
                <a:spcPct val="0"/>
              </a:spcBef>
            </a:pPr>
            <a:endParaRPr lang="en-US" altLang="en-US">
              <a:cs typeface="Times New Roman" panose="02020603050405020304" pitchFamily="18" charset="0"/>
            </a:endParaRPr>
          </a:p>
          <a:p>
            <a:pPr marL="114300" indent="-114300" eaLnBrk="1" hangingPunct="1">
              <a:spcBef>
                <a:spcPct val="0"/>
              </a:spcBef>
            </a:pPr>
            <a:r>
              <a:rPr lang="en-US" altLang="en-US"/>
              <a:t>The West Bend Mutual Insurance Company documented a 16% productivity gain in the early 1990s due to their new 150,000 sq.ft. green building. With an annual payroll of $13 million at that time, the increase was worth over $2 million each year. Design strategies included daylighting, individually-controlled workstations, connectivity to nature, and improved lighting. Correspondingly, compared to the previously used facility, energy costs were reduced by an estimated 40%. </a:t>
            </a:r>
          </a:p>
          <a:p>
            <a:pPr marL="114300" indent="-114300" eaLnBrk="1" hangingPunct="1">
              <a:spcBef>
                <a:spcPct val="0"/>
              </a:spcBef>
            </a:pPr>
            <a:endParaRPr lang="en-US" altLang="en-US"/>
          </a:p>
          <a:p>
            <a:pPr marL="114300" indent="-114300" eaLnBrk="1" hangingPunct="1">
              <a:spcBef>
                <a:spcPct val="0"/>
              </a:spcBef>
            </a:pPr>
            <a:r>
              <a:rPr lang="en-US" altLang="en-US"/>
              <a:t>For more case studies on this topic, see:</a:t>
            </a:r>
          </a:p>
          <a:p>
            <a:pPr marL="114300" indent="-114300" eaLnBrk="1" hangingPunct="1">
              <a:spcBef>
                <a:spcPct val="0"/>
              </a:spcBef>
              <a:buFontTx/>
              <a:buChar char="•"/>
            </a:pPr>
            <a:r>
              <a:rPr lang="en-US" altLang="en-US"/>
              <a:t>Betterbricks.com, an information-sharing program created to help businesses discover the employee productivity gains that can be made in a well-designed workspace. </a:t>
            </a:r>
          </a:p>
          <a:p>
            <a:pPr marL="114300" indent="-114300" eaLnBrk="1" hangingPunct="1">
              <a:spcBef>
                <a:spcPct val="0"/>
              </a:spcBef>
              <a:buFontTx/>
              <a:buChar char="•"/>
            </a:pPr>
            <a:r>
              <a:rPr lang="en-US" altLang="en-US"/>
              <a:t>“Greening the Building and the Bottom Line” and </a:t>
            </a:r>
            <a:r>
              <a:rPr lang="en-US" altLang="en-US" i="1"/>
              <a:t>Green Developments in Real Estate</a:t>
            </a:r>
            <a:r>
              <a:rPr lang="en-US" altLang="en-US"/>
              <a:t> by Rocky Mountain Institute, www.rmi.org.</a:t>
            </a:r>
          </a:p>
          <a:p>
            <a:pPr marL="114300" indent="-114300" eaLnBrk="1" hangingPunct="1"/>
            <a:endParaRPr lang="en-US" altLang="en-US"/>
          </a:p>
          <a:p>
            <a:pPr marL="114300" indent="-114300" eaLnBrk="1" hangingPunct="1"/>
            <a:r>
              <a:rPr lang="en-US" altLang="en-US" sz="1000"/>
              <a:t>Sources for West Bend case study: </a:t>
            </a:r>
          </a:p>
          <a:p>
            <a:pPr marL="114300" indent="-114300" eaLnBrk="1" hangingPunct="1"/>
            <a:r>
              <a:rPr lang="en-US" altLang="en-US" sz="1000"/>
              <a:t>Beck, Paul, 1993, “Intelligent Design Passes IQ Test,” </a:t>
            </a:r>
            <a:r>
              <a:rPr lang="en-US" altLang="en-US" sz="1000" i="1"/>
              <a:t>Consulting-Specifying Engineer</a:t>
            </a:r>
            <a:r>
              <a:rPr lang="en-US" altLang="en-US" sz="1000"/>
              <a:t>, January 1993, pp. 34-38.</a:t>
            </a:r>
          </a:p>
          <a:p>
            <a:pPr marL="114300" indent="-114300" eaLnBrk="1" hangingPunct="1">
              <a:lnSpc>
                <a:spcPct val="70000"/>
              </a:lnSpc>
            </a:pPr>
            <a:r>
              <a:rPr lang="en-US" altLang="en-US" sz="1000"/>
              <a:t>Lenssen and Roodman, 1995, “Worldwatch Paper 124: A Building Revolution”</a:t>
            </a:r>
          </a:p>
          <a:p>
            <a:pPr marL="114300" indent="-114300" eaLnBrk="1" hangingPunct="1"/>
            <a:r>
              <a:rPr lang="en-US" altLang="en-US" sz="1000"/>
              <a:t>Kroner, W., Stark-Martin, J., Willemain, T., 1992, </a:t>
            </a:r>
            <a:r>
              <a:rPr lang="en-US" altLang="en-US" sz="1000" i="1"/>
              <a:t>Using Advanced Office Technology to Increase Productivity – The Impact of Environmentally Responsive Workstations (ERWs) on Productivity and Worker Attitude</a:t>
            </a:r>
            <a:r>
              <a:rPr lang="en-US" altLang="en-US" sz="1000"/>
              <a:t>. The West Bend Mutual Study, Center for Architectural Research, Rensellaer Polytechnic Institute, Troy, NY.</a:t>
            </a:r>
          </a:p>
          <a:p>
            <a:pPr marL="114300" indent="-114300"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24D1EAB-E0D3-47EA-9F94-13DA624605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64795860-F043-4F29-BA3F-4F084ED386A4}" type="slidenum">
              <a:rPr lang="en-US" altLang="en-US" sz="1200"/>
              <a:pPr/>
              <a:t>15</a:t>
            </a:fld>
            <a:endParaRPr lang="en-US" altLang="en-US" sz="1200"/>
          </a:p>
        </p:txBody>
      </p:sp>
      <p:sp>
        <p:nvSpPr>
          <p:cNvPr id="50179" name="Rectangle 2">
            <a:extLst>
              <a:ext uri="{FF2B5EF4-FFF2-40B4-BE49-F238E27FC236}">
                <a16:creationId xmlns:a16="http://schemas.microsoft.com/office/drawing/2014/main" id="{3E68A756-0E35-4836-9BD0-6572D52BF7A5}"/>
              </a:ext>
            </a:extLst>
          </p:cNvPr>
          <p:cNvSpPr>
            <a:spLocks noChangeArrowheads="1" noTextEdit="1"/>
          </p:cNvSpPr>
          <p:nvPr>
            <p:ph type="sldImg"/>
          </p:nvPr>
        </p:nvSpPr>
        <p:spPr>
          <a:xfrm>
            <a:off x="1427163" y="823913"/>
            <a:ext cx="4356100" cy="3267075"/>
          </a:xfrm>
          <a:ln/>
        </p:spPr>
      </p:sp>
      <p:sp>
        <p:nvSpPr>
          <p:cNvPr id="50180" name="Rectangle 3">
            <a:extLst>
              <a:ext uri="{FF2B5EF4-FFF2-40B4-BE49-F238E27FC236}">
                <a16:creationId xmlns:a16="http://schemas.microsoft.com/office/drawing/2014/main" id="{6BB6CFDF-6EAA-4558-9D94-AEF1985014E9}"/>
              </a:ext>
            </a:extLst>
          </p:cNvPr>
          <p:cNvSpPr>
            <a:spLocks noGrp="1" noChangeArrowheads="1"/>
          </p:cNvSpPr>
          <p:nvPr>
            <p:ph type="body" idx="1"/>
          </p:nvPr>
        </p:nvSpPr>
        <p:spPr>
          <a:xfrm>
            <a:off x="534988" y="4267200"/>
            <a:ext cx="5713412" cy="4237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1" hangingPunct="1"/>
            <a:r>
              <a:rPr lang="en-US" altLang="en-US" sz="1100">
                <a:latin typeface="Arial" panose="020B0604020202020204" pitchFamily="34" charset="0"/>
              </a:rPr>
              <a:t>Since the release of LEED 2.0 in March 2000, over 1700 project teams have registered their buildings, thus expressing their intent to apply for official LEED-NC</a:t>
            </a:r>
            <a:r>
              <a:rPr lang="en-US" altLang="en-US" sz="1100" baseline="30000">
                <a:latin typeface="Arial" panose="020B0604020202020204" pitchFamily="34" charset="0"/>
                <a:cs typeface="Arial" panose="020B0604020202020204" pitchFamily="34" charset="0"/>
              </a:rPr>
              <a:t>®</a:t>
            </a:r>
            <a:r>
              <a:rPr lang="en-US" altLang="en-US" sz="1100">
                <a:latin typeface="Arial" panose="020B0604020202020204" pitchFamily="34" charset="0"/>
              </a:rPr>
              <a:t> Certification by the U.S. Green Building Council.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34B1BB3-80FF-4AA1-9762-430EA3BAB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2F873D0-886F-49E4-B96D-DD2CF148FE24}" type="slidenum">
              <a:rPr lang="en-US" altLang="en-US" sz="1200"/>
              <a:pPr/>
              <a:t>16</a:t>
            </a:fld>
            <a:endParaRPr lang="en-US" altLang="en-US" sz="1200"/>
          </a:p>
        </p:txBody>
      </p:sp>
      <p:sp>
        <p:nvSpPr>
          <p:cNvPr id="51203" name="Rectangle 2">
            <a:extLst>
              <a:ext uri="{FF2B5EF4-FFF2-40B4-BE49-F238E27FC236}">
                <a16:creationId xmlns:a16="http://schemas.microsoft.com/office/drawing/2014/main" id="{28A04247-358A-4AB9-91DD-66D41F4AF600}"/>
              </a:ext>
            </a:extLst>
          </p:cNvPr>
          <p:cNvSpPr>
            <a:spLocks noChangeArrowheads="1" noTextEdit="1"/>
          </p:cNvSpPr>
          <p:nvPr>
            <p:ph type="sldImg"/>
          </p:nvPr>
        </p:nvSpPr>
        <p:spPr>
          <a:xfrm>
            <a:off x="1404938" y="600075"/>
            <a:ext cx="4354512" cy="3265488"/>
          </a:xfrm>
          <a:ln/>
        </p:spPr>
      </p:sp>
      <p:sp>
        <p:nvSpPr>
          <p:cNvPr id="590851" name="Text Box 3">
            <a:extLst>
              <a:ext uri="{FF2B5EF4-FFF2-40B4-BE49-F238E27FC236}">
                <a16:creationId xmlns:a16="http://schemas.microsoft.com/office/drawing/2014/main" id="{AC9015BB-DFA0-403A-A12E-7D0153384DA5}"/>
              </a:ext>
            </a:extLst>
          </p:cNvPr>
          <p:cNvSpPr txBox="1">
            <a:spLocks noChangeArrowheads="1"/>
          </p:cNvSpPr>
          <p:nvPr/>
        </p:nvSpPr>
        <p:spPr bwMode="auto">
          <a:xfrm>
            <a:off x="133350" y="8805863"/>
            <a:ext cx="180975" cy="269875"/>
          </a:xfrm>
          <a:prstGeom prst="rect">
            <a:avLst/>
          </a:prstGeom>
          <a:noFill/>
          <a:ln w="12700">
            <a:noFill/>
            <a:miter lim="800000"/>
            <a:headEnd/>
            <a:tailEnd/>
          </a:ln>
          <a:effectLst/>
        </p:spPr>
        <p:txBody>
          <a:bodyPr wrap="none" lIns="89730" tIns="44865" rIns="89730" bIns="44865">
            <a:spAutoFit/>
          </a:bodyPr>
          <a:lstStyle/>
          <a:p>
            <a:pPr defTabSz="896938">
              <a:defRPr/>
            </a:pPr>
            <a:endParaRPr lang="en-US" sz="1200">
              <a:effectLst>
                <a:outerShdw blurRad="38100" dist="38100" dir="2700000" algn="tl">
                  <a:srgbClr val="C0C0C0"/>
                </a:outerShdw>
              </a:effectLst>
            </a:endParaRPr>
          </a:p>
        </p:txBody>
      </p:sp>
      <p:graphicFrame>
        <p:nvGraphicFramePr>
          <p:cNvPr id="590852" name="Group 4">
            <a:extLst>
              <a:ext uri="{FF2B5EF4-FFF2-40B4-BE49-F238E27FC236}">
                <a16:creationId xmlns:a16="http://schemas.microsoft.com/office/drawing/2014/main" id="{C21B2FFC-76DE-4776-8156-E716BCEF0F1D}"/>
              </a:ext>
            </a:extLst>
          </p:cNvPr>
          <p:cNvGraphicFramePr>
            <a:graphicFrameLocks noGrp="1"/>
          </p:cNvGraphicFramePr>
          <p:nvPr/>
        </p:nvGraphicFramePr>
        <p:xfrm>
          <a:off x="223838" y="4271963"/>
          <a:ext cx="6484937" cy="4697412"/>
        </p:xfrm>
        <a:graphic>
          <a:graphicData uri="http://schemas.openxmlformats.org/drawingml/2006/table">
            <a:tbl>
              <a:tblPr/>
              <a:tblGrid>
                <a:gridCol w="522287">
                  <a:extLst>
                    <a:ext uri="{9D8B030D-6E8A-4147-A177-3AD203B41FA5}">
                      <a16:colId xmlns:a16="http://schemas.microsoft.com/office/drawing/2014/main" val="20000"/>
                    </a:ext>
                  </a:extLst>
                </a:gridCol>
                <a:gridCol w="669925">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671513">
                  <a:extLst>
                    <a:ext uri="{9D8B030D-6E8A-4147-A177-3AD203B41FA5}">
                      <a16:colId xmlns:a16="http://schemas.microsoft.com/office/drawing/2014/main" val="20004"/>
                    </a:ext>
                  </a:extLst>
                </a:gridCol>
                <a:gridCol w="1042987">
                  <a:extLst>
                    <a:ext uri="{9D8B030D-6E8A-4147-A177-3AD203B41FA5}">
                      <a16:colId xmlns:a16="http://schemas.microsoft.com/office/drawing/2014/main" val="20005"/>
                    </a:ext>
                  </a:extLst>
                </a:gridCol>
                <a:gridCol w="522288">
                  <a:extLst>
                    <a:ext uri="{9D8B030D-6E8A-4147-A177-3AD203B41FA5}">
                      <a16:colId xmlns:a16="http://schemas.microsoft.com/office/drawing/2014/main" val="20006"/>
                    </a:ext>
                  </a:extLst>
                </a:gridCol>
                <a:gridCol w="746125">
                  <a:extLst>
                    <a:ext uri="{9D8B030D-6E8A-4147-A177-3AD203B41FA5}">
                      <a16:colId xmlns:a16="http://schemas.microsoft.com/office/drawing/2014/main" val="20007"/>
                    </a:ext>
                  </a:extLst>
                </a:gridCol>
                <a:gridCol w="893762">
                  <a:extLst>
                    <a:ext uri="{9D8B030D-6E8A-4147-A177-3AD203B41FA5}">
                      <a16:colId xmlns:a16="http://schemas.microsoft.com/office/drawing/2014/main" val="20008"/>
                    </a:ext>
                  </a:extLst>
                </a:gridCol>
              </a:tblGrid>
              <a:tr h="546951">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State</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 of Projects</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Gross Square Feet</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State</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 of Projects</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Gross    Square Feet</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State</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 of Projects</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Gross Square Feet</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AK</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66289</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KY</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220661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NY</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88</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15465292</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623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AL</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759762</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LA</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176202</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OH</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5704723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AR</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602086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MA</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68</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9075650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OK</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233746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AZ</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4643430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MD</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6343946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OR</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86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7962098</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CA</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271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30195615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ME</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643051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PA</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100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10377620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CO</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5265956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MI</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9952974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RI</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359139</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CT</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1778383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MN</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1308085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SC</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19</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1562063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DC</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18</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7075529</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MO</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28</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3115239</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SD</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143254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DE</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900252</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MS</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513020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TN</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859853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FL</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32</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2422970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MT</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160157</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TX</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8137439</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GA</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4064768</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NC</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3769181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UT</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17</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1230957</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HI</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8</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597125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ND</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205000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VA</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5486275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IA</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1102245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NE</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370366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VT</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20</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1846541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ID</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7</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907541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NH</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1301096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WA</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91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10617638</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IL</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67</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9955965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NJ</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37</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5218185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WI</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17</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1808765</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IN</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1347133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NM</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729551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WV</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619013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2139">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KS</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594123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NV</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1415213</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WY</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96711</a:t>
                      </a:r>
                      <a:endParaRPr kumimoji="0" lang="en-US" sz="1000" b="0" i="0" u="none" strike="noStrike" cap="none" normalizeH="0" baseline="0">
                        <a:ln>
                          <a:noFill/>
                        </a:ln>
                        <a:solidFill>
                          <a:schemeClr val="tx1"/>
                        </a:solidFill>
                        <a:effectLst/>
                        <a:latin typeface="Times New Roman" pitchFamily="18" charset="0"/>
                      </a:endParaRPr>
                    </a:p>
                  </a:txBody>
                  <a:tcPr marL="89730" marR="89730" marT="44867" marB="448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A03B18EA-6063-49FD-BAFE-363B77FF9E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798C09E5-7109-473F-9B36-6E719E7B3B17}" type="slidenum">
              <a:rPr lang="en-US" altLang="en-US" sz="1200"/>
              <a:pPr/>
              <a:t>17</a:t>
            </a:fld>
            <a:endParaRPr lang="en-US" altLang="en-US" sz="1200"/>
          </a:p>
        </p:txBody>
      </p:sp>
      <p:sp>
        <p:nvSpPr>
          <p:cNvPr id="52227" name="Rectangle 2">
            <a:extLst>
              <a:ext uri="{FF2B5EF4-FFF2-40B4-BE49-F238E27FC236}">
                <a16:creationId xmlns:a16="http://schemas.microsoft.com/office/drawing/2014/main" id="{51494C1B-29CC-42B4-9C4A-8C02736059D1}"/>
              </a:ext>
            </a:extLst>
          </p:cNvPr>
          <p:cNvSpPr>
            <a:spLocks noChangeArrowheads="1" noTextEdit="1"/>
          </p:cNvSpPr>
          <p:nvPr>
            <p:ph type="sldImg"/>
          </p:nvPr>
        </p:nvSpPr>
        <p:spPr>
          <a:xfrm>
            <a:off x="1404938" y="600075"/>
            <a:ext cx="4354512" cy="3265488"/>
          </a:xfrm>
          <a:ln/>
        </p:spPr>
      </p:sp>
      <p:graphicFrame>
        <p:nvGraphicFramePr>
          <p:cNvPr id="592899" name="Group 3">
            <a:extLst>
              <a:ext uri="{FF2B5EF4-FFF2-40B4-BE49-F238E27FC236}">
                <a16:creationId xmlns:a16="http://schemas.microsoft.com/office/drawing/2014/main" id="{F7CEB03F-6C12-4E89-9658-0A99A78F259A}"/>
              </a:ext>
            </a:extLst>
          </p:cNvPr>
          <p:cNvGraphicFramePr>
            <a:graphicFrameLocks noGrp="1"/>
          </p:cNvGraphicFramePr>
          <p:nvPr/>
        </p:nvGraphicFramePr>
        <p:xfrm>
          <a:off x="149225" y="4048125"/>
          <a:ext cx="6559550" cy="5186363"/>
        </p:xfrm>
        <a:graphic>
          <a:graphicData uri="http://schemas.openxmlformats.org/drawingml/2006/table">
            <a:tbl>
              <a:tblPr/>
              <a:tblGrid>
                <a:gridCol w="1639888">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750887">
                  <a:extLst>
                    <a:ext uri="{9D8B030D-6E8A-4147-A177-3AD203B41FA5}">
                      <a16:colId xmlns:a16="http://schemas.microsoft.com/office/drawing/2014/main" val="20002"/>
                    </a:ext>
                  </a:extLst>
                </a:gridCol>
                <a:gridCol w="2081213">
                  <a:extLst>
                    <a:ext uri="{9D8B030D-6E8A-4147-A177-3AD203B41FA5}">
                      <a16:colId xmlns:a16="http://schemas.microsoft.com/office/drawing/2014/main" val="20003"/>
                    </a:ext>
                  </a:extLst>
                </a:gridCol>
                <a:gridCol w="669925">
                  <a:extLst>
                    <a:ext uri="{9D8B030D-6E8A-4147-A177-3AD203B41FA5}">
                      <a16:colId xmlns:a16="http://schemas.microsoft.com/office/drawing/2014/main" val="20004"/>
                    </a:ext>
                  </a:extLst>
                </a:gridCol>
                <a:gridCol w="671512">
                  <a:extLst>
                    <a:ext uri="{9D8B030D-6E8A-4147-A177-3AD203B41FA5}">
                      <a16:colId xmlns:a16="http://schemas.microsoft.com/office/drawing/2014/main" val="20005"/>
                    </a:ext>
                  </a:extLst>
                </a:gridCol>
              </a:tblGrid>
              <a:tr h="364045">
                <a:tc>
                  <a:txBody>
                    <a:bodyPr/>
                    <a:lstStyle/>
                    <a:p>
                      <a:pPr marL="0" marR="0" lvl="0" indent="0" algn="ctr" defTabSz="896938" rtl="0" eaLnBrk="0" fontAlgn="b"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cs typeface="Arial" charset="0"/>
                        </a:rPr>
                        <a:t>Building Type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cs typeface="Arial" charset="0"/>
                        </a:rPr>
                        <a:t># Reg. Projects</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cs typeface="Arial" charset="0"/>
                        </a:rPr>
                        <a:t>GSF</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cs typeface="Arial" charset="0"/>
                        </a:rPr>
                        <a:t>Building Type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cs typeface="Arial" charset="0"/>
                        </a:rPr>
                        <a:t># Reg. Projects</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cs typeface="Arial" charset="0"/>
                        </a:rPr>
                        <a:t>GSF</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887">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Multi-Use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438</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51670147</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Recreation</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26</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1009305</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Commercial Office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257</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38014168</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Financial &amp; Communications (bank, post office, data center)</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17</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531097</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6887">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Higher Education</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132</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10957857</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Military Base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16</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795381</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K-12 Education</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104</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13599316</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Retail (store, supermarket, art gallery)</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14</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875977</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Not Classified</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97</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9585452</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Transportation (airport, train station, bus station)</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13</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2261817</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Public Order &amp; Safety (police, jail, courthouse)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86</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10393131</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Animal Care (veterinary, kennel)</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11</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567889</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Multi-Unit Residential (apartments, dormitories)</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79</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10337770</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Campus (corporate campus, school)</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9</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2235075</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1204">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Interpretive Center (museum, visitor center, zoo)</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71</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2149698</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Daycare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9</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243502</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Industrial (manufacturing, warehouse, pub. works)</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64</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8621791</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Hotel/Resort</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8</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446860</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Library</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60</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3159532</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Community (neighborhood, residential development)</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6</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377724</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Other</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54</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8770864</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Park (greenway, recreation space, wildlife)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6</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114411</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Laboratory</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51</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7340761</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Special Needs Housing (assisted living, long-term care)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6</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440432</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6887">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Health Care</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38</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15365920</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Restaurant</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5</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64734</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4045">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Assembly (conv. center, place of worship, theater)</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26</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4658230</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Stadium/Arena</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3</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cs typeface="Arial" charset="0"/>
                        </a:rPr>
                        <a:t>2705000</a:t>
                      </a:r>
                      <a:endParaRPr kumimoji="0" lang="en-US" sz="900" b="0" i="0" u="none" strike="noStrike" cap="none" normalizeH="0" baseline="0">
                        <a:ln>
                          <a:noFill/>
                        </a:ln>
                        <a:solidFill>
                          <a:schemeClr val="tx1"/>
                        </a:solidFill>
                        <a:effectLst/>
                        <a:latin typeface="Times New Roman" pitchFamily="18" charset="0"/>
                      </a:endParaRPr>
                    </a:p>
                  </a:txBody>
                  <a:tcPr marL="89730" marR="89730" marT="44864" marB="448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806896B-128D-4A78-BD84-56B908AA82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D8F7A45-FFB0-4450-B23C-B40504562858}" type="slidenum">
              <a:rPr lang="en-US" altLang="en-US" sz="1200"/>
              <a:pPr/>
              <a:t>18</a:t>
            </a:fld>
            <a:endParaRPr lang="en-US" altLang="en-US" sz="1200"/>
          </a:p>
        </p:txBody>
      </p:sp>
      <p:sp>
        <p:nvSpPr>
          <p:cNvPr id="53251" name="Rectangle 2">
            <a:extLst>
              <a:ext uri="{FF2B5EF4-FFF2-40B4-BE49-F238E27FC236}">
                <a16:creationId xmlns:a16="http://schemas.microsoft.com/office/drawing/2014/main" id="{9C42DE4F-EF95-42AD-806E-F064377AF2C6}"/>
              </a:ext>
            </a:extLst>
          </p:cNvPr>
          <p:cNvSpPr>
            <a:spLocks noChangeArrowheads="1" noTextEdit="1"/>
          </p:cNvSpPr>
          <p:nvPr>
            <p:ph type="sldImg"/>
          </p:nvPr>
        </p:nvSpPr>
        <p:spPr>
          <a:xfrm>
            <a:off x="1427163" y="823913"/>
            <a:ext cx="4356100" cy="3267075"/>
          </a:xfrm>
          <a:ln/>
        </p:spPr>
      </p:sp>
      <p:graphicFrame>
        <p:nvGraphicFramePr>
          <p:cNvPr id="594947" name="Group 3">
            <a:extLst>
              <a:ext uri="{FF2B5EF4-FFF2-40B4-BE49-F238E27FC236}">
                <a16:creationId xmlns:a16="http://schemas.microsoft.com/office/drawing/2014/main" id="{03BDC82C-4B6F-4A3D-AB64-6358252640F0}"/>
              </a:ext>
            </a:extLst>
          </p:cNvPr>
          <p:cNvGraphicFramePr>
            <a:graphicFrameLocks noGrp="1"/>
          </p:cNvGraphicFramePr>
          <p:nvPr/>
        </p:nvGraphicFramePr>
        <p:xfrm>
          <a:off x="1789113" y="5246688"/>
          <a:ext cx="3578225" cy="2106612"/>
        </p:xfrm>
        <a:graphic>
          <a:graphicData uri="http://schemas.openxmlformats.org/drawingml/2006/table">
            <a:tbl>
              <a:tblPr/>
              <a:tblGrid>
                <a:gridCol w="1614487">
                  <a:extLst>
                    <a:ext uri="{9D8B030D-6E8A-4147-A177-3AD203B41FA5}">
                      <a16:colId xmlns:a16="http://schemas.microsoft.com/office/drawing/2014/main" val="20000"/>
                    </a:ext>
                  </a:extLst>
                </a:gridCol>
                <a:gridCol w="846138">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94672">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Owner Type</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 Reg. Projects</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Gross Square Feet </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4563">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Profit Corporation</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435</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68503518</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563">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Local Government</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404</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36151531</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563">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Nonprofit Corporation</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331</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30013522</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563">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State Government</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207</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28625783</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563">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Federal Government</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165</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24333082</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563">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Other</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146</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18575243</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563">
                <a:tc>
                  <a:txBody>
                    <a:bodyPr/>
                    <a:lstStyle/>
                    <a:p>
                      <a:pPr marL="0" marR="0" lvl="0" indent="0" algn="l"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Individual</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18</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96938"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1091162</a:t>
                      </a:r>
                      <a:endParaRPr kumimoji="0" lang="en-US" sz="2400" b="0" i="0" u="none" strike="noStrike" cap="none" normalizeH="0" baseline="0">
                        <a:ln>
                          <a:noFill/>
                        </a:ln>
                        <a:solidFill>
                          <a:schemeClr val="tx1"/>
                        </a:solidFill>
                        <a:effectLst/>
                        <a:latin typeface="Times New Roman" pitchFamily="18" charset="0"/>
                      </a:endParaRPr>
                    </a:p>
                  </a:txBody>
                  <a:tcPr marL="89730" marR="89730" marT="44881" marB="448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669C713-4D34-4EBA-BA54-C0FFBCAA06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A4F62CD-F246-475D-BBE3-5FA11394EEF6}" type="slidenum">
              <a:rPr lang="en-US" altLang="en-US" sz="1200"/>
              <a:pPr/>
              <a:t>19</a:t>
            </a:fld>
            <a:endParaRPr lang="en-US" altLang="en-US" sz="1200"/>
          </a:p>
        </p:txBody>
      </p:sp>
      <p:sp>
        <p:nvSpPr>
          <p:cNvPr id="54275" name="Rectangle 2">
            <a:extLst>
              <a:ext uri="{FF2B5EF4-FFF2-40B4-BE49-F238E27FC236}">
                <a16:creationId xmlns:a16="http://schemas.microsoft.com/office/drawing/2014/main" id="{56F0A474-D46B-42B6-8E17-4C0F8D29DCAD}"/>
              </a:ext>
            </a:extLst>
          </p:cNvPr>
          <p:cNvSpPr>
            <a:spLocks noChangeArrowheads="1" noTextEdit="1"/>
          </p:cNvSpPr>
          <p:nvPr>
            <p:ph type="sldImg"/>
          </p:nvPr>
        </p:nvSpPr>
        <p:spPr>
          <a:xfrm>
            <a:off x="1152525" y="692150"/>
            <a:ext cx="4554538" cy="3416300"/>
          </a:xfrm>
          <a:ln/>
        </p:spPr>
      </p:sp>
      <p:sp>
        <p:nvSpPr>
          <p:cNvPr id="54276" name="Rectangle 3">
            <a:extLst>
              <a:ext uri="{FF2B5EF4-FFF2-40B4-BE49-F238E27FC236}">
                <a16:creationId xmlns:a16="http://schemas.microsoft.com/office/drawing/2014/main" id="{31B7F921-6E19-41B7-A4D2-488F76EB9369}"/>
              </a:ext>
            </a:extLst>
          </p:cNvPr>
          <p:cNvSpPr>
            <a:spLocks noGrp="1" noChangeArrowheads="1"/>
          </p:cNvSpPr>
          <p:nvPr>
            <p:ph type="body" idx="1"/>
          </p:nvPr>
        </p:nvSpPr>
        <p:spPr>
          <a:xfrm>
            <a:off x="534988" y="4267200"/>
            <a:ext cx="5713412" cy="4576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100" b="1"/>
              <a:t>FEDERAL USERS: </a:t>
            </a:r>
            <a:r>
              <a:rPr lang="en-US" altLang="en-US" sz="1100"/>
              <a:t>Federal government projects account for over 10 percent of construction in the United States.</a:t>
            </a:r>
          </a:p>
          <a:p>
            <a:pPr eaLnBrk="1" hangingPunct="1">
              <a:lnSpc>
                <a:spcPct val="90000"/>
              </a:lnSpc>
            </a:pPr>
            <a:endParaRPr lang="en-US" altLang="en-US" sz="600"/>
          </a:p>
          <a:p>
            <a:pPr eaLnBrk="1" hangingPunct="1">
              <a:lnSpc>
                <a:spcPct val="90000"/>
              </a:lnSpc>
            </a:pPr>
            <a:r>
              <a:rPr lang="en-US" altLang="en-US" sz="1100" b="1"/>
              <a:t>GSA: </a:t>
            </a:r>
            <a:r>
              <a:rPr lang="en-US" altLang="en-US" sz="1100"/>
              <a:t>The General Services Administration requires that all building projects in the 2003 construction budget meet LEED Certified level standards.  It is not requiring that all projects apply for certification, however, it has more than 10 projects registered including federal courthouses, laboratories, border stations, and office buildings.  The GSA is the nation's largest tenant, managing space in over 8,300 owned and leased buildings for over one million federal employees.  GSA was the Council's first federal member. </a:t>
            </a:r>
            <a:endParaRPr lang="en-US" altLang="en-US" sz="1100" b="1"/>
          </a:p>
          <a:p>
            <a:pPr eaLnBrk="1" hangingPunct="1">
              <a:lnSpc>
                <a:spcPct val="90000"/>
              </a:lnSpc>
            </a:pPr>
            <a:r>
              <a:rPr lang="en-US" altLang="en-US" sz="1100" b="1"/>
              <a:t>Air Force: </a:t>
            </a:r>
            <a:r>
              <a:rPr lang="en-US" altLang="en-US" sz="1100"/>
              <a:t>The Air Force has developed a LEED Application Guide for Lodging projects currently awaiting release and has registered one project for LEED Certification.</a:t>
            </a:r>
          </a:p>
          <a:p>
            <a:pPr eaLnBrk="1" hangingPunct="1">
              <a:lnSpc>
                <a:spcPct val="90000"/>
              </a:lnSpc>
            </a:pPr>
            <a:r>
              <a:rPr lang="en-US" altLang="en-US" sz="1100" b="1"/>
              <a:t>Army: </a:t>
            </a:r>
            <a:r>
              <a:rPr lang="en-US" altLang="en-US" sz="1100"/>
              <a:t>The Army has adopted LEED into its Sustainable Project Rating Tool (SpiRiT), but is not requiring certification of its projects.  </a:t>
            </a:r>
            <a:endParaRPr lang="en-US" altLang="en-US" sz="1100" b="1"/>
          </a:p>
          <a:p>
            <a:pPr eaLnBrk="1" hangingPunct="1">
              <a:lnSpc>
                <a:spcPct val="90000"/>
              </a:lnSpc>
            </a:pPr>
            <a:r>
              <a:rPr lang="en-US" altLang="en-US" sz="1100" b="1"/>
              <a:t>Department of State: </a:t>
            </a:r>
            <a:r>
              <a:rPr lang="en-US" altLang="en-US" sz="1100"/>
              <a:t>The Department of State has committed to using LEED on future projects.</a:t>
            </a:r>
            <a:endParaRPr lang="en-US" altLang="en-US" sz="1100" b="1"/>
          </a:p>
          <a:p>
            <a:pPr eaLnBrk="1" hangingPunct="1">
              <a:lnSpc>
                <a:spcPct val="90000"/>
              </a:lnSpc>
            </a:pPr>
            <a:r>
              <a:rPr lang="en-US" altLang="en-US" sz="1100" b="1"/>
              <a:t>DOE:</a:t>
            </a:r>
            <a:r>
              <a:rPr lang="en-US" altLang="en-US" sz="1100"/>
              <a:t> The Department of Energy supported the development of the LEED Rating System, training workshops, and reference materials.</a:t>
            </a:r>
            <a:endParaRPr lang="en-US" altLang="en-US" sz="1100" b="1"/>
          </a:p>
          <a:p>
            <a:pPr eaLnBrk="1" hangingPunct="1">
              <a:lnSpc>
                <a:spcPct val="90000"/>
              </a:lnSpc>
            </a:pPr>
            <a:r>
              <a:rPr lang="en-US" altLang="en-US" sz="1100" b="1"/>
              <a:t>EPA:</a:t>
            </a:r>
            <a:r>
              <a:rPr lang="en-US" altLang="en-US" sz="1100"/>
              <a:t> The Environmental Protection Agency participated in the pilot testing of LEED version 1.0, but did not earned project certification.  The Agency currently has two laboratory projects registered and is supporting development of LEED for Existing Buildings. </a:t>
            </a:r>
            <a:endParaRPr lang="en-US" altLang="en-US" sz="1100" b="1"/>
          </a:p>
          <a:p>
            <a:pPr eaLnBrk="1" hangingPunct="1">
              <a:lnSpc>
                <a:spcPct val="90000"/>
              </a:lnSpc>
            </a:pPr>
            <a:r>
              <a:rPr lang="en-US" altLang="en-US" sz="1100" b="1"/>
              <a:t>Navy: </a:t>
            </a:r>
            <a:r>
              <a:rPr lang="en-US" altLang="en-US" sz="1100"/>
              <a:t>The Navy was the first federal entity to certify a LEED project, the Bachelor Enlisted Quarters at the Great Lakes Naval Training Center.  This project was certified under the Pilot version of LEED.  Navy currently has one project registered with LEED and is supporting the development of LEED Residential.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E2F8815-B8F8-4C1F-8EEF-5C0AC42F0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1290FF3A-C066-441D-AA7C-48C6FDFC3976}" type="slidenum">
              <a:rPr lang="en-US" altLang="en-US" sz="1200"/>
              <a:pPr/>
              <a:t>20</a:t>
            </a:fld>
            <a:endParaRPr lang="en-US" altLang="en-US" sz="1200"/>
          </a:p>
        </p:txBody>
      </p:sp>
      <p:sp>
        <p:nvSpPr>
          <p:cNvPr id="55299" name="Rectangle 2">
            <a:extLst>
              <a:ext uri="{FF2B5EF4-FFF2-40B4-BE49-F238E27FC236}">
                <a16:creationId xmlns:a16="http://schemas.microsoft.com/office/drawing/2014/main" id="{65FB174B-6C4A-4092-A7B8-C32CCEE767E5}"/>
              </a:ext>
            </a:extLst>
          </p:cNvPr>
          <p:cNvSpPr>
            <a:spLocks noChangeArrowheads="1" noTextEdit="1"/>
          </p:cNvSpPr>
          <p:nvPr>
            <p:ph type="sldImg"/>
          </p:nvPr>
        </p:nvSpPr>
        <p:spPr>
          <a:xfrm>
            <a:off x="1152525" y="692150"/>
            <a:ext cx="4554538" cy="3416300"/>
          </a:xfrm>
          <a:ln/>
        </p:spPr>
      </p:sp>
      <p:sp>
        <p:nvSpPr>
          <p:cNvPr id="55300" name="Rectangle 3">
            <a:extLst>
              <a:ext uri="{FF2B5EF4-FFF2-40B4-BE49-F238E27FC236}">
                <a16:creationId xmlns:a16="http://schemas.microsoft.com/office/drawing/2014/main" id="{C670BB21-E5CD-46BB-98F2-3F0BA8152A63}"/>
              </a:ext>
            </a:extLst>
          </p:cNvPr>
          <p:cNvSpPr>
            <a:spLocks noGrp="1" noChangeArrowheads="1"/>
          </p:cNvSpPr>
          <p:nvPr>
            <p:ph type="body" idx="1"/>
          </p:nvPr>
        </p:nvSpPr>
        <p:spPr>
          <a:xfrm>
            <a:off x="534988" y="4197350"/>
            <a:ext cx="5713412"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b="1"/>
              <a:t>STATE USERS:  </a:t>
            </a:r>
            <a:r>
              <a:rPr lang="en-US" altLang="en-US" sz="1000"/>
              <a:t>At present, no state requires LEED for public projects although several are considering it and encouraging use of LEED in both current public and private projects:</a:t>
            </a:r>
          </a:p>
          <a:p>
            <a:pPr eaLnBrk="1" hangingPunct="1">
              <a:lnSpc>
                <a:spcPct val="80000"/>
              </a:lnSpc>
            </a:pPr>
            <a:endParaRPr lang="en-US" altLang="en-US" sz="600" b="1"/>
          </a:p>
          <a:p>
            <a:pPr eaLnBrk="1" hangingPunct="1">
              <a:lnSpc>
                <a:spcPct val="80000"/>
              </a:lnSpc>
            </a:pPr>
            <a:r>
              <a:rPr lang="en-US" altLang="en-US" sz="1000" b="1"/>
              <a:t>California: </a:t>
            </a:r>
            <a:r>
              <a:rPr lang="en-US" altLang="en-US" sz="1000"/>
              <a:t>California is currently considering LEED adoption and development of California LEED Supplement for state projects.</a:t>
            </a:r>
            <a:endParaRPr lang="en-US" altLang="en-US" sz="1000" b="1"/>
          </a:p>
          <a:p>
            <a:pPr eaLnBrk="1" hangingPunct="1">
              <a:lnSpc>
                <a:spcPct val="80000"/>
              </a:lnSpc>
            </a:pPr>
            <a:r>
              <a:rPr lang="en-US" altLang="en-US" sz="1000" b="1"/>
              <a:t>Maryland: </a:t>
            </a:r>
            <a:r>
              <a:rPr lang="en-US" altLang="en-US" sz="1000"/>
              <a:t>Maryland adopted LEED certification for all capital projects greater than 5,000 gsf in October 2001. An implementation plan for the new policy is pending.  The state currently offers a green building tax credit for non-residential projects: http://business.marylandtaxes.com/taxinfo/taxcredit/greenbldg/default.asp</a:t>
            </a:r>
            <a:r>
              <a:rPr lang="en-US" altLang="en-US"/>
              <a:t> </a:t>
            </a:r>
          </a:p>
          <a:p>
            <a:pPr eaLnBrk="1" hangingPunct="1">
              <a:lnSpc>
                <a:spcPct val="80000"/>
              </a:lnSpc>
            </a:pPr>
            <a:r>
              <a:rPr lang="en-US" altLang="en-US" sz="1000"/>
              <a:t>MD Green Building Council contacts:</a:t>
            </a:r>
          </a:p>
          <a:p>
            <a:pPr eaLnBrk="1" hangingPunct="1">
              <a:lnSpc>
                <a:spcPct val="80000"/>
              </a:lnSpc>
            </a:pPr>
            <a:r>
              <a:rPr lang="en-US" altLang="en-US" sz="1000"/>
              <a:t>Mark Bundy, MD Dept. of Natural Resources, 410-260-8720, mbundy@dnr.state.md.us</a:t>
            </a:r>
          </a:p>
          <a:p>
            <a:pPr eaLnBrk="1" hangingPunct="1">
              <a:lnSpc>
                <a:spcPct val="80000"/>
              </a:lnSpc>
            </a:pPr>
            <a:r>
              <a:rPr lang="en-US" altLang="en-US" sz="1000"/>
              <a:t>Steve Gilliss, MD Dept. of General Services, 410-767-4675, sgilliss@dgs.state.md.us</a:t>
            </a:r>
            <a:endParaRPr lang="en-US" altLang="en-US" sz="1000" b="1"/>
          </a:p>
          <a:p>
            <a:pPr eaLnBrk="1" hangingPunct="1">
              <a:lnSpc>
                <a:spcPct val="80000"/>
              </a:lnSpc>
            </a:pPr>
            <a:r>
              <a:rPr lang="en-US" altLang="en-US" sz="1000" b="1"/>
              <a:t>Massachusetts:</a:t>
            </a:r>
            <a:r>
              <a:rPr lang="en-US" altLang="en-US" sz="1000"/>
              <a:t> 	Massachusetts is considering LEED adoption for all state projects</a:t>
            </a:r>
          </a:p>
          <a:p>
            <a:pPr eaLnBrk="1" hangingPunct="1">
              <a:lnSpc>
                <a:spcPct val="80000"/>
              </a:lnSpc>
            </a:pPr>
            <a:r>
              <a:rPr lang="en-US" altLang="en-US" sz="1000"/>
              <a:t>Contact: John DiModica, Dept. of Capital Planning, 617-727-4030, John.DiModica@dcp.state.ma.us</a:t>
            </a:r>
          </a:p>
          <a:p>
            <a:pPr eaLnBrk="1" hangingPunct="1">
              <a:lnSpc>
                <a:spcPct val="80000"/>
              </a:lnSpc>
            </a:pPr>
            <a:r>
              <a:rPr lang="en-US" altLang="en-US" sz="1000" b="1"/>
              <a:t>New Jersey:</a:t>
            </a:r>
            <a:r>
              <a:rPr lang="en-US" altLang="en-US" sz="1000"/>
              <a:t> The New Jersey Economic Development Authority is encouraging the use of LEED but not requiring certification of new projects built under its $12 billion public school construction program.</a:t>
            </a:r>
            <a:r>
              <a:rPr lang="en-US" altLang="en-US"/>
              <a:t>  </a:t>
            </a:r>
            <a:endParaRPr lang="en-US" altLang="en-US" sz="1000"/>
          </a:p>
          <a:p>
            <a:pPr eaLnBrk="1" hangingPunct="1">
              <a:lnSpc>
                <a:spcPct val="80000"/>
              </a:lnSpc>
            </a:pPr>
            <a:r>
              <a:rPr lang="en-US" altLang="en-US" sz="1000" b="1"/>
              <a:t>New York: </a:t>
            </a:r>
            <a:r>
              <a:rPr lang="en-US" altLang="en-US" sz="1000"/>
              <a:t>Governor Pataki issued an executive order in June 2001 encouraging but not requiring state projects to seek LEED Certification.  The New York State Green Building Tax Credit Program provides a tax incentives to commercial developments incorporating specific green strategies (not directly tied to LEED).</a:t>
            </a:r>
            <a:endParaRPr lang="en-US" altLang="en-US" sz="1000" b="1"/>
          </a:p>
          <a:p>
            <a:pPr eaLnBrk="1" hangingPunct="1">
              <a:lnSpc>
                <a:spcPct val="80000"/>
              </a:lnSpc>
            </a:pPr>
            <a:r>
              <a:rPr lang="en-US" altLang="en-US" sz="1000"/>
              <a:t>Contact: Craig Kneeland, NYSERDA, 518-862-1090, ext. 3311 cek@nyserda.org</a:t>
            </a:r>
          </a:p>
          <a:p>
            <a:pPr eaLnBrk="1" hangingPunct="1">
              <a:lnSpc>
                <a:spcPct val="80000"/>
              </a:lnSpc>
            </a:pPr>
            <a:r>
              <a:rPr lang="en-US" altLang="en-US" sz="1000"/>
              <a:t>New York Green Building Tax Incentive Program: http://www.dec.state.ny.us/website/dar/ood/grnbldg.html</a:t>
            </a:r>
            <a:endParaRPr lang="en-US" altLang="en-US" sz="1000" b="1"/>
          </a:p>
          <a:p>
            <a:pPr eaLnBrk="1" hangingPunct="1">
              <a:lnSpc>
                <a:spcPct val="80000"/>
              </a:lnSpc>
            </a:pPr>
            <a:r>
              <a:rPr lang="en-US" altLang="en-US" sz="1000" b="1"/>
              <a:t>Oregon:</a:t>
            </a:r>
            <a:r>
              <a:rPr lang="en-US" altLang="en-US" sz="1000"/>
              <a:t> Oregon's 35% Business Energy Tax Credit for commercial development is tied to LEED certification</a:t>
            </a:r>
          </a:p>
          <a:p>
            <a:pPr eaLnBrk="1" hangingPunct="1">
              <a:lnSpc>
                <a:spcPct val="80000"/>
              </a:lnSpc>
            </a:pPr>
            <a:r>
              <a:rPr lang="en-US" altLang="en-US" sz="1000"/>
              <a:t>100,000 sf. LEED Silver building eligible for $105,000 tax credit</a:t>
            </a:r>
          </a:p>
          <a:p>
            <a:pPr eaLnBrk="1" hangingPunct="1">
              <a:lnSpc>
                <a:spcPct val="80000"/>
              </a:lnSpc>
            </a:pPr>
            <a:r>
              <a:rPr lang="en-US" altLang="en-US" sz="1000"/>
              <a:t>100,000 sf. LEED Gold building.eligible for $142,500 tax credit</a:t>
            </a:r>
            <a:endParaRPr lang="en-US" altLang="en-US" sz="1000" b="1"/>
          </a:p>
          <a:p>
            <a:pPr eaLnBrk="1" hangingPunct="1">
              <a:lnSpc>
                <a:spcPct val="80000"/>
              </a:lnSpc>
            </a:pPr>
            <a:r>
              <a:rPr lang="en-US" altLang="en-US" sz="1000" b="1"/>
              <a:t>Pennsylvania:</a:t>
            </a:r>
            <a:r>
              <a:rPr lang="en-US" altLang="en-US" sz="1000"/>
              <a:t> LEED Silver certification is required in new construction RFPs issued by the Dept. of Environmental Protection and Dept. of General Services.</a:t>
            </a:r>
          </a:p>
          <a:p>
            <a:pPr eaLnBrk="1" hangingPunct="1">
              <a:lnSpc>
                <a:spcPct val="80000"/>
              </a:lnSpc>
            </a:pPr>
            <a:r>
              <a:rPr lang="en-US" altLang="en-US" sz="1000"/>
              <a:t>Contact: Catherine Brownlee, Governor’s Green Government Council (717) 783-8411, www.gggc.state.pa.us/</a:t>
            </a:r>
          </a:p>
          <a:p>
            <a:pPr eaLnBrk="1" hangingPunct="1">
              <a:lnSpc>
                <a:spcPct val="80000"/>
              </a:lnSpc>
            </a:pPr>
            <a:endParaRPr lang="en-US" altLang="en-US" sz="500"/>
          </a:p>
          <a:p>
            <a:pPr eaLnBrk="1" hangingPunct="1">
              <a:lnSpc>
                <a:spcPct val="80000"/>
              </a:lnSpc>
            </a:pPr>
            <a:r>
              <a:rPr lang="en-US" altLang="en-US" sz="1000"/>
              <a:t>*These states and others including Arizona, Missouri, New York, and Wisconsin are currently using LEED on public projects and intend to seek LEED certification.</a:t>
            </a:r>
          </a:p>
          <a:p>
            <a:pPr eaLnBrk="1" hangingPunct="1">
              <a:lnSpc>
                <a:spcPct val="80000"/>
              </a:lnSpc>
              <a:buFont typeface="Wingdings" panose="05000000000000000000" pitchFamily="2" charset="2"/>
              <a:buNone/>
            </a:pPr>
            <a:endParaRPr lang="en-US" altLang="en-US" sz="1000"/>
          </a:p>
          <a:p>
            <a:pPr eaLnBrk="1" hangingPunct="1">
              <a:lnSpc>
                <a:spcPct val="80000"/>
              </a:lnSpc>
              <a:buFontTx/>
              <a:buChar char="•"/>
            </a:pPr>
            <a:endParaRPr lang="en-US" alt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5527B06-B2B7-4128-9425-CD3D54AA55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C645EFE-EF0E-4331-9832-BC2AA7002C2E}" type="slidenum">
              <a:rPr lang="en-US" altLang="en-US" sz="1200"/>
              <a:pPr/>
              <a:t>21</a:t>
            </a:fld>
            <a:endParaRPr lang="en-US" altLang="en-US" sz="1200"/>
          </a:p>
        </p:txBody>
      </p:sp>
      <p:sp>
        <p:nvSpPr>
          <p:cNvPr id="56323" name="Rectangle 2">
            <a:extLst>
              <a:ext uri="{FF2B5EF4-FFF2-40B4-BE49-F238E27FC236}">
                <a16:creationId xmlns:a16="http://schemas.microsoft.com/office/drawing/2014/main" id="{8EAE9754-E784-4C5F-8B38-71528E7F9BD2}"/>
              </a:ext>
            </a:extLst>
          </p:cNvPr>
          <p:cNvSpPr>
            <a:spLocks noChangeArrowheads="1" noTextEdit="1"/>
          </p:cNvSpPr>
          <p:nvPr>
            <p:ph type="sldImg"/>
          </p:nvPr>
        </p:nvSpPr>
        <p:spPr>
          <a:xfrm>
            <a:off x="1427163" y="823913"/>
            <a:ext cx="4356100" cy="3267075"/>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FF412B4-32BE-4532-B135-EBFBE1FD27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59AEA50-0F1D-4CDC-BC0D-8E1B0A5A6651}" type="slidenum">
              <a:rPr lang="en-US" altLang="en-US" sz="1200"/>
              <a:pPr/>
              <a:t>24</a:t>
            </a:fld>
            <a:endParaRPr lang="en-US" altLang="en-US" sz="1200"/>
          </a:p>
        </p:txBody>
      </p:sp>
      <p:sp>
        <p:nvSpPr>
          <p:cNvPr id="57347" name="Rectangle 2">
            <a:extLst>
              <a:ext uri="{FF2B5EF4-FFF2-40B4-BE49-F238E27FC236}">
                <a16:creationId xmlns:a16="http://schemas.microsoft.com/office/drawing/2014/main" id="{098079C2-FA6E-4263-BE4F-353E5200538F}"/>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DA42213D-C25D-44A7-8392-03E8DA5DDE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58A587A-24F2-4771-8591-78E5A546C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58C866EB-7172-4AFD-8CFA-0D7477ACC6D5}" type="slidenum">
              <a:rPr lang="en-US" altLang="en-US" sz="1200"/>
              <a:pPr/>
              <a:t>25</a:t>
            </a:fld>
            <a:endParaRPr lang="en-US" altLang="en-US" sz="1200"/>
          </a:p>
        </p:txBody>
      </p:sp>
      <p:sp>
        <p:nvSpPr>
          <p:cNvPr id="58371" name="Rectangle 2">
            <a:extLst>
              <a:ext uri="{FF2B5EF4-FFF2-40B4-BE49-F238E27FC236}">
                <a16:creationId xmlns:a16="http://schemas.microsoft.com/office/drawing/2014/main" id="{1164D616-C33C-4D58-A048-93B4EF203DAD}"/>
              </a:ext>
            </a:extLst>
          </p:cNvPr>
          <p:cNvSpPr>
            <a:spLocks noChangeArrowheads="1" noTextEdit="1"/>
          </p:cNvSpPr>
          <p:nvPr>
            <p:ph type="sldImg"/>
          </p:nvPr>
        </p:nvSpPr>
        <p:spPr>
          <a:ln/>
        </p:spPr>
      </p:sp>
      <p:sp>
        <p:nvSpPr>
          <p:cNvPr id="58372" name="Rectangle 3">
            <a:extLst>
              <a:ext uri="{FF2B5EF4-FFF2-40B4-BE49-F238E27FC236}">
                <a16:creationId xmlns:a16="http://schemas.microsoft.com/office/drawing/2014/main" id="{0BA58918-5E3E-439C-AFBC-E9C04D0A4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D6949C4-9149-40BF-B2CA-B2C788020D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13EA73DE-5192-4737-8CA3-53BE161531D4}" type="slidenum">
              <a:rPr lang="en-US" altLang="en-US" sz="1200"/>
              <a:pPr/>
              <a:t>2</a:t>
            </a:fld>
            <a:endParaRPr lang="en-US" altLang="en-US" sz="1200"/>
          </a:p>
        </p:txBody>
      </p:sp>
      <p:sp>
        <p:nvSpPr>
          <p:cNvPr id="40963" name="Rectangle 2">
            <a:extLst>
              <a:ext uri="{FF2B5EF4-FFF2-40B4-BE49-F238E27FC236}">
                <a16:creationId xmlns:a16="http://schemas.microsoft.com/office/drawing/2014/main" id="{CB46770B-DF8A-4E88-863E-66C1D30CBD3E}"/>
              </a:ext>
            </a:extLst>
          </p:cNvPr>
          <p:cNvSpPr>
            <a:spLocks noChangeArrowheads="1" noTextEdit="1"/>
          </p:cNvSpPr>
          <p:nvPr>
            <p:ph type="sldImg"/>
          </p:nvPr>
        </p:nvSpPr>
        <p:spPr>
          <a:ln/>
        </p:spPr>
      </p:sp>
      <p:sp>
        <p:nvSpPr>
          <p:cNvPr id="40964" name="Rectangle 3">
            <a:extLst>
              <a:ext uri="{FF2B5EF4-FFF2-40B4-BE49-F238E27FC236}">
                <a16:creationId xmlns:a16="http://schemas.microsoft.com/office/drawing/2014/main" id="{54A9A7F5-5B16-4BE9-98AE-E92B60CC13AF}"/>
              </a:ext>
            </a:extLst>
          </p:cNvPr>
          <p:cNvSpPr>
            <a:spLocks noGrp="1" noChangeArrowheads="1"/>
          </p:cNvSpPr>
          <p:nvPr>
            <p:ph type="body" idx="1"/>
          </p:nvPr>
        </p:nvSpPr>
        <p:spPr>
          <a:xfrm>
            <a:off x="914400" y="4114800"/>
            <a:ext cx="5029200" cy="4497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t>“Hines is committed to ongoing product innovation in the built environment. As such, our membership in the U.S. Green Building Council and our participation on LEED Product Committees signals our continued and real commitment to excellence in energy efficiency and environmental performance.”</a:t>
            </a:r>
          </a:p>
          <a:p>
            <a:pPr eaLnBrk="1" hangingPunct="1"/>
            <a:r>
              <a:rPr lang="en-US" altLang="en-US" sz="900" b="1">
                <a:cs typeface="Times New Roman" panose="02020603050405020304" pitchFamily="18" charset="0"/>
              </a:rPr>
              <a:t>       –</a:t>
            </a:r>
            <a:r>
              <a:rPr lang="en-US" altLang="en-US" sz="900" b="1"/>
              <a:t> Kenneth W. Hubbard, Executive Vice President, Hines</a:t>
            </a:r>
            <a:endParaRPr lang="en-US" altLang="en-US" sz="800" b="1"/>
          </a:p>
          <a:p>
            <a:pPr eaLnBrk="1" hangingPunct="1"/>
            <a:endParaRPr lang="en-US" altLang="en-US" sz="400" b="1"/>
          </a:p>
          <a:p>
            <a:pPr eaLnBrk="1" hangingPunct="1"/>
            <a:r>
              <a:rPr lang="en-US" altLang="en-US" sz="900"/>
              <a:t>“The leadership that the U.S. Green Building Council has shown to promote green building is extraordinary, and so important to our future. As the agency that manages space in 8,300 buildings, we understand how big a difference we can make for the environment. GSA supports what the Council is doing, and we are committed to using the LEED rating system in our buildings.” </a:t>
            </a:r>
          </a:p>
          <a:p>
            <a:pPr eaLnBrk="1" hangingPunct="1"/>
            <a:r>
              <a:rPr lang="en-US" altLang="en-US" sz="900" b="1"/>
              <a:t>       </a:t>
            </a:r>
            <a:r>
              <a:rPr lang="en-US" altLang="en-US" sz="900" b="1">
                <a:cs typeface="Times New Roman" panose="02020603050405020304" pitchFamily="18" charset="0"/>
              </a:rPr>
              <a:t>– </a:t>
            </a:r>
            <a:r>
              <a:rPr lang="en-US" altLang="en-US" sz="900" b="1"/>
              <a:t>Dave Barram, former Administrator, U.S. GSA</a:t>
            </a:r>
          </a:p>
          <a:p>
            <a:pPr eaLnBrk="1" hangingPunct="1"/>
            <a:endParaRPr lang="en-US" altLang="en-US" sz="400" b="1"/>
          </a:p>
          <a:p>
            <a:pPr eaLnBrk="1" hangingPunct="1"/>
            <a:r>
              <a:rPr lang="en-US" altLang="en-US" sz="900"/>
              <a:t>“At Anderson, we believe we’re responsible for a lot more than high quality windows and patio doors. Our corporate vision includes the notion of going beyond the bottom line to support the environment, our community and customer needs. Membership in the Council gives us satisfaction knowing we’re part of a high-impact coalition that is transforming the building industry in ways that support our own corporate priorities. In short, membership is an excellent way to challenge our company to respond to the needs of the market.”</a:t>
            </a:r>
          </a:p>
          <a:p>
            <a:pPr eaLnBrk="1" hangingPunct="1"/>
            <a:r>
              <a:rPr lang="en-US" altLang="en-US" sz="900" b="1">
                <a:cs typeface="Times New Roman" panose="02020603050405020304" pitchFamily="18" charset="0"/>
              </a:rPr>
              <a:t>      –</a:t>
            </a:r>
            <a:r>
              <a:rPr lang="en-US" altLang="en-US" sz="900" b="1"/>
              <a:t> John Gardner, Commercial Markets Business Manager, Anderson Windows</a:t>
            </a:r>
          </a:p>
          <a:p>
            <a:pPr eaLnBrk="1" hangingPunct="1"/>
            <a:endParaRPr lang="en-US" altLang="en-US" sz="400" b="1"/>
          </a:p>
          <a:p>
            <a:pPr eaLnBrk="1" hangingPunct="1"/>
            <a:r>
              <a:rPr lang="en-US" altLang="en-US" sz="900"/>
              <a:t>“The USGBC is providing a significant and important service to real estate developers by creating standards and guidelines which help companies like ours develop more sustainable environments for our customers, tenants and families.”</a:t>
            </a:r>
          </a:p>
          <a:p>
            <a:pPr eaLnBrk="1" hangingPunct="1"/>
            <a:r>
              <a:rPr lang="en-US" altLang="en-US" sz="900" b="1">
                <a:cs typeface="Times New Roman" panose="02020603050405020304" pitchFamily="18" charset="0"/>
              </a:rPr>
              <a:t>       –</a:t>
            </a:r>
            <a:r>
              <a:rPr lang="en-US" altLang="en-US" sz="900" b="1"/>
              <a:t> James F. Jacoby, Chairman, Jacoby Development, Inc.</a:t>
            </a:r>
          </a:p>
          <a:p>
            <a:pPr eaLnBrk="1" hangingPunct="1"/>
            <a:endParaRPr lang="en-US" altLang="en-US" sz="400" b="1">
              <a:cs typeface="Times New Roman" panose="02020603050405020304" pitchFamily="18" charset="0"/>
            </a:endParaRPr>
          </a:p>
          <a:p>
            <a:pPr eaLnBrk="1" hangingPunct="1"/>
            <a:r>
              <a:rPr lang="en-US" altLang="en-US" sz="900">
                <a:cs typeface="Times New Roman" panose="02020603050405020304" pitchFamily="18" charset="0"/>
              </a:rPr>
              <a:t>“LEED is good architecture. It makes sense.”</a:t>
            </a:r>
          </a:p>
          <a:p>
            <a:pPr eaLnBrk="1" hangingPunct="1"/>
            <a:r>
              <a:rPr lang="en-US" altLang="en-US" sz="900" b="1">
                <a:cs typeface="Times New Roman" panose="02020603050405020304" pitchFamily="18" charset="0"/>
              </a:rPr>
              <a:t>      – Robert Kobet, AIA, Hanson Design Group</a:t>
            </a:r>
          </a:p>
          <a:p>
            <a:pPr eaLnBrk="1" hangingPunct="1"/>
            <a:endParaRPr lang="en-US" altLang="en-US" sz="400" b="1"/>
          </a:p>
          <a:p>
            <a:pPr eaLnBrk="1" hangingPunct="1"/>
            <a:r>
              <a:rPr lang="en-US" altLang="en-US" sz="900"/>
              <a:t>“Our involvement in the U.S. Green Building Council has expanded our knowledge of sustainable design, strengthened our relationships with industry leaders and practitioners, and given us unparalleled access to new products and emerging trends. We appreciate the USGBC’s unique, inclusive approach within the industry and its creation of LEED, a tool that we rely on to educate our clients, design better buildings, and promote sustainable practices within HNTB.”</a:t>
            </a:r>
          </a:p>
          <a:p>
            <a:pPr eaLnBrk="1" hangingPunct="1"/>
            <a:r>
              <a:rPr lang="en-US" altLang="en-US" sz="900" b="1"/>
              <a:t>      </a:t>
            </a:r>
            <a:r>
              <a:rPr lang="en-US" altLang="en-US" sz="900" b="1">
                <a:cs typeface="Times New Roman" panose="02020603050405020304" pitchFamily="18" charset="0"/>
              </a:rPr>
              <a:t>– Steven Reiss, AIA, Chairman, Architecture Services Group, HNTB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A6A1822-E49D-4F7B-BE05-EBC23CD9D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F31EC74E-3DCD-4ECC-9560-1917D7DC8D5D}" type="slidenum">
              <a:rPr lang="en-US" altLang="en-US" sz="1200"/>
              <a:pPr/>
              <a:t>26</a:t>
            </a:fld>
            <a:endParaRPr lang="en-US" altLang="en-US" sz="1200"/>
          </a:p>
        </p:txBody>
      </p:sp>
      <p:sp>
        <p:nvSpPr>
          <p:cNvPr id="59395" name="Rectangle 2">
            <a:extLst>
              <a:ext uri="{FF2B5EF4-FFF2-40B4-BE49-F238E27FC236}">
                <a16:creationId xmlns:a16="http://schemas.microsoft.com/office/drawing/2014/main" id="{4BE037A8-F010-4C36-8AC9-10DAEB88EC1F}"/>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8062A04A-92B2-4681-96A6-7726087A3E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buFontTx/>
              <a:buChar char="•"/>
            </a:pPr>
            <a:r>
              <a:rPr lang="en-US" altLang="en-US"/>
              <a:t>LEED is based on accepted energy and environmental principles and strikes a balance between known effective practices and emerging concepts. The development of LEED was instigated by the USGBC membership, representing all segments of the building industry, and was developed using a transparent process open to the public.</a:t>
            </a:r>
          </a:p>
          <a:p>
            <a:pPr marL="114300" indent="-114300" eaLnBrk="1" hangingPunct="1">
              <a:buFontTx/>
              <a:buChar char="•"/>
            </a:pPr>
            <a:r>
              <a:rPr lang="en-US" altLang="en-US"/>
              <a:t>The rating system provides a framework to help move the U.S. building industry to more sustainable practices.  It responds to the U.S. marketplace and to budgets of U.S. design practices.</a:t>
            </a:r>
          </a:p>
          <a:p>
            <a:pPr marL="114300" indent="-114300" eaLnBrk="1" hangingPunct="1">
              <a:buFontTx/>
              <a:buChar char="•"/>
            </a:pPr>
            <a:r>
              <a:rPr lang="en-US" altLang="en-US"/>
              <a:t>The LEED Rating System is on a five-year review cycle. Several incremental 2.x versions will be developed and piloted before making the leap to version 3.0 (ETA 2005).</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CEB5EA1-65A5-4F52-AF2D-8454A13600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1EE558B8-D28E-437F-9C00-F32E5238DC8B}" type="slidenum">
              <a:rPr lang="en-US" altLang="en-US" sz="1200"/>
              <a:pPr/>
              <a:t>27</a:t>
            </a:fld>
            <a:endParaRPr lang="en-US" altLang="en-US" sz="1200"/>
          </a:p>
        </p:txBody>
      </p:sp>
      <p:sp>
        <p:nvSpPr>
          <p:cNvPr id="60419" name="Rectangle 2">
            <a:extLst>
              <a:ext uri="{FF2B5EF4-FFF2-40B4-BE49-F238E27FC236}">
                <a16:creationId xmlns:a16="http://schemas.microsoft.com/office/drawing/2014/main" id="{4884E30B-3644-466A-BE2D-60930D958399}"/>
              </a:ext>
            </a:extLst>
          </p:cNvPr>
          <p:cNvSpPr>
            <a:spLocks noChangeArrowheads="1" noTextEdit="1"/>
          </p:cNvSpPr>
          <p:nvPr>
            <p:ph type="sldImg"/>
          </p:nvPr>
        </p:nvSpPr>
        <p:spPr>
          <a:ln/>
        </p:spPr>
      </p:sp>
      <p:sp>
        <p:nvSpPr>
          <p:cNvPr id="60420" name="Rectangle 3">
            <a:extLst>
              <a:ext uri="{FF2B5EF4-FFF2-40B4-BE49-F238E27FC236}">
                <a16:creationId xmlns:a16="http://schemas.microsoft.com/office/drawing/2014/main" id="{D7C4736E-55A3-4E63-A2E7-9A084F5B17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LEED defines a threshold for green buildings and introduces a tool to promote and guide comprehensive and integrated building design.</a:t>
            </a:r>
          </a:p>
          <a:p>
            <a:pPr eaLnBrk="1" hangingPunct="1"/>
            <a:r>
              <a:rPr lang="en-US" altLang="en-US"/>
              <a:t>LEED is performance-based where possible, compatible with standard design processes, self-evaluating, self-documenting, but not self-certifying. Certification is solely done by the USGBC.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71E3EA1-F111-4125-8675-6C8064B2B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031DE0CC-783B-459C-A81F-F14090CCEB8C}" type="slidenum">
              <a:rPr lang="en-US" altLang="en-US" sz="1200"/>
              <a:pPr/>
              <a:t>28</a:t>
            </a:fld>
            <a:endParaRPr lang="en-US" altLang="en-US" sz="1200"/>
          </a:p>
        </p:txBody>
      </p:sp>
      <p:sp>
        <p:nvSpPr>
          <p:cNvPr id="61443" name="Rectangle 2">
            <a:extLst>
              <a:ext uri="{FF2B5EF4-FFF2-40B4-BE49-F238E27FC236}">
                <a16:creationId xmlns:a16="http://schemas.microsoft.com/office/drawing/2014/main" id="{E54CC7E5-1380-457D-86D4-323107911D55}"/>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D161B31A-AE6C-4070-990B-215834F960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buFontTx/>
              <a:buChar char="•"/>
            </a:pPr>
            <a:r>
              <a:rPr lang="en-US" altLang="en-US"/>
              <a:t>The five environmental categories are further divided into “credits.” For each credit, the rating system identifies the intent, requirements, and technologies or strategies to achieve the credit. One or more points are available within each credit, and points are achieved by meeting specified requirements. </a:t>
            </a:r>
          </a:p>
          <a:p>
            <a:pPr marL="114300" indent="-114300" eaLnBrk="1" hangingPunct="1">
              <a:buFontTx/>
              <a:buChar char="•"/>
            </a:pPr>
            <a:r>
              <a:rPr lang="en-US" altLang="en-US"/>
              <a:t>Most categories contain prerequisites. </a:t>
            </a:r>
            <a:r>
              <a:rPr lang="en-US" altLang="en-US" i="1"/>
              <a:t>ALL </a:t>
            </a:r>
            <a:r>
              <a:rPr lang="en-US" altLang="en-US"/>
              <a:t>seven prerequisites </a:t>
            </a:r>
            <a:r>
              <a:rPr lang="en-US" altLang="en-US" i="1"/>
              <a:t>MUST</a:t>
            </a:r>
            <a:r>
              <a:rPr lang="en-US" altLang="en-US"/>
              <a:t> be met in order to qualify for </a:t>
            </a:r>
            <a:r>
              <a:rPr lang="en-US" altLang="en-US" i="1"/>
              <a:t>ANY</a:t>
            </a:r>
            <a:r>
              <a:rPr lang="en-US" altLang="en-US"/>
              <a:t> certification level. </a:t>
            </a:r>
          </a:p>
          <a:p>
            <a:pPr marL="114300" indent="-114300" eaLnBrk="1" hangingPunct="1">
              <a:buFontTx/>
              <a:buChar char="•"/>
            </a:pPr>
            <a:r>
              <a:rPr lang="en-US" altLang="en-US"/>
              <a:t>In addition to the five environmental categories, there is also an “Innovation and Design Process” category. </a:t>
            </a:r>
          </a:p>
          <a:p>
            <a:pPr marL="114300" indent="-114300" eaLnBrk="1" hangingPunct="1">
              <a:buFontTx/>
              <a:buChar char="•"/>
            </a:pPr>
            <a:r>
              <a:rPr lang="en-US" altLang="en-US"/>
              <a:t>69 points total:</a:t>
            </a:r>
          </a:p>
          <a:p>
            <a:pPr lvl="1" eaLnBrk="1" hangingPunct="1">
              <a:buFontTx/>
              <a:buChar char="•"/>
            </a:pPr>
            <a:r>
              <a:rPr lang="en-US" altLang="en-US"/>
              <a:t> Sustainable Sites: 8 credits, 14 points</a:t>
            </a:r>
          </a:p>
          <a:p>
            <a:pPr lvl="1" eaLnBrk="1" hangingPunct="1">
              <a:buFontTx/>
              <a:buChar char="•"/>
            </a:pPr>
            <a:r>
              <a:rPr lang="en-US" altLang="en-US"/>
              <a:t> Water Efficiency: 3 credits, 5 points</a:t>
            </a:r>
          </a:p>
          <a:p>
            <a:pPr lvl="1" eaLnBrk="1" hangingPunct="1">
              <a:buFontTx/>
              <a:buChar char="•"/>
            </a:pPr>
            <a:r>
              <a:rPr lang="en-US" altLang="en-US"/>
              <a:t> Energy and Atmosphere: 6 credits, 17 points</a:t>
            </a:r>
          </a:p>
          <a:p>
            <a:pPr lvl="1" eaLnBrk="1" hangingPunct="1">
              <a:buFontTx/>
              <a:buChar char="•"/>
            </a:pPr>
            <a:r>
              <a:rPr lang="en-US" altLang="en-US"/>
              <a:t> Materials and Resources: 7 credits, 13 points</a:t>
            </a:r>
          </a:p>
          <a:p>
            <a:pPr lvl="1" eaLnBrk="1" hangingPunct="1">
              <a:buFontTx/>
              <a:buChar char="•"/>
            </a:pPr>
            <a:r>
              <a:rPr lang="en-US" altLang="en-US"/>
              <a:t> Indoor Environmental Quality: 8 credits, 15 points</a:t>
            </a:r>
          </a:p>
          <a:p>
            <a:pPr lvl="1" eaLnBrk="1" hangingPunct="1">
              <a:buFontTx/>
              <a:buChar char="•"/>
            </a:pPr>
            <a:r>
              <a:rPr lang="en-US" altLang="en-US"/>
              <a:t> Innovation: 4 points</a:t>
            </a:r>
          </a:p>
          <a:p>
            <a:pPr lvl="1" eaLnBrk="1" hangingPunct="1">
              <a:buFontTx/>
              <a:buChar char="•"/>
            </a:pPr>
            <a:r>
              <a:rPr lang="en-US" altLang="en-US"/>
              <a:t> LEED Accredited Professional: 1 point</a:t>
            </a:r>
          </a:p>
          <a:p>
            <a:pPr marL="114300" indent="-114300"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989F94E-7AEC-4A2C-A2F1-BF9FFC6BE6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3C9CD25-1A10-4DC4-ACC8-9335CD2B2476}" type="slidenum">
              <a:rPr lang="en-US" altLang="en-US" sz="1200"/>
              <a:pPr/>
              <a:t>29</a:t>
            </a:fld>
            <a:endParaRPr lang="en-US" altLang="en-US" sz="1200"/>
          </a:p>
        </p:txBody>
      </p:sp>
      <p:sp>
        <p:nvSpPr>
          <p:cNvPr id="62467" name="Rectangle 2">
            <a:extLst>
              <a:ext uri="{FF2B5EF4-FFF2-40B4-BE49-F238E27FC236}">
                <a16:creationId xmlns:a16="http://schemas.microsoft.com/office/drawing/2014/main" id="{04F8BE24-8388-45F3-AAB8-9E537B941824}"/>
              </a:ext>
            </a:extLst>
          </p:cNvPr>
          <p:cNvSpPr>
            <a:spLocks noChangeArrowheads="1" noTextEdit="1"/>
          </p:cNvSpPr>
          <p:nvPr>
            <p:ph type="sldImg"/>
          </p:nvPr>
        </p:nvSpPr>
        <p:spPr>
          <a:ln/>
        </p:spPr>
      </p:sp>
      <p:sp>
        <p:nvSpPr>
          <p:cNvPr id="62468" name="Rectangle 3">
            <a:extLst>
              <a:ext uri="{FF2B5EF4-FFF2-40B4-BE49-F238E27FC236}">
                <a16:creationId xmlns:a16="http://schemas.microsoft.com/office/drawing/2014/main" id="{1B1F430D-0CE1-4321-963F-7B3514F4261B}"/>
              </a:ext>
            </a:extLst>
          </p:cNvPr>
          <p:cNvSpPr>
            <a:spLocks noGrp="1" noChangeArrowheads="1"/>
          </p:cNvSpPr>
          <p:nvPr>
            <p:ph type="body" idx="1"/>
          </p:nvPr>
        </p:nvSpPr>
        <p:spPr>
          <a:xfrm>
            <a:off x="609600" y="4343400"/>
            <a:ext cx="5715000" cy="435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      LEED is a registered trademark of USGBC. Only buildings certified by USGBC under the LEED Green Building Rating System may refer to themselves as LEED buildings. The certification process involves the following:</a:t>
            </a:r>
            <a:endParaRPr lang="en-US" altLang="en-US" u="sng"/>
          </a:p>
          <a:p>
            <a:pPr marL="228600" indent="-228600" eaLnBrk="1" hangingPunct="1">
              <a:buFontTx/>
              <a:buAutoNum type="arabicPeriod"/>
            </a:pPr>
            <a:r>
              <a:rPr lang="en-US" altLang="en-US" u="sng"/>
              <a:t>Register the Project</a:t>
            </a:r>
            <a:r>
              <a:rPr lang="en-US" altLang="en-US"/>
              <a:t> to initiate a relationship with USGBC and receive orientation materials. Registration during pre-design phase is highly recommended.</a:t>
            </a:r>
            <a:endParaRPr lang="en-US" altLang="en-US" u="sng"/>
          </a:p>
          <a:p>
            <a:pPr marL="228600" indent="-228600" eaLnBrk="1" hangingPunct="1">
              <a:buFontTx/>
              <a:buAutoNum type="arabicPeriod"/>
            </a:pPr>
            <a:r>
              <a:rPr lang="en-US" altLang="en-US" u="sng"/>
              <a:t>Technical Support</a:t>
            </a:r>
            <a:r>
              <a:rPr lang="en-US" altLang="en-US"/>
              <a:t> comes in the form of the </a:t>
            </a:r>
            <a:r>
              <a:rPr lang="en-US" altLang="en-US" i="1"/>
              <a:t>Reference Guide</a:t>
            </a:r>
            <a:r>
              <a:rPr lang="en-US" altLang="en-US"/>
              <a:t> and Credit Rulings. In some cases, the design team may encounter questions about the application of a LEED prerequisite or credit to the specifics of their project. The project contact should first thoroughly consult the </a:t>
            </a:r>
            <a:r>
              <a:rPr lang="en-US" altLang="en-US" i="1"/>
              <a:t>Reference Guide</a:t>
            </a:r>
            <a:r>
              <a:rPr lang="en-US" altLang="en-US"/>
              <a:t>. If questions remain, the contact should use the following credit interpretation procedure: </a:t>
            </a:r>
          </a:p>
          <a:p>
            <a:pPr marL="685800" lvl="1" indent="-228600" eaLnBrk="1" hangingPunct="1">
              <a:buFontTx/>
              <a:buChar char="•"/>
            </a:pPr>
            <a:r>
              <a:rPr lang="en-US" altLang="en-US"/>
              <a:t>The project contact reviews the </a:t>
            </a:r>
            <a:r>
              <a:rPr lang="en-US" altLang="en-US" i="1"/>
              <a:t>intent</a:t>
            </a:r>
            <a:r>
              <a:rPr lang="en-US" altLang="en-US"/>
              <a:t> of the credit or prerequisite in question to self-evaluate whether their project meets this </a:t>
            </a:r>
            <a:r>
              <a:rPr lang="en-US" altLang="en-US" i="1"/>
              <a:t>intent</a:t>
            </a:r>
            <a:r>
              <a:rPr lang="en-US" altLang="en-US"/>
              <a:t>.</a:t>
            </a:r>
          </a:p>
          <a:p>
            <a:pPr marL="685800" lvl="1" indent="-228600" eaLnBrk="1" hangingPunct="1">
              <a:buFontTx/>
              <a:buChar char="•"/>
            </a:pPr>
            <a:r>
              <a:rPr lang="en-US" altLang="en-US"/>
              <a:t>The project contact reviews the LEED Credit Rulings Page for a previously logged credit interpretation request (CIR) that may assist in answering their particular question. All LEED project contacts have access to this page.</a:t>
            </a:r>
          </a:p>
          <a:p>
            <a:pPr marL="685800" lvl="1" indent="-228600" eaLnBrk="1" hangingPunct="1">
              <a:buFontTx/>
              <a:buChar char="•"/>
            </a:pPr>
            <a:r>
              <a:rPr lang="en-US" altLang="en-US"/>
              <a:t>If no similar or relevant credit interpretation has been logged, then the project contact may submit an on-line CIR to the USGBC. </a:t>
            </a:r>
          </a:p>
          <a:p>
            <a:pPr marL="685800" lvl="1" indent="-228600" eaLnBrk="1" hangingPunct="1">
              <a:buFontTx/>
              <a:buChar char="•"/>
            </a:pPr>
            <a:r>
              <a:rPr lang="en-US" altLang="en-US"/>
              <a:t>Within two to five weeks, the USGBC Credit Ruling Committee posts its decision on the Credit Rulings Page.</a:t>
            </a:r>
          </a:p>
          <a:p>
            <a:pPr marL="228600" indent="-228600" eaLnBrk="1" hangingPunct="1">
              <a:buFontTx/>
              <a:buAutoNum type="arabicPeriod"/>
            </a:pPr>
            <a:r>
              <a:rPr lang="en-US" altLang="en-US" u="sng"/>
              <a:t>Apply</a:t>
            </a:r>
            <a:r>
              <a:rPr lang="en-US" altLang="en-US"/>
              <a:t> for certification. Application review can take anywhere from six weeks to several months. There are several opportunities for response and appeal throughout the review stages (administrative, preliminary technical, and final technical reviews).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20513E2-CC7F-4E9C-AEFA-FF1737457D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95516FA-9C4C-4EED-877C-A0582649908A}" type="slidenum">
              <a:rPr lang="en-US" altLang="en-US" sz="1200"/>
              <a:pPr/>
              <a:t>30</a:t>
            </a:fld>
            <a:endParaRPr lang="en-US" altLang="en-US" sz="1200"/>
          </a:p>
        </p:txBody>
      </p:sp>
      <p:sp>
        <p:nvSpPr>
          <p:cNvPr id="63491" name="Rectangle 2">
            <a:extLst>
              <a:ext uri="{FF2B5EF4-FFF2-40B4-BE49-F238E27FC236}">
                <a16:creationId xmlns:a16="http://schemas.microsoft.com/office/drawing/2014/main" id="{3175EC8A-D081-4E11-BECD-841CB490B08A}"/>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EB59AAA5-6BD5-460F-A8A3-EC0FCF2B07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addition to the rewards that you get from the Council upon certification, you also receive the implicit benefits from using LEED and building green. </a:t>
            </a:r>
          </a:p>
          <a:p>
            <a:pPr eaLnBrk="1" hangingPunct="1"/>
            <a:r>
              <a:rPr lang="en-US" altLang="en-US"/>
              <a:t>LEED facilitates integrated design from start to finish </a:t>
            </a:r>
            <a:r>
              <a:rPr lang="en-US" altLang="en-US">
                <a:cs typeface="Times New Roman" panose="02020603050405020304" pitchFamily="18" charset="0"/>
              </a:rPr>
              <a:t>–</a:t>
            </a:r>
            <a:r>
              <a:rPr lang="en-US" altLang="en-US"/>
              <a:t> it encourages design teams to use a holistic approach and to measure progress. Using LEED ensures that your building will have a low impact on its occupants and the environment, and a positive economic impact over the lifecycle of the building.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286D909-2278-4D19-9C64-F74A96CA74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67029AA-0526-423E-9383-F5F2AD80E4BA}" type="slidenum">
              <a:rPr lang="en-US" altLang="en-US" sz="1200"/>
              <a:pPr/>
              <a:t>31</a:t>
            </a:fld>
            <a:endParaRPr lang="en-US" altLang="en-US" sz="1200"/>
          </a:p>
        </p:txBody>
      </p:sp>
      <p:sp>
        <p:nvSpPr>
          <p:cNvPr id="64515" name="Rectangle 2">
            <a:extLst>
              <a:ext uri="{FF2B5EF4-FFF2-40B4-BE49-F238E27FC236}">
                <a16:creationId xmlns:a16="http://schemas.microsoft.com/office/drawing/2014/main" id="{590C25E7-08E7-4E76-8DC1-9D3944204131}"/>
              </a:ext>
            </a:extLst>
          </p:cNvPr>
          <p:cNvSpPr>
            <a:spLocks noChangeArrowheads="1" noTextEdit="1"/>
          </p:cNvSpPr>
          <p:nvPr>
            <p:ph type="sldImg"/>
          </p:nvPr>
        </p:nvSpPr>
        <p:spPr>
          <a:ln/>
        </p:spPr>
      </p:sp>
      <p:sp>
        <p:nvSpPr>
          <p:cNvPr id="64516" name="Rectangle 3">
            <a:extLst>
              <a:ext uri="{FF2B5EF4-FFF2-40B4-BE49-F238E27FC236}">
                <a16:creationId xmlns:a16="http://schemas.microsoft.com/office/drawing/2014/main" id="{BBB5B5DE-0AC9-4644-AA43-05739C23BB9D}"/>
              </a:ext>
            </a:extLst>
          </p:cNvPr>
          <p:cNvSpPr>
            <a:spLocks noGrp="1" noChangeArrowheads="1"/>
          </p:cNvSpPr>
          <p:nvPr>
            <p:ph type="body" idx="1"/>
          </p:nvPr>
        </p:nvSpPr>
        <p:spPr>
          <a:xfrm>
            <a:off x="457200" y="4354513"/>
            <a:ext cx="5943600" cy="448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buFontTx/>
              <a:buChar char="•"/>
            </a:pPr>
            <a:r>
              <a:rPr lang="en-US" altLang="en-US" sz="1100" u="sng"/>
              <a:t>The LEED-NC Rating System</a:t>
            </a:r>
            <a:r>
              <a:rPr lang="en-US" altLang="en-US" sz="1100"/>
              <a:t> is available for free download from the website, along with the LEED checklist and summaries of the documentation requirements. Pilot rating systems are posted as well.</a:t>
            </a:r>
            <a:endParaRPr lang="en-US" altLang="en-US" sz="1100" u="sng"/>
          </a:p>
          <a:p>
            <a:pPr marL="114300" indent="-114300" eaLnBrk="1" hangingPunct="1">
              <a:buFontTx/>
              <a:buChar char="•"/>
            </a:pPr>
            <a:r>
              <a:rPr lang="en-US" altLang="en-US" sz="1100" u="sng"/>
              <a:t>The LEED Training Workshop</a:t>
            </a:r>
            <a:r>
              <a:rPr lang="en-US" altLang="en-US" sz="1100"/>
              <a:t>. Introductory, intermediate and advanced level training programs offer professionals a three levels of knowledge about the LEED Rating System. Each workshop is taught by an official member of the LEED training faculty, who is also a building industry professional.</a:t>
            </a:r>
          </a:p>
          <a:p>
            <a:pPr marL="114300" indent="-114300" eaLnBrk="1" hangingPunct="1">
              <a:buFontTx/>
              <a:buChar char="•"/>
            </a:pPr>
            <a:r>
              <a:rPr lang="en-US" altLang="en-US" sz="1100" u="sng"/>
              <a:t>The LEED-NC Reference Package</a:t>
            </a:r>
            <a:r>
              <a:rPr lang="en-US" altLang="en-US" sz="1100"/>
              <a:t> available for purchase on www.leedbuilding.org, contains an essential set of tools for green building and LEED certification. It includes the 270-page Reference Guide, the Welcome Packet, LEED Calculator spreadsheets, Application Template, this Introductory Slideshow, the Rating System, and the Accreditation Exam Study Guide. The Reference Guide is a design assistance manual and LEED user’s manual. For each credit, it discusses green building concerns; a summary of any standards that are part of the credit or prerequisite; strategies and resources for achieving it; potential synergies and trade-offs with other credits and strategies; calculations; and documentation requirements. Where possible, cost estimates and case studies are provided. </a:t>
            </a:r>
          </a:p>
          <a:p>
            <a:pPr marL="114300" indent="-114300" eaLnBrk="1" hangingPunct="1">
              <a:buFontTx/>
              <a:buChar char="•"/>
            </a:pPr>
            <a:r>
              <a:rPr lang="en-US" altLang="en-US" sz="1100" u="sng"/>
              <a:t>The LEED Accredited Professional Exam</a:t>
            </a:r>
            <a:r>
              <a:rPr lang="en-US" altLang="en-US" sz="1100"/>
              <a:t> tests individual knowledge of LEED and green building in order to recognize green building specialists and facilitate networking between clients and service providers.</a:t>
            </a:r>
          </a:p>
          <a:p>
            <a:pPr marL="114300" indent="-114300" eaLnBrk="1" hangingPunct="1">
              <a:buFontTx/>
              <a:buChar char="•"/>
            </a:pPr>
            <a:r>
              <a:rPr lang="en-US" altLang="en-US" sz="1100" u="sng"/>
              <a:t>The Registered Project Welcome Packet</a:t>
            </a:r>
            <a:r>
              <a:rPr lang="en-US" altLang="en-US" sz="1100"/>
              <a:t> provides instruction for LEED documentation and various tools, such as samples, calculation spreadsheets, and a template to facilitate project management and the certification process.</a:t>
            </a:r>
          </a:p>
          <a:p>
            <a:pPr marL="114300" indent="-114300" eaLnBrk="1" hangingPunct="1">
              <a:buFontTx/>
              <a:buChar char="•"/>
            </a:pPr>
            <a:r>
              <a:rPr lang="en-US" altLang="en-US" sz="1100" u="sng"/>
              <a:t>LEED technical assistance</a:t>
            </a:r>
            <a:r>
              <a:rPr lang="en-US" altLang="en-US" sz="1100"/>
              <a:t> is available through the Credit Rulings page on the website, as described earlier.</a:t>
            </a:r>
          </a:p>
          <a:p>
            <a:pPr marL="114300" indent="-114300" eaLnBrk="1" hangingPunct="1">
              <a:buFontTx/>
              <a:buChar char="•"/>
            </a:pPr>
            <a:r>
              <a:rPr lang="en-US" altLang="en-US" sz="1100" u="sng"/>
              <a:t>The USGBC Web site</a:t>
            </a:r>
            <a:r>
              <a:rPr lang="en-US" altLang="en-US" sz="1100"/>
              <a:t> is informational and functional.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FBCB360-C320-4ABD-98B9-803CCD7107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B2D9C1A-8166-4B09-BE46-50D4C541F1AC}" type="slidenum">
              <a:rPr lang="en-US" altLang="en-US" sz="1200"/>
              <a:pPr/>
              <a:t>32</a:t>
            </a:fld>
            <a:endParaRPr lang="en-US" altLang="en-US" sz="1200"/>
          </a:p>
        </p:txBody>
      </p:sp>
      <p:sp>
        <p:nvSpPr>
          <p:cNvPr id="65539" name="Rectangle 2">
            <a:extLst>
              <a:ext uri="{FF2B5EF4-FFF2-40B4-BE49-F238E27FC236}">
                <a16:creationId xmlns:a16="http://schemas.microsoft.com/office/drawing/2014/main" id="{0846AF8C-7D55-4E7A-8233-25039A81A1D1}"/>
              </a:ext>
            </a:extLst>
          </p:cNvPr>
          <p:cNvSpPr>
            <a:spLocks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6B5998A-A12D-45BD-BC76-E9071343E0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FB611CFC-410B-4ED1-BB9D-B54EE1EAE280}" type="slidenum">
              <a:rPr lang="en-US" altLang="en-US" sz="1200"/>
              <a:pPr/>
              <a:t>3</a:t>
            </a:fld>
            <a:endParaRPr lang="en-US" altLang="en-US" sz="1200"/>
          </a:p>
        </p:txBody>
      </p:sp>
      <p:sp>
        <p:nvSpPr>
          <p:cNvPr id="41987" name="Rectangle 2">
            <a:extLst>
              <a:ext uri="{FF2B5EF4-FFF2-40B4-BE49-F238E27FC236}">
                <a16:creationId xmlns:a16="http://schemas.microsoft.com/office/drawing/2014/main" id="{5182F127-BBDF-4A35-AEE0-26764245FD53}"/>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BC4CCF64-3CB7-448F-9C65-DEBC355CF1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Council is a national nonprofit organization that was formed in 1993.  Its quickly growing membership includes representation from organizations across the building industry: </a:t>
            </a:r>
          </a:p>
          <a:p>
            <a:pPr marL="571500" lvl="1" indent="-114300" eaLnBrk="1" hangingPunct="1">
              <a:buFontTx/>
              <a:buChar char="•"/>
            </a:pPr>
            <a:r>
              <a:rPr lang="en-US" altLang="en-US"/>
              <a:t>Architecture firms, engineering firms, builders, manufacturers, service contractors, government entities (federal, state, and local), real estate developers and owners, financial institutions, universities, retail companies, nonprofit associations, utilities, and others. </a:t>
            </a:r>
          </a:p>
          <a:p>
            <a:pPr eaLnBrk="1" hangingPunct="1"/>
            <a:r>
              <a:rPr lang="en-US" altLang="en-US"/>
              <a:t>USGBC serves its members and the community through the development of industry standards, design practices and tools, policy advocacy, information exchange, and education.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6CA3C27-BB88-4240-843C-74A31DA1A8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17CD2276-06E5-48AB-9F73-D907A485FA09}" type="slidenum">
              <a:rPr lang="en-US" altLang="en-US" sz="1200"/>
              <a:pPr/>
              <a:t>4</a:t>
            </a:fld>
            <a:endParaRPr lang="en-US" altLang="en-US" sz="1200"/>
          </a:p>
        </p:txBody>
      </p:sp>
      <p:sp>
        <p:nvSpPr>
          <p:cNvPr id="43011" name="Rectangle 2">
            <a:extLst>
              <a:ext uri="{FF2B5EF4-FFF2-40B4-BE49-F238E27FC236}">
                <a16:creationId xmlns:a16="http://schemas.microsoft.com/office/drawing/2014/main" id="{D9CB2E26-9DB8-4BA8-B4A8-801D99FBE434}"/>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EC10EC15-851F-41A1-9E5E-684FBDFE8B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a:t>The goal of green design is to create high-performance buildings. Often called “sustainable design,” it evolved from a variety of concerns, experiences, and needs…..</a:t>
            </a:r>
          </a:p>
          <a:p>
            <a:pPr marL="114300" indent="-114300" eaLnBrk="1" hangingPunct="1">
              <a:buFontTx/>
              <a:buChar char="•"/>
            </a:pPr>
            <a:r>
              <a:rPr lang="en-US" altLang="en-US"/>
              <a:t>Energy efficiency gained importance during the 1970s oil crisis. </a:t>
            </a:r>
          </a:p>
          <a:p>
            <a:pPr marL="114300" indent="-114300" eaLnBrk="1" hangingPunct="1">
              <a:buFontTx/>
              <a:buChar char="•"/>
            </a:pPr>
            <a:r>
              <a:rPr lang="en-US" altLang="en-US"/>
              <a:t>Recycling efforts in the U.S. in the 1970s onward became commonplace and came to the attention of the building industry.</a:t>
            </a:r>
          </a:p>
          <a:p>
            <a:pPr marL="114300" indent="-114300" eaLnBrk="1" hangingPunct="1">
              <a:buFontTx/>
              <a:buChar char="•"/>
            </a:pPr>
            <a:r>
              <a:rPr lang="en-US" altLang="en-US"/>
              <a:t>In the 1980s, the  “sick building syndrome” concept emerged and concern for worker health and productivity became an issue.  The concern for toxic material emissions also became an issue that needed to be addressed.</a:t>
            </a:r>
          </a:p>
          <a:p>
            <a:pPr marL="114300" indent="-114300" eaLnBrk="1" hangingPunct="1">
              <a:buFontTx/>
              <a:buChar char="•"/>
            </a:pPr>
            <a:r>
              <a:rPr lang="en-US" altLang="en-US"/>
              <a:t>Projects in water-scarce areas began to focus on water conservation.</a:t>
            </a:r>
          </a:p>
          <a:p>
            <a:pPr marL="114300" indent="-114300" eaLnBrk="1" hangingPunct="1">
              <a:buFontTx/>
              <a:buChar char="•"/>
            </a:pPr>
            <a:r>
              <a:rPr lang="en-US" altLang="en-US"/>
              <a:t>Early green designs usually focused on one issue at a time, mainly energy efficiency or use of recycled materials.</a:t>
            </a:r>
          </a:p>
          <a:p>
            <a:pPr marL="114300" indent="-114300" eaLnBrk="1" hangingPunct="1">
              <a:buFontTx/>
              <a:buChar char="•"/>
            </a:pPr>
            <a:r>
              <a:rPr lang="en-US" altLang="en-US"/>
              <a:t>Green building architects in the 1980s and 1990s began to realize that the integration of all the factors mentioned here would produce the best results and, in essence, a “high performance” building.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3AE5AD0-DAA5-4BB5-BD7B-3A9B27F201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E5F066CD-58FB-4B26-9AC4-2578367E8E8A}" type="slidenum">
              <a:rPr lang="en-US" altLang="en-US" sz="1200"/>
              <a:pPr/>
              <a:t>5</a:t>
            </a:fld>
            <a:endParaRPr lang="en-US" altLang="en-US" sz="1200"/>
          </a:p>
        </p:txBody>
      </p:sp>
      <p:sp>
        <p:nvSpPr>
          <p:cNvPr id="44035" name="Rectangle 2">
            <a:extLst>
              <a:ext uri="{FF2B5EF4-FFF2-40B4-BE49-F238E27FC236}">
                <a16:creationId xmlns:a16="http://schemas.microsoft.com/office/drawing/2014/main" id="{4800CB8E-39BC-4154-A1F6-0C8D6FD142E9}"/>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6953FE80-0D2C-4C1F-8147-C58215536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Buildings fundamentally impact people’s lives and the health of the planet. In the U.S., buildings use one third of our total energy, two-thirds of our electricity, one-eighth of our water, and transform land that provides valuable ecological services. Atmospheric emissions from the use of energy lead to acid rain, ground-level ozone, smog, and global climate change. </a:t>
            </a:r>
          </a:p>
          <a:p>
            <a:pPr eaLnBrk="1" hangingPunct="1"/>
            <a:endParaRPr lang="en-US" altLang="en-US"/>
          </a:p>
          <a:p>
            <a:pPr eaLnBrk="1" hangingPunct="1"/>
            <a:r>
              <a:rPr lang="en-US" altLang="en-US" sz="1000"/>
              <a:t>Footnotes:</a:t>
            </a:r>
          </a:p>
          <a:p>
            <a:pPr eaLnBrk="1" hangingPunct="1"/>
            <a:r>
              <a:rPr lang="en-US" altLang="en-US" sz="1000"/>
              <a:t>1. U.S. Department of Energy, Energy Information Administration, March 2001, </a:t>
            </a:r>
            <a:r>
              <a:rPr lang="en-US" altLang="en-US" sz="1000" i="1"/>
              <a:t>Monthly Energy Review</a:t>
            </a:r>
            <a:r>
              <a:rPr lang="en-US" altLang="en-US" sz="1000"/>
              <a:t>.</a:t>
            </a:r>
          </a:p>
          <a:p>
            <a:pPr eaLnBrk="1" hangingPunct="1">
              <a:buFontTx/>
              <a:buAutoNum type="arabicPeriod" startAt="2"/>
            </a:pPr>
            <a:r>
              <a:rPr lang="en-US" altLang="en-US" sz="1000"/>
              <a:t> Ibid.</a:t>
            </a:r>
          </a:p>
          <a:p>
            <a:pPr eaLnBrk="1" hangingPunct="1">
              <a:buFontTx/>
              <a:buAutoNum type="arabicPeriod" startAt="2"/>
            </a:pPr>
            <a:r>
              <a:rPr lang="en-US" altLang="en-US" sz="1000"/>
              <a:t> U.S. Department of Energy, Energy Information Administration, “Emissions of Greenhouse Gases in the United States 1999.” </a:t>
            </a:r>
          </a:p>
          <a:p>
            <a:pPr eaLnBrk="1" hangingPunct="1">
              <a:buFontTx/>
              <a:buAutoNum type="arabicPeriod" startAt="2"/>
            </a:pPr>
            <a:r>
              <a:rPr lang="en-US" altLang="en-US" sz="1000"/>
              <a:t> U.S. EPA, 1998, “Characterization of Building-Related Construction and Demolition Debris in the United States.”</a:t>
            </a:r>
          </a:p>
          <a:p>
            <a:pPr eaLnBrk="1" hangingPunct="1">
              <a:buFontTx/>
              <a:buAutoNum type="arabicPeriod" startAt="2"/>
            </a:pPr>
            <a:r>
              <a:rPr lang="en-US" altLang="en-US" sz="1000"/>
              <a:t> U.S. Geological Service, 1995 data.</a:t>
            </a:r>
          </a:p>
          <a:p>
            <a:pPr eaLnBrk="1" hangingPunct="1">
              <a:buFontTx/>
              <a:buAutoNum type="arabicPeriod" startAt="2"/>
            </a:pPr>
            <a:r>
              <a:rPr lang="en-US" altLang="en-US" sz="1000"/>
              <a:t> </a:t>
            </a:r>
            <a:r>
              <a:rPr lang="en-US" altLang="en-US" sz="900"/>
              <a:t>Lenssen and Roodman, 1995, </a:t>
            </a:r>
            <a:r>
              <a:rPr lang="en-US" altLang="en-US" sz="1000"/>
              <a:t>“Worldwatch Paper 124: A Building Revolution: How Ecology and Health Concerns are Transforming Construction,” Worldwatch Institute.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03D400B-3916-4005-8E56-0F71F84FD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D8091A6-ADCB-4B63-859B-D3074FAE0D02}" type="slidenum">
              <a:rPr lang="en-US" altLang="en-US" sz="1200"/>
              <a:pPr/>
              <a:t>6</a:t>
            </a:fld>
            <a:endParaRPr lang="en-US" altLang="en-US" sz="1200"/>
          </a:p>
        </p:txBody>
      </p:sp>
      <p:sp>
        <p:nvSpPr>
          <p:cNvPr id="45059" name="Rectangle 2">
            <a:extLst>
              <a:ext uri="{FF2B5EF4-FFF2-40B4-BE49-F238E27FC236}">
                <a16:creationId xmlns:a16="http://schemas.microsoft.com/office/drawing/2014/main" id="{E192575F-4DFE-4FA3-99BA-F801CDE86C26}"/>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EAB5863C-044F-4F7D-A620-C529721A18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a:t>The benefits of green design can be summarized as follows:</a:t>
            </a:r>
          </a:p>
          <a:p>
            <a:pPr marL="114300" indent="-114300" eaLnBrk="1" hangingPunct="1">
              <a:buFontTx/>
              <a:buChar char="•"/>
            </a:pPr>
            <a:r>
              <a:rPr lang="en-US" altLang="en-US"/>
              <a:t>The local and global environment benefits from protecting air quality, water quality, and overall biodiversity and ecosystem health.</a:t>
            </a:r>
          </a:p>
          <a:p>
            <a:pPr marL="114300" indent="-114300" eaLnBrk="1" hangingPunct="1">
              <a:buFontTx/>
              <a:buChar char="•"/>
            </a:pPr>
            <a:r>
              <a:rPr lang="en-US" altLang="en-US"/>
              <a:t>Economic benefits are experienced in building operations, asset value, worker productivity, and the local economy. </a:t>
            </a:r>
          </a:p>
          <a:p>
            <a:pPr marL="114300" indent="-114300" eaLnBrk="1" hangingPunct="1">
              <a:buFontTx/>
              <a:buChar char="•"/>
            </a:pPr>
            <a:r>
              <a:rPr lang="en-US" altLang="en-US"/>
              <a:t>Occupants benefit from health and safety features. This also relates to risk management and economics. The U.S. EPA found that average Americans spend more than 90% of their time indoors, and indoor air quality can be two to five times worse than outdoor air quality.</a:t>
            </a:r>
            <a:r>
              <a:rPr lang="en-US" altLang="en-US" baseline="30000"/>
              <a:t>1</a:t>
            </a:r>
            <a:r>
              <a:rPr lang="en-US" altLang="en-US"/>
              <a:t> </a:t>
            </a:r>
          </a:p>
          <a:p>
            <a:pPr marL="114300" indent="-114300" eaLnBrk="1" hangingPunct="1">
              <a:buFontTx/>
              <a:buChar char="•"/>
            </a:pPr>
            <a:r>
              <a:rPr lang="en-US" altLang="en-US"/>
              <a:t>Community and municipal benefits include: lessened demand for large-scale infrastructure such as landfills, water supply, stormwater sewers, and their related development and operational costs; and decreased transportation development and maintenance burden (roads) and increased economic performance of mass transit systems.</a:t>
            </a:r>
          </a:p>
          <a:p>
            <a:pPr marL="114300" indent="-114300" eaLnBrk="1" hangingPunct="1"/>
            <a:endParaRPr lang="en-US" altLang="en-US"/>
          </a:p>
          <a:p>
            <a:pPr marL="114300" indent="-114300" eaLnBrk="1" hangingPunct="1"/>
            <a:r>
              <a:rPr lang="en-US" altLang="en-US" sz="1000"/>
              <a:t>Footnotes:</a:t>
            </a:r>
          </a:p>
          <a:p>
            <a:pPr marL="114300" indent="-114300" eaLnBrk="1" hangingPunct="1"/>
            <a:r>
              <a:rPr lang="en-US" altLang="en-US" sz="1000"/>
              <a:t>1. U.S. EPA Office of Air and Radiation, 1989, </a:t>
            </a:r>
            <a:r>
              <a:rPr lang="en-US" altLang="en-US" sz="1000" i="1"/>
              <a:t>Report to Congress on Indoor Air Quality, Volume II: Assessment and Control of Indoor Air Pollution</a:t>
            </a:r>
            <a:r>
              <a:rPr lang="en-US" altLang="en-US" sz="100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EA6353C-0488-45B9-B602-C98BCCC7D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48602816-0A48-4073-9258-CB044843D7B8}" type="slidenum">
              <a:rPr lang="en-US" altLang="en-US" sz="1200"/>
              <a:pPr/>
              <a:t>7</a:t>
            </a:fld>
            <a:endParaRPr lang="en-US" altLang="en-US" sz="1200"/>
          </a:p>
        </p:txBody>
      </p:sp>
      <p:sp>
        <p:nvSpPr>
          <p:cNvPr id="46083" name="Rectangle 2">
            <a:extLst>
              <a:ext uri="{FF2B5EF4-FFF2-40B4-BE49-F238E27FC236}">
                <a16:creationId xmlns:a16="http://schemas.microsoft.com/office/drawing/2014/main" id="{C4723078-7FB2-4EE7-AD2A-050BA7E0DC9C}"/>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492CABF8-FC17-4F2A-A253-4597BC4958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a:t>Highlighting the economic benefits…</a:t>
            </a:r>
            <a:endParaRPr lang="en-US" altLang="en-US" u="sng"/>
          </a:p>
          <a:p>
            <a:pPr marL="114300" indent="-114300" eaLnBrk="1" hangingPunct="1">
              <a:spcBef>
                <a:spcPct val="50000"/>
              </a:spcBef>
              <a:buFontTx/>
              <a:buChar char="•"/>
            </a:pPr>
            <a:r>
              <a:rPr lang="en-US" altLang="en-US"/>
              <a:t>Green buildings can potentially reduce project costs. Green Building projects that are well integrated and are comprehensive in scope can result in lower or neutral project development costs. Rehabilitating an existing building can lower infrastructure and materials costs. Integrated design can use the payback from some strategies to pay for others. Energy-efficient building envelopes can reduce equipment needs </a:t>
            </a:r>
            <a:r>
              <a:rPr lang="en-US" altLang="en-US">
                <a:cs typeface="Times New Roman" panose="02020603050405020304" pitchFamily="18" charset="0"/>
              </a:rPr>
              <a:t>–</a:t>
            </a:r>
            <a:r>
              <a:rPr lang="en-US" altLang="en-US"/>
              <a:t> downsizing some equipment, such as chillers, or eliminating equipment, such as perimeter heating. Using pervious paving and other runoff prevention strategies can reduce the size and cost of stormwater management structures.</a:t>
            </a:r>
          </a:p>
          <a:p>
            <a:pPr marL="114300" indent="-114300" eaLnBrk="1" hangingPunct="1">
              <a:spcBef>
                <a:spcPct val="50000"/>
              </a:spcBef>
              <a:buFontTx/>
              <a:buChar char="•"/>
            </a:pPr>
            <a:r>
              <a:rPr lang="en-US" altLang="en-US"/>
              <a:t>Energy- and water-efficient buildings have been able to reduce their operating costs significantly.  Use can be cut to less than half than that of a traditional building, or even better, by employing aggressive and well-integrated green design concepts.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30E351D-F9AF-463E-8984-0615B8E5D6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783B8A4-2126-4BE0-8F2D-F74C6DD56F9F}" type="slidenum">
              <a:rPr lang="en-US" altLang="en-US" sz="1200"/>
              <a:pPr/>
              <a:t>8</a:t>
            </a:fld>
            <a:endParaRPr lang="en-US" altLang="en-US" sz="1200"/>
          </a:p>
        </p:txBody>
      </p:sp>
      <p:sp>
        <p:nvSpPr>
          <p:cNvPr id="47107" name="Rectangle 2">
            <a:extLst>
              <a:ext uri="{FF2B5EF4-FFF2-40B4-BE49-F238E27FC236}">
                <a16:creationId xmlns:a16="http://schemas.microsoft.com/office/drawing/2014/main" id="{A5BB87F7-4B8A-44B4-A462-4FDADE397286}"/>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49CE8A73-61E9-428C-BF00-52EBE51E4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spcBef>
                <a:spcPct val="50000"/>
              </a:spcBef>
              <a:buFontTx/>
              <a:buChar char="•"/>
            </a:pPr>
            <a:r>
              <a:rPr lang="en-US" altLang="en-US"/>
              <a:t>Green buildings can enhance asset value and profits. A high performance environment can yield valuable gains in labor productivity, retail sales, and manufacturing quality and output.  These improvements combined with lower operating cost create a key competitive advantage and improve real estate value, which is helpful when securing loans or building resale. Green buildings typically sell or lease faster, and attract and retain tenants better because they combine superior amenity and comfort with lower occupancy costs and more competitive terms. Energy efficiency buffers operating budgets from potential short- or long-term increases in energy prices.</a:t>
            </a:r>
          </a:p>
          <a:p>
            <a:pPr marL="114300" indent="-114300" eaLnBrk="1" hangingPunct="1">
              <a:spcBef>
                <a:spcPct val="50000"/>
              </a:spcBef>
              <a:buFontTx/>
              <a:buChar char="•"/>
            </a:pPr>
            <a:r>
              <a:rPr lang="en-US" altLang="en-US"/>
              <a:t>A healthy indoor environment can reduce the likelihood of lawsuits and insurance claims. In Bloomquist v. Wapello (500 N.W.2d 1, Iowa, 1993), plaintiffs successfully sued employers and builders for creating an unsafe work environment due to inadequate ventilation and pesticide applications.</a:t>
            </a:r>
          </a:p>
          <a:p>
            <a:pPr marL="114300" indent="-114300" eaLnBrk="1" hangingPunct="1">
              <a:spcBef>
                <a:spcPct val="50000"/>
              </a:spcBef>
              <a:buFontTx/>
              <a:buChar char="•"/>
            </a:pPr>
            <a:r>
              <a:rPr lang="en-US" altLang="en-US"/>
              <a:t>Insurance companies are using climate change protection activities as a means to manage risk and maintain profitability.</a:t>
            </a:r>
          </a:p>
          <a:p>
            <a:pPr marL="114300" indent="-114300"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A0F7A25-779C-4944-AB29-1C3BBF439E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EB9CD3B-53C0-4405-8C03-27EC2B19933A}" type="slidenum">
              <a:rPr lang="en-US" altLang="en-US" sz="1200"/>
              <a:pPr/>
              <a:t>9</a:t>
            </a:fld>
            <a:endParaRPr lang="en-US" altLang="en-US" sz="1200"/>
          </a:p>
        </p:txBody>
      </p:sp>
      <p:sp>
        <p:nvSpPr>
          <p:cNvPr id="48131" name="Rectangle 2">
            <a:extLst>
              <a:ext uri="{FF2B5EF4-FFF2-40B4-BE49-F238E27FC236}">
                <a16:creationId xmlns:a16="http://schemas.microsoft.com/office/drawing/2014/main" id="{6DFF97A1-5E2D-47C3-9BA1-B915AAAB551B}"/>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AB65F621-575F-4670-A587-EB583C1AA6AC}"/>
              </a:ext>
            </a:extLst>
          </p:cNvPr>
          <p:cNvSpPr>
            <a:spLocks noGrp="1" noChangeArrowheads="1"/>
          </p:cNvSpPr>
          <p:nvPr>
            <p:ph type="body" idx="1"/>
          </p:nvPr>
        </p:nvSpPr>
        <p:spPr>
          <a:xfrm>
            <a:off x="522288" y="4267200"/>
            <a:ext cx="5738812"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buFontTx/>
              <a:buChar char="•"/>
            </a:pPr>
            <a:r>
              <a:rPr lang="en-US" altLang="en-US"/>
              <a:t>Healthy indoor environments can increase employee productivity according to an increasing number of case studies. Since workers are by far the largest expense for most companies (for offices, salaries are 72 times higher than energy costs, and they account for 92% of the life-cycle cost of a building), this has a tremendous effect on overall costs (See </a:t>
            </a:r>
            <a:r>
              <a:rPr lang="en-US" altLang="en-US" i="1"/>
              <a:t>Green Developments</a:t>
            </a:r>
            <a:r>
              <a:rPr lang="en-US" altLang="en-US"/>
              <a:t> by the Rocky Mountain Institute for more information). </a:t>
            </a:r>
          </a:p>
          <a:p>
            <a:pPr marL="114300" indent="-114300" eaLnBrk="1" hangingPunct="1">
              <a:buFontTx/>
              <a:buChar char="•"/>
            </a:pPr>
            <a:r>
              <a:rPr lang="en-US" altLang="en-US"/>
              <a:t>Studies have shown that student performance, as well as energy performance, is better in schools built according to green design principles. </a:t>
            </a:r>
            <a:r>
              <a:rPr lang="en-US" altLang="en-US" baseline="30000"/>
              <a:t>2, 3</a:t>
            </a:r>
            <a:r>
              <a:rPr lang="en-US" altLang="en-US"/>
              <a:t> </a:t>
            </a:r>
          </a:p>
          <a:p>
            <a:pPr marL="114300" indent="-114300" eaLnBrk="1" hangingPunct="1">
              <a:buFontTx/>
              <a:buChar char="•"/>
            </a:pPr>
            <a:r>
              <a:rPr lang="en-US" altLang="en-US"/>
              <a:t>More than 17 million Americans suffer from asthma, and </a:t>
            </a:r>
            <a:r>
              <a:rPr lang="en-US" altLang="en-US">
                <a:latin typeface="Arial" panose="020B0604020202020204" pitchFamily="34" charset="0"/>
                <a:cs typeface="Arial" panose="020B0604020202020204" pitchFamily="34" charset="0"/>
              </a:rPr>
              <a:t>4.8 </a:t>
            </a:r>
            <a:r>
              <a:rPr lang="en-US" altLang="en-US">
                <a:cs typeface="Arial" panose="020B0604020202020204" pitchFamily="34" charset="0"/>
              </a:rPr>
              <a:t>million of them are children. Ten million school days are missed by children each year because of asthma, which is exacerbated by poor IAQ.</a:t>
            </a:r>
          </a:p>
          <a:p>
            <a:pPr marL="114300" indent="-114300" eaLnBrk="1" hangingPunct="1">
              <a:buFontTx/>
              <a:buChar char="•"/>
            </a:pPr>
            <a:r>
              <a:rPr lang="en-US" altLang="en-US"/>
              <a:t>Employees in buildings with healthy interiors have less absenteeism and tend to stay in their jobs. The Internationale Nederlanden (ING) Bank headquarters in Amsterdam uses only 10% of the energy of its predecessor and has cut worker absenteeism by 15%. The combined savings equal $3.4 million per year.</a:t>
            </a:r>
            <a:r>
              <a:rPr lang="en-US" altLang="en-US" baseline="30000"/>
              <a:t>5  </a:t>
            </a:r>
          </a:p>
          <a:p>
            <a:pPr marL="114300" indent="-114300" eaLnBrk="1" hangingPunct="1"/>
            <a:endParaRPr lang="en-US" altLang="en-US"/>
          </a:p>
          <a:p>
            <a:pPr marL="114300" indent="-114300" eaLnBrk="1" hangingPunct="1">
              <a:lnSpc>
                <a:spcPct val="70000"/>
              </a:lnSpc>
            </a:pPr>
            <a:r>
              <a:rPr lang="en-US" altLang="en-US" sz="1000"/>
              <a:t>Footnotes:</a:t>
            </a:r>
          </a:p>
          <a:p>
            <a:pPr marL="114300" indent="-114300" eaLnBrk="1" hangingPunct="1">
              <a:lnSpc>
                <a:spcPct val="70000"/>
              </a:lnSpc>
            </a:pPr>
            <a:r>
              <a:rPr lang="en-US" altLang="en-US" sz="1000"/>
              <a:t>1. Fisk and Rosenfeld, 1998, “Improved Indoor Environment Could Save Billions of Dollars”</a:t>
            </a:r>
          </a:p>
          <a:p>
            <a:pPr marL="114300" indent="-114300" eaLnBrk="1" hangingPunct="1"/>
            <a:r>
              <a:rPr lang="en-US" altLang="en-US" sz="1000"/>
              <a:t>2. Nicklas and Bailey, “Analysis of the Performance of Students in Daylit Schools,” Innovative Design, Raleigh, NC, www.innovativedesign.net.</a:t>
            </a:r>
          </a:p>
          <a:p>
            <a:pPr marL="114300" indent="-114300" eaLnBrk="1" hangingPunct="1"/>
            <a:r>
              <a:rPr lang="en-US" altLang="en-US" sz="1000"/>
              <a:t>3. Hathaway, Hargreaves, Thompson, and Novitsky, 1992, “A Study Into the Effects of Light on Children of Elementary School Age - A Case of Daylight Robbery,” Policy and Planning Branch, Planning and Information Services Division, Alberta Education, Canada.</a:t>
            </a:r>
          </a:p>
          <a:p>
            <a:pPr marL="114300" indent="-114300" eaLnBrk="1" hangingPunct="1">
              <a:lnSpc>
                <a:spcPct val="70000"/>
              </a:lnSpc>
            </a:pPr>
            <a:r>
              <a:rPr lang="en-US" altLang="en-US" sz="1000"/>
              <a:t>4. Heschong, 1999, “Skylighting and Retail Sales: An Investigation into the Relationship Between Daylighting and Human Performance,” www.h-m-g.com/Daylighting.</a:t>
            </a:r>
          </a:p>
          <a:p>
            <a:pPr marL="114300" indent="-114300" eaLnBrk="1" hangingPunct="1">
              <a:lnSpc>
                <a:spcPct val="70000"/>
              </a:lnSpc>
            </a:pPr>
            <a:r>
              <a:rPr lang="en-US" altLang="en-US" sz="1000"/>
              <a:t>5. Lenssen and Roodman, 1995, “Worldwatch Paper 124: A Building Revolution”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SGBC_title-BG">
            <a:extLst>
              <a:ext uri="{FF2B5EF4-FFF2-40B4-BE49-F238E27FC236}">
                <a16:creationId xmlns:a16="http://schemas.microsoft.com/office/drawing/2014/main" id="{18EEF19E-46CF-44BF-90BC-F4FD7AD1BC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0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58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00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a:p>
        </p:txBody>
      </p:sp>
    </p:spTree>
    <p:extLst>
      <p:ext uri="{BB962C8B-B14F-4D97-AF65-F5344CB8AC3E}">
        <p14:creationId xmlns:p14="http://schemas.microsoft.com/office/powerpoint/2010/main" val="96570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LEED_title-BG">
            <a:extLst>
              <a:ext uri="{FF2B5EF4-FFF2-40B4-BE49-F238E27FC236}">
                <a16:creationId xmlns:a16="http://schemas.microsoft.com/office/drawing/2014/main" id="{3212A745-64B2-4A24-A2D0-4EAE07B1AF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975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880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068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11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2258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68767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12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288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45463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8362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5666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499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2646496"/>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597910"/>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1327237"/>
      </p:ext>
    </p:extLst>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371082"/>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499929"/>
      </p:ext>
    </p:extLst>
  </p:cSld>
  <p:clrMapOvr>
    <a:masterClrMapping/>
  </p:clrMapOvr>
  <p:transition>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94550582"/>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84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645220"/>
      </p:ext>
    </p:extLst>
  </p:cSld>
  <p:clrMapOvr>
    <a:masterClrMapping/>
  </p:clrMapOvr>
  <p:transition>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6469102"/>
      </p:ext>
    </p:extLst>
  </p:cSld>
  <p:clrMapOvr>
    <a:masterClrMapping/>
  </p:clrMapOvr>
  <p:transition>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2836076"/>
      </p:ext>
    </p:extLst>
  </p:cSld>
  <p:clrMapOvr>
    <a:masterClrMapping/>
  </p:clrMapOvr>
  <p:transition>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932278"/>
      </p:ext>
    </p:extLst>
  </p:cSld>
  <p:clrMapOvr>
    <a:masterClrMapping/>
  </p:clrMapOvr>
  <p:transition>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336345"/>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03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9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050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1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710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943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USGBC_text-BG">
            <a:extLst>
              <a:ext uri="{FF2B5EF4-FFF2-40B4-BE49-F238E27FC236}">
                <a16:creationId xmlns:a16="http://schemas.microsoft.com/office/drawing/2014/main" id="{B5C80F17-58DA-47E4-8AAD-189BD7A7C8F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2"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LEED_text-BG copy">
            <a:extLst>
              <a:ext uri="{FF2B5EF4-FFF2-40B4-BE49-F238E27FC236}">
                <a16:creationId xmlns:a16="http://schemas.microsoft.com/office/drawing/2014/main" id="{9803EEFA-F585-4429-A7CF-E2B8FD214B0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LEED_text-BG copy">
            <a:extLst>
              <a:ext uri="{FF2B5EF4-FFF2-40B4-BE49-F238E27FC236}">
                <a16:creationId xmlns:a16="http://schemas.microsoft.com/office/drawing/2014/main" id="{39E3E715-039F-4B1D-9C81-7A224131D85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zoom dir="in"/>
  </p:transition>
  <p:txStyles>
    <p:titleStyle>
      <a:lvl1pPr algn="l" rtl="0" eaLnBrk="0" fontAlgn="base" hangingPunct="0">
        <a:spcBef>
          <a:spcPct val="0"/>
        </a:spcBef>
        <a:spcAft>
          <a:spcPct val="0"/>
        </a:spcAft>
        <a:defRPr sz="3600" b="1">
          <a:solidFill>
            <a:srgbClr val="7C9E85"/>
          </a:solidFill>
          <a:latin typeface="+mj-lt"/>
          <a:ea typeface="+mj-ea"/>
          <a:cs typeface="+mj-cs"/>
        </a:defRPr>
      </a:lvl1pPr>
      <a:lvl2pPr algn="l" rtl="0" eaLnBrk="0" fontAlgn="base" hangingPunct="0">
        <a:spcBef>
          <a:spcPct val="0"/>
        </a:spcBef>
        <a:spcAft>
          <a:spcPct val="0"/>
        </a:spcAft>
        <a:defRPr sz="3600" b="1">
          <a:solidFill>
            <a:srgbClr val="7C9E85"/>
          </a:solidFill>
          <a:latin typeface="Univers" pitchFamily="34" charset="0"/>
        </a:defRPr>
      </a:lvl2pPr>
      <a:lvl3pPr algn="l" rtl="0" eaLnBrk="0" fontAlgn="base" hangingPunct="0">
        <a:spcBef>
          <a:spcPct val="0"/>
        </a:spcBef>
        <a:spcAft>
          <a:spcPct val="0"/>
        </a:spcAft>
        <a:defRPr sz="3600" b="1">
          <a:solidFill>
            <a:srgbClr val="7C9E85"/>
          </a:solidFill>
          <a:latin typeface="Univers" pitchFamily="34" charset="0"/>
        </a:defRPr>
      </a:lvl3pPr>
      <a:lvl4pPr algn="l" rtl="0" eaLnBrk="0" fontAlgn="base" hangingPunct="0">
        <a:spcBef>
          <a:spcPct val="0"/>
        </a:spcBef>
        <a:spcAft>
          <a:spcPct val="0"/>
        </a:spcAft>
        <a:defRPr sz="3600" b="1">
          <a:solidFill>
            <a:srgbClr val="7C9E85"/>
          </a:solidFill>
          <a:latin typeface="Univers" pitchFamily="34" charset="0"/>
        </a:defRPr>
      </a:lvl4pPr>
      <a:lvl5pPr algn="l" rtl="0" eaLnBrk="0" fontAlgn="base" hangingPunct="0">
        <a:spcBef>
          <a:spcPct val="0"/>
        </a:spcBef>
        <a:spcAft>
          <a:spcPct val="0"/>
        </a:spcAft>
        <a:defRPr sz="3600" b="1">
          <a:solidFill>
            <a:srgbClr val="7C9E85"/>
          </a:solidFill>
          <a:latin typeface="Univers" pitchFamily="34" charset="0"/>
        </a:defRPr>
      </a:lvl5pPr>
      <a:lvl6pPr marL="457200" algn="l" rtl="0" eaLnBrk="0" fontAlgn="base" hangingPunct="0">
        <a:spcBef>
          <a:spcPct val="0"/>
        </a:spcBef>
        <a:spcAft>
          <a:spcPct val="0"/>
        </a:spcAft>
        <a:defRPr sz="3600" b="1">
          <a:solidFill>
            <a:srgbClr val="7C9E85"/>
          </a:solidFill>
          <a:latin typeface="Univers" pitchFamily="34" charset="0"/>
        </a:defRPr>
      </a:lvl6pPr>
      <a:lvl7pPr marL="914400" algn="l" rtl="0" eaLnBrk="0" fontAlgn="base" hangingPunct="0">
        <a:spcBef>
          <a:spcPct val="0"/>
        </a:spcBef>
        <a:spcAft>
          <a:spcPct val="0"/>
        </a:spcAft>
        <a:defRPr sz="3600" b="1">
          <a:solidFill>
            <a:srgbClr val="7C9E85"/>
          </a:solidFill>
          <a:latin typeface="Univers" pitchFamily="34" charset="0"/>
        </a:defRPr>
      </a:lvl7pPr>
      <a:lvl8pPr marL="1371600" algn="l" rtl="0" eaLnBrk="0" fontAlgn="base" hangingPunct="0">
        <a:spcBef>
          <a:spcPct val="0"/>
        </a:spcBef>
        <a:spcAft>
          <a:spcPct val="0"/>
        </a:spcAft>
        <a:defRPr sz="3600" b="1">
          <a:solidFill>
            <a:srgbClr val="7C9E85"/>
          </a:solidFill>
          <a:latin typeface="Univers" pitchFamily="34" charset="0"/>
        </a:defRPr>
      </a:lvl8pPr>
      <a:lvl9pPr marL="1828800" algn="l" rtl="0" eaLnBrk="0" fontAlgn="base" hangingPunct="0">
        <a:spcBef>
          <a:spcPct val="0"/>
        </a:spcBef>
        <a:spcAft>
          <a:spcPct val="0"/>
        </a:spcAft>
        <a:defRPr sz="3600" b="1">
          <a:solidFill>
            <a:srgbClr val="7C9E85"/>
          </a:solidFill>
          <a:latin typeface="Univers" pitchFamily="34" charset="0"/>
        </a:defRPr>
      </a:lvl9pPr>
    </p:titleStyle>
    <p:bodyStyle>
      <a:lvl1pPr marL="342900" indent="-342900" algn="l" rtl="0" eaLnBrk="0" fontAlgn="base" hangingPunct="0">
        <a:spcBef>
          <a:spcPct val="20000"/>
        </a:spcBef>
        <a:spcAft>
          <a:spcPct val="0"/>
        </a:spcAft>
        <a:buClr>
          <a:srgbClr val="7C9E85"/>
        </a:buClr>
        <a:buFont typeface="Wingdings" panose="05000000000000000000"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7C9E85"/>
        </a:buClr>
        <a:buSzPct val="85000"/>
        <a:buChar char="•"/>
        <a:defRPr sz="24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0" descr="USGBC_title-BG">
            <a:extLst>
              <a:ext uri="{FF2B5EF4-FFF2-40B4-BE49-F238E27FC236}">
                <a16:creationId xmlns:a16="http://schemas.microsoft.com/office/drawing/2014/main" id="{677B98F1-D1F8-4F63-B7F4-44C2E36A5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Rectangle 11">
            <a:extLst>
              <a:ext uri="{FF2B5EF4-FFF2-40B4-BE49-F238E27FC236}">
                <a16:creationId xmlns:a16="http://schemas.microsoft.com/office/drawing/2014/main" id="{E3EDC94E-67C6-475C-8568-890B413B1750}"/>
              </a:ext>
            </a:extLst>
          </p:cNvPr>
          <p:cNvSpPr>
            <a:spLocks noGrp="1" noChangeArrowheads="1"/>
          </p:cNvSpPr>
          <p:nvPr>
            <p:ph type="title"/>
          </p:nvPr>
        </p:nvSpPr>
        <p:spPr bwMode="auto">
          <a:xfrm>
            <a:off x="228600" y="1143000"/>
            <a:ext cx="5486400" cy="2514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200" b="1">
                <a:effectLst>
                  <a:outerShdw blurRad="38100" dist="38100" dir="2700000" algn="tl">
                    <a:srgbClr val="C0C0C0"/>
                  </a:outerShdw>
                </a:effectLst>
              </a:rPr>
              <a:t>An Introduction to the </a:t>
            </a:r>
            <a:br>
              <a:rPr lang="en-US" sz="3200">
                <a:effectLst>
                  <a:outerShdw blurRad="38100" dist="38100" dir="2700000" algn="tl">
                    <a:srgbClr val="C0C0C0"/>
                  </a:outerShdw>
                </a:effectLst>
              </a:rPr>
            </a:br>
            <a:r>
              <a:rPr lang="en-US" sz="3200">
                <a:effectLst>
                  <a:outerShdw blurRad="38100" dist="38100" dir="2700000" algn="tl">
                    <a:srgbClr val="C0C0C0"/>
                  </a:outerShdw>
                </a:effectLst>
              </a:rPr>
              <a:t>U.S. Green Building Council</a:t>
            </a:r>
            <a:br>
              <a:rPr lang="en-US" sz="3200">
                <a:effectLst>
                  <a:outerShdw blurRad="38100" dist="38100" dir="2700000" algn="tl">
                    <a:srgbClr val="C0C0C0"/>
                  </a:outerShdw>
                </a:effectLst>
              </a:rPr>
            </a:br>
            <a:r>
              <a:rPr lang="en-US" sz="3200" b="1">
                <a:effectLst>
                  <a:outerShdw blurRad="38100" dist="38100" dir="2700000" algn="tl">
                    <a:srgbClr val="C0C0C0"/>
                  </a:outerShdw>
                </a:effectLst>
              </a:rPr>
              <a:t>and the</a:t>
            </a:r>
            <a:br>
              <a:rPr lang="en-US" sz="3200" b="1">
                <a:effectLst>
                  <a:outerShdw blurRad="38100" dist="38100" dir="2700000" algn="tl">
                    <a:srgbClr val="C0C0C0"/>
                  </a:outerShdw>
                </a:effectLst>
              </a:rPr>
            </a:br>
            <a:r>
              <a:rPr lang="en-US" sz="3200">
                <a:effectLst>
                  <a:outerShdw blurRad="38100" dist="38100" dir="2700000" algn="tl">
                    <a:srgbClr val="C0C0C0"/>
                  </a:outerShdw>
                </a:effectLst>
              </a:rPr>
              <a:t>LEED Green Building</a:t>
            </a:r>
            <a:br>
              <a:rPr lang="en-US" sz="3200">
                <a:effectLst>
                  <a:outerShdw blurRad="38100" dist="38100" dir="2700000" algn="tl">
                    <a:srgbClr val="C0C0C0"/>
                  </a:outerShdw>
                </a:effectLst>
              </a:rPr>
            </a:br>
            <a:r>
              <a:rPr lang="en-US" sz="3200">
                <a:effectLst>
                  <a:outerShdw blurRad="38100" dist="38100" dir="2700000" algn="tl">
                    <a:srgbClr val="C0C0C0"/>
                  </a:outerShdw>
                </a:effectLst>
              </a:rPr>
              <a:t>Rating System</a:t>
            </a:r>
            <a:r>
              <a:rPr lang="en-US" sz="3200" baseline="30000"/>
              <a:t>®</a:t>
            </a:r>
          </a:p>
        </p:txBody>
      </p:sp>
      <p:sp>
        <p:nvSpPr>
          <p:cNvPr id="11268" name="Text Box 12">
            <a:extLst>
              <a:ext uri="{FF2B5EF4-FFF2-40B4-BE49-F238E27FC236}">
                <a16:creationId xmlns:a16="http://schemas.microsoft.com/office/drawing/2014/main" id="{4C5D556E-CFF7-41D1-98FE-EF92BC069018}"/>
              </a:ext>
            </a:extLst>
          </p:cNvPr>
          <p:cNvSpPr txBox="1">
            <a:spLocks noChangeArrowheads="1"/>
          </p:cNvSpPr>
          <p:nvPr/>
        </p:nvSpPr>
        <p:spPr bwMode="auto">
          <a:xfrm>
            <a:off x="2057400" y="3810000"/>
            <a:ext cx="199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effectLst/>
                <a:latin typeface="Arial" panose="020B0604020202020204" pitchFamily="34" charset="0"/>
              </a:rPr>
              <a:t>December 2004</a:t>
            </a:r>
          </a:p>
        </p:txBody>
      </p:sp>
      <p:sp>
        <p:nvSpPr>
          <p:cNvPr id="11269" name="Rectangle 13">
            <a:extLst>
              <a:ext uri="{FF2B5EF4-FFF2-40B4-BE49-F238E27FC236}">
                <a16:creationId xmlns:a16="http://schemas.microsoft.com/office/drawing/2014/main" id="{367CF026-423E-4C6D-9C52-FBD177E3D2CA}"/>
              </a:ext>
            </a:extLst>
          </p:cNvPr>
          <p:cNvSpPr>
            <a:spLocks noChangeArrowheads="1"/>
          </p:cNvSpPr>
          <p:nvPr/>
        </p:nvSpPr>
        <p:spPr bwMode="auto">
          <a:xfrm>
            <a:off x="5449888" y="6553200"/>
            <a:ext cx="3694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effectLst/>
                <a:latin typeface="Arial" panose="020B0604020202020204" pitchFamily="34" charset="0"/>
              </a:rPr>
              <a:t>Copyright 2004, U.S. Green Building Council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28">
            <a:extLst>
              <a:ext uri="{FF2B5EF4-FFF2-40B4-BE49-F238E27FC236}">
                <a16:creationId xmlns:a16="http://schemas.microsoft.com/office/drawing/2014/main" id="{43406E85-CF7F-4002-AFD0-5F3EFD5811AC}"/>
              </a:ext>
            </a:extLst>
          </p:cNvPr>
          <p:cNvSpPr>
            <a:spLocks noChangeArrowheads="1"/>
          </p:cNvSpPr>
          <p:nvPr>
            <p:ph type="title"/>
          </p:nvPr>
        </p:nvSpPr>
        <p:spPr bwMode="auto">
          <a:xfrm>
            <a:off x="152400" y="304800"/>
            <a:ext cx="48006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West Bend Mutual </a:t>
            </a:r>
            <a:br>
              <a:rPr lang="en-US" altLang="en-US" sz="4000"/>
            </a:br>
            <a:r>
              <a:rPr lang="en-US" altLang="en-US" sz="4000"/>
              <a:t>Insurance Company</a:t>
            </a:r>
            <a:br>
              <a:rPr lang="en-US" altLang="en-US" sz="4000"/>
            </a:br>
            <a:r>
              <a:rPr lang="en-US" altLang="en-US" sz="2400"/>
              <a:t>(West Bend, WI)</a:t>
            </a:r>
          </a:p>
        </p:txBody>
      </p:sp>
      <p:graphicFrame>
        <p:nvGraphicFramePr>
          <p:cNvPr id="1026" name="Object 1030">
            <a:extLst>
              <a:ext uri="{FF2B5EF4-FFF2-40B4-BE49-F238E27FC236}">
                <a16:creationId xmlns:a16="http://schemas.microsoft.com/office/drawing/2014/main" id="{A49A6CCF-4FC0-400A-A492-12DE9F2BFCB8}"/>
              </a:ext>
            </a:extLst>
          </p:cNvPr>
          <p:cNvGraphicFramePr>
            <a:graphicFrameLocks noChangeAspect="1"/>
          </p:cNvGraphicFramePr>
          <p:nvPr/>
        </p:nvGraphicFramePr>
        <p:xfrm>
          <a:off x="228600" y="2590800"/>
          <a:ext cx="8382000" cy="3657600"/>
        </p:xfrm>
        <a:graphic>
          <a:graphicData uri="http://schemas.openxmlformats.org/presentationml/2006/ole">
            <mc:AlternateContent xmlns:mc="http://schemas.openxmlformats.org/markup-compatibility/2006">
              <mc:Choice xmlns:v="urn:schemas-microsoft-com:vml" Requires="v">
                <p:oleObj spid="_x0000_s1029" name="Chart" r:id="rId4" imgW="6972288" imgH="3047880" progId="MSGraph.Chart.8">
                  <p:embed/>
                </p:oleObj>
              </mc:Choice>
              <mc:Fallback>
                <p:oleObj name="Chart" r:id="rId4" imgW="6972288" imgH="3047880" progId="MSGraph.Chart.8">
                  <p:embed/>
                  <p:pic>
                    <p:nvPicPr>
                      <p:cNvPr id="0" name="Object 1030"/>
                      <p:cNvPicPr>
                        <a:picLocks noChangeAspect="1" noChangeArrowheads="1"/>
                      </p:cNvPicPr>
                      <p:nvPr/>
                    </p:nvPicPr>
                    <p:blipFill>
                      <a:blip r:embed="rId5">
                        <a:extLst>
                          <a:ext uri="{28A0092B-C50C-407E-A947-70E740481C1C}">
                            <a14:useLocalDpi xmlns:a14="http://schemas.microsoft.com/office/drawing/2010/main" val="0"/>
                          </a:ext>
                        </a:extLst>
                      </a:blip>
                      <a:srcRect l="7213" r="6950" b="3000"/>
                      <a:stretch>
                        <a:fillRect/>
                      </a:stretch>
                    </p:blipFill>
                    <p:spPr bwMode="auto">
                      <a:xfrm>
                        <a:off x="228600" y="2590800"/>
                        <a:ext cx="8382000" cy="3657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6983" name="Picture 1031">
            <a:extLst>
              <a:ext uri="{FF2B5EF4-FFF2-40B4-BE49-F238E27FC236}">
                <a16:creationId xmlns:a16="http://schemas.microsoft.com/office/drawing/2014/main" id="{F4884199-7178-465E-92FC-F624D6028564}"/>
              </a:ext>
            </a:extLst>
          </p:cNvPr>
          <p:cNvPicPr>
            <a:picLocks noChangeAspect="1" noChangeArrowheads="1"/>
          </p:cNvPicPr>
          <p:nvPr/>
        </p:nvPicPr>
        <p:blipFill>
          <a:blip r:embed="rId6"/>
          <a:srcRect/>
          <a:stretch>
            <a:fillRect/>
          </a:stretch>
        </p:blipFill>
        <p:spPr bwMode="auto">
          <a:xfrm>
            <a:off x="5029200" y="228600"/>
            <a:ext cx="3810000" cy="2093913"/>
          </a:xfrm>
          <a:prstGeom prst="rect">
            <a:avLst/>
          </a:prstGeom>
          <a:noFill/>
          <a:ln w="9525">
            <a:solidFill>
              <a:schemeClr val="tx1"/>
            </a:solidFill>
            <a:miter lim="800000"/>
            <a:headEnd/>
            <a:tailEnd/>
          </a:ln>
          <a:effectLst>
            <a:outerShdw dist="107763" dir="2700000" algn="ctr" rotWithShape="0">
              <a:schemeClr val="bg2"/>
            </a:outerShdw>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EED_title-BG">
            <a:extLst>
              <a:ext uri="{FF2B5EF4-FFF2-40B4-BE49-F238E27FC236}">
                <a16:creationId xmlns:a16="http://schemas.microsoft.com/office/drawing/2014/main" id="{BD81EEEB-629D-40CE-8CCE-C79CCCF60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0F8EAB38-A154-4D6D-92EA-15812F0624B1}"/>
              </a:ext>
            </a:extLst>
          </p:cNvPr>
          <p:cNvSpPr>
            <a:spLocks noChangeArrowheads="1"/>
          </p:cNvSpPr>
          <p:nvPr/>
        </p:nvSpPr>
        <p:spPr bwMode="auto">
          <a:xfrm>
            <a:off x="0" y="1524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chemeClr val="tx2"/>
                </a:solidFill>
                <a:effectLst/>
                <a:latin typeface="Arial" panose="020B0604020202020204" pitchFamily="34" charset="0"/>
              </a:rPr>
              <a:t>Leadership in Energy &amp; Environmental Design</a:t>
            </a:r>
            <a:r>
              <a:rPr lang="en-US" altLang="en-US" sz="2800" baseline="50000">
                <a:solidFill>
                  <a:schemeClr val="tx2"/>
                </a:solidFill>
                <a:effectLst/>
                <a:latin typeface="Arial" panose="020B0604020202020204" pitchFamily="34" charset="0"/>
              </a:rPr>
              <a:t>®</a:t>
            </a:r>
          </a:p>
        </p:txBody>
      </p:sp>
      <p:sp>
        <p:nvSpPr>
          <p:cNvPr id="20484" name="Text Box 4">
            <a:extLst>
              <a:ext uri="{FF2B5EF4-FFF2-40B4-BE49-F238E27FC236}">
                <a16:creationId xmlns:a16="http://schemas.microsoft.com/office/drawing/2014/main" id="{6EAC3E82-3A31-4F85-A364-F3D0E1B54D31}"/>
              </a:ext>
            </a:extLst>
          </p:cNvPr>
          <p:cNvSpPr txBox="1">
            <a:spLocks noChangeArrowheads="1"/>
          </p:cNvSpPr>
          <p:nvPr/>
        </p:nvSpPr>
        <p:spPr bwMode="auto">
          <a:xfrm>
            <a:off x="381000" y="2514600"/>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rgbClr val="7C9E85"/>
              </a:buClr>
              <a:buFont typeface="Wingdings" panose="05000000000000000000" pitchFamily="2" charset="2"/>
              <a:buNone/>
            </a:pPr>
            <a:r>
              <a:rPr lang="en-US" altLang="en-US">
                <a:effectLst/>
                <a:latin typeface="Arial" panose="020B0604020202020204" pitchFamily="34" charset="0"/>
              </a:rPr>
              <a:t>A leading-edge system for designing, constructing, operating and certifying the world’s greenest buildings.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4367EA2-0A17-4B89-99C9-9B0A031C2D72}"/>
              </a:ext>
            </a:extLst>
          </p:cNvPr>
          <p:cNvSpPr>
            <a:spLocks noChangeArrowheads="1"/>
          </p:cNvSpPr>
          <p:nvPr/>
        </p:nvSpPr>
        <p:spPr bwMode="auto">
          <a:xfrm>
            <a:off x="914400" y="1600200"/>
            <a:ext cx="7239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Facilitate positive results for the environment, occupant health and financial return</a:t>
            </a:r>
          </a:p>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Define “green” by providing a standard for measurement</a:t>
            </a:r>
          </a:p>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Prevent “greenwashing” (false or exaggerated claims)</a:t>
            </a:r>
          </a:p>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Promote whole-building, integrated design processes</a:t>
            </a:r>
            <a:endParaRPr lang="en-US" altLang="en-US" sz="2800">
              <a:effectLst/>
              <a:latin typeface="Arial" panose="020B0604020202020204" pitchFamily="34" charset="0"/>
            </a:endParaRPr>
          </a:p>
        </p:txBody>
      </p:sp>
      <p:sp>
        <p:nvSpPr>
          <p:cNvPr id="493571" name="Rectangle 3">
            <a:extLst>
              <a:ext uri="{FF2B5EF4-FFF2-40B4-BE49-F238E27FC236}">
                <a16:creationId xmlns:a16="http://schemas.microsoft.com/office/drawing/2014/main" id="{8323B387-C1BA-4819-9B2E-ADF4CBEEADF6}"/>
              </a:ext>
            </a:extLst>
          </p:cNvPr>
          <p:cNvSpPr>
            <a:spLocks noChangeArrowheads="1"/>
          </p:cNvSpPr>
          <p:nvPr/>
        </p:nvSpPr>
        <p:spPr bwMode="auto">
          <a:xfrm>
            <a:off x="1066800" y="304800"/>
            <a:ext cx="6934200" cy="1143000"/>
          </a:xfrm>
          <a:prstGeom prst="rect">
            <a:avLst/>
          </a:prstGeom>
          <a:noFill/>
          <a:ln w="9525">
            <a:noFill/>
            <a:miter lim="800000"/>
            <a:headEnd/>
            <a:tailEnd/>
          </a:ln>
          <a:effectLst>
            <a:outerShdw dist="17961" dir="2700000" algn="ctr" rotWithShape="0">
              <a:schemeClr val="tx1"/>
            </a:outerShdw>
          </a:effectLst>
        </p:spPr>
        <p:txBody>
          <a:bodyPr anchor="ctr"/>
          <a:lstStyle/>
          <a:p>
            <a:pPr algn="ctr" eaLnBrk="1" hangingPunct="1">
              <a:defRPr/>
            </a:pPr>
            <a:r>
              <a:rPr lang="en-US" sz="4400">
                <a:solidFill>
                  <a:schemeClr val="tx2"/>
                </a:solidFill>
                <a:effectLst>
                  <a:outerShdw blurRad="38100" dist="38100" dir="2700000" algn="tl">
                    <a:srgbClr val="C0C0C0"/>
                  </a:outerShdw>
                </a:effectLst>
                <a:latin typeface="Arial" charset="0"/>
              </a:rPr>
              <a:t>Why Was LEED</a:t>
            </a:r>
            <a:r>
              <a:rPr lang="en-US" sz="2800" baseline="98000">
                <a:solidFill>
                  <a:schemeClr val="tx2"/>
                </a:solidFill>
                <a:effectLst>
                  <a:outerShdw blurRad="38100" dist="38100" dir="2700000" algn="tl">
                    <a:srgbClr val="C0C0C0"/>
                  </a:outerShdw>
                </a:effectLst>
                <a:latin typeface="Arial" charset="0"/>
              </a:rPr>
              <a:t>®</a:t>
            </a:r>
            <a:r>
              <a:rPr lang="en-US" sz="4400" baseline="30000">
                <a:solidFill>
                  <a:schemeClr val="tx2"/>
                </a:solidFill>
                <a:effectLst>
                  <a:outerShdw blurRad="38100" dist="38100" dir="2700000" algn="tl">
                    <a:srgbClr val="C0C0C0"/>
                  </a:outerShdw>
                </a:effectLst>
                <a:latin typeface="Arial" charset="0"/>
              </a:rPr>
              <a:t> </a:t>
            </a:r>
            <a:r>
              <a:rPr lang="en-US" sz="4400">
                <a:solidFill>
                  <a:schemeClr val="tx2"/>
                </a:solidFill>
                <a:effectLst>
                  <a:outerShdw blurRad="38100" dist="38100" dir="2700000" algn="tl">
                    <a:srgbClr val="C0C0C0"/>
                  </a:outerShdw>
                </a:effectLst>
                <a:latin typeface="Arial" charset="0"/>
              </a:rPr>
              <a:t>Created?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8686159F-A7E2-415F-A257-724BF5625A41}"/>
              </a:ext>
            </a:extLst>
          </p:cNvPr>
          <p:cNvSpPr>
            <a:spLocks noChangeArrowheads="1"/>
          </p:cNvSpPr>
          <p:nvPr/>
        </p:nvSpPr>
        <p:spPr bwMode="auto">
          <a:xfrm>
            <a:off x="990600" y="304800"/>
            <a:ext cx="6934200" cy="1143000"/>
          </a:xfrm>
          <a:prstGeom prst="rect">
            <a:avLst/>
          </a:prstGeom>
          <a:noFill/>
          <a:ln w="9525">
            <a:noFill/>
            <a:miter lim="800000"/>
            <a:headEnd/>
            <a:tailEnd/>
          </a:ln>
          <a:effectLst>
            <a:outerShdw dist="17961" dir="2700000" algn="ctr" rotWithShape="0">
              <a:schemeClr val="tx1"/>
            </a:outerShdw>
          </a:effectLst>
        </p:spPr>
        <p:txBody>
          <a:bodyPr anchor="ctr"/>
          <a:lstStyle/>
          <a:p>
            <a:pPr algn="ctr" eaLnBrk="1" hangingPunct="1">
              <a:defRPr/>
            </a:pPr>
            <a:r>
              <a:rPr lang="en-US" sz="4400">
                <a:solidFill>
                  <a:schemeClr val="tx2"/>
                </a:solidFill>
                <a:effectLst>
                  <a:outerShdw blurRad="38100" dist="38100" dir="2700000" algn="tl">
                    <a:srgbClr val="C0C0C0"/>
                  </a:outerShdw>
                </a:effectLst>
                <a:latin typeface="Arial" charset="0"/>
              </a:rPr>
              <a:t>Why Was LEED</a:t>
            </a:r>
            <a:r>
              <a:rPr lang="en-US" sz="2800" baseline="98000">
                <a:solidFill>
                  <a:schemeClr val="tx2"/>
                </a:solidFill>
                <a:effectLst>
                  <a:outerShdw blurRad="38100" dist="38100" dir="2700000" algn="tl">
                    <a:srgbClr val="C0C0C0"/>
                  </a:outerShdw>
                </a:effectLst>
                <a:latin typeface="Arial" charset="0"/>
              </a:rPr>
              <a:t>®</a:t>
            </a:r>
            <a:r>
              <a:rPr lang="en-US" sz="4400" baseline="30000">
                <a:solidFill>
                  <a:schemeClr val="tx2"/>
                </a:solidFill>
                <a:effectLst>
                  <a:outerShdw blurRad="38100" dist="38100" dir="2700000" algn="tl">
                    <a:srgbClr val="C0C0C0"/>
                  </a:outerShdw>
                </a:effectLst>
                <a:latin typeface="Arial" charset="0"/>
              </a:rPr>
              <a:t> </a:t>
            </a:r>
            <a:r>
              <a:rPr lang="en-US" sz="4400">
                <a:solidFill>
                  <a:schemeClr val="tx2"/>
                </a:solidFill>
                <a:effectLst>
                  <a:outerShdw blurRad="38100" dist="38100" dir="2700000" algn="tl">
                    <a:srgbClr val="C0C0C0"/>
                  </a:outerShdw>
                </a:effectLst>
                <a:latin typeface="Arial" charset="0"/>
              </a:rPr>
              <a:t>Created?</a:t>
            </a:r>
          </a:p>
        </p:txBody>
      </p:sp>
      <p:sp>
        <p:nvSpPr>
          <p:cNvPr id="22531" name="Rectangle 3">
            <a:extLst>
              <a:ext uri="{FF2B5EF4-FFF2-40B4-BE49-F238E27FC236}">
                <a16:creationId xmlns:a16="http://schemas.microsoft.com/office/drawing/2014/main" id="{5D52C404-A90A-4987-836B-F27247E45203}"/>
              </a:ext>
            </a:extLst>
          </p:cNvPr>
          <p:cNvSpPr>
            <a:spLocks noChangeArrowheads="1"/>
          </p:cNvSpPr>
          <p:nvPr/>
        </p:nvSpPr>
        <p:spPr bwMode="auto">
          <a:xfrm>
            <a:off x="1066800" y="1905000"/>
            <a:ext cx="7239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Use as a design guideline</a:t>
            </a:r>
          </a:p>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Recognize leaders</a:t>
            </a:r>
          </a:p>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Stimulate green competition</a:t>
            </a:r>
          </a:p>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Establish market value with recognizable national “brand” </a:t>
            </a:r>
          </a:p>
          <a:p>
            <a:pPr>
              <a:spcBef>
                <a:spcPct val="20000"/>
              </a:spcBef>
              <a:buClr>
                <a:schemeClr val="tx1"/>
              </a:buClr>
              <a:buSzPct val="85000"/>
              <a:buFont typeface="Wingdings" panose="05000000000000000000" pitchFamily="2" charset="2"/>
              <a:buChar char="§"/>
            </a:pPr>
            <a:r>
              <a:rPr lang="en-US" altLang="en-US" sz="2900">
                <a:effectLst/>
                <a:latin typeface="Arial" panose="020B0604020202020204" pitchFamily="34" charset="0"/>
              </a:rPr>
              <a:t>Raise consumer awareness </a:t>
            </a:r>
          </a:p>
          <a:p>
            <a:pPr>
              <a:spcBef>
                <a:spcPct val="20000"/>
              </a:spcBef>
              <a:buClr>
                <a:schemeClr val="tx1"/>
              </a:buClr>
              <a:buSzPct val="85000"/>
              <a:buFont typeface="Wingdings" panose="05000000000000000000" pitchFamily="2" charset="2"/>
              <a:buChar char="§"/>
            </a:pPr>
            <a:r>
              <a:rPr lang="en-US" altLang="en-US" sz="2900" u="sng">
                <a:effectLst/>
                <a:latin typeface="Arial" panose="020B0604020202020204" pitchFamily="34" charset="0"/>
              </a:rPr>
              <a:t>Transform the marketplace</a:t>
            </a:r>
            <a:r>
              <a:rPr lang="en-US" altLang="en-US" sz="2900">
                <a:effectLst/>
                <a:latin typeface="Arial" panose="020B0604020202020204"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C2C8A90D-8DBC-44AA-8CC4-67757B137F2C}"/>
              </a:ext>
            </a:extLst>
          </p:cNvPr>
          <p:cNvSpPr txBox="1">
            <a:spLocks noChangeArrowheads="1"/>
          </p:cNvSpPr>
          <p:nvPr/>
        </p:nvSpPr>
        <p:spPr bwMode="auto">
          <a:xfrm>
            <a:off x="669925" y="194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effectLst/>
              <a:latin typeface="Arial" panose="020B0604020202020204" pitchFamily="34" charset="0"/>
            </a:endParaRPr>
          </a:p>
        </p:txBody>
      </p:sp>
      <p:sp>
        <p:nvSpPr>
          <p:cNvPr id="23555" name="Text Box 3">
            <a:extLst>
              <a:ext uri="{FF2B5EF4-FFF2-40B4-BE49-F238E27FC236}">
                <a16:creationId xmlns:a16="http://schemas.microsoft.com/office/drawing/2014/main" id="{B5A5EAE4-2E15-47CB-A620-B37A78AF480A}"/>
              </a:ext>
            </a:extLst>
          </p:cNvPr>
          <p:cNvSpPr txBox="1">
            <a:spLocks noChangeArrowheads="1"/>
          </p:cNvSpPr>
          <p:nvPr/>
        </p:nvSpPr>
        <p:spPr bwMode="auto">
          <a:xfrm>
            <a:off x="381000" y="1219200"/>
            <a:ext cx="8382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effectLst/>
                <a:latin typeface="Arial" panose="020B0604020202020204" pitchFamily="34" charset="0"/>
              </a:rPr>
              <a:t>LEED covers many different types of buildings and construction. These are covered under the following LEED products:</a:t>
            </a:r>
          </a:p>
        </p:txBody>
      </p:sp>
      <p:sp>
        <p:nvSpPr>
          <p:cNvPr id="23556" name="Text Box 4">
            <a:extLst>
              <a:ext uri="{FF2B5EF4-FFF2-40B4-BE49-F238E27FC236}">
                <a16:creationId xmlns:a16="http://schemas.microsoft.com/office/drawing/2014/main" id="{17997A2A-8117-427A-AE5B-C70C10F56693}"/>
              </a:ext>
            </a:extLst>
          </p:cNvPr>
          <p:cNvSpPr txBox="1">
            <a:spLocks noChangeArrowheads="1"/>
          </p:cNvSpPr>
          <p:nvPr/>
        </p:nvSpPr>
        <p:spPr bwMode="auto">
          <a:xfrm>
            <a:off x="0" y="29718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effectLst/>
                <a:latin typeface="Arial" panose="020B0604020202020204" pitchFamily="34" charset="0"/>
              </a:rPr>
              <a:t>LEED-NC</a:t>
            </a:r>
            <a:r>
              <a:rPr lang="en-US" altLang="en-US" sz="2800">
                <a:effectLst/>
                <a:latin typeface="Arial" panose="020B0604020202020204" pitchFamily="34" charset="0"/>
              </a:rPr>
              <a:t>: LEED for New Construction and Major Renovations/Additions </a:t>
            </a:r>
            <a:r>
              <a:rPr lang="en-US" altLang="en-US" sz="1400">
                <a:effectLst/>
                <a:latin typeface="Arial" panose="020B0604020202020204" pitchFamily="34" charset="0"/>
              </a:rPr>
              <a:t>(for commercial and institutional buildings, released in 2000)</a:t>
            </a:r>
          </a:p>
          <a:p>
            <a:pPr eaLnBrk="1" hangingPunct="1"/>
            <a:r>
              <a:rPr lang="en-US" altLang="en-US" sz="2800" b="1">
                <a:effectLst/>
                <a:latin typeface="Arial" panose="020B0604020202020204" pitchFamily="34" charset="0"/>
              </a:rPr>
              <a:t>LEED-EB</a:t>
            </a:r>
            <a:r>
              <a:rPr lang="en-US" altLang="en-US" sz="2800">
                <a:effectLst/>
                <a:latin typeface="Arial" panose="020B0604020202020204" pitchFamily="34" charset="0"/>
              </a:rPr>
              <a:t>: LEED for Existing Buildings </a:t>
            </a:r>
            <a:r>
              <a:rPr lang="en-US" altLang="en-US" sz="1400">
                <a:effectLst/>
                <a:latin typeface="Arial" panose="020B0604020202020204" pitchFamily="34" charset="0"/>
              </a:rPr>
              <a:t>(public release: Winter 2004)</a:t>
            </a:r>
          </a:p>
          <a:p>
            <a:pPr eaLnBrk="1" hangingPunct="1"/>
            <a:r>
              <a:rPr lang="en-US" altLang="en-US" sz="2800" b="1">
                <a:effectLst/>
                <a:latin typeface="Arial" panose="020B0604020202020204" pitchFamily="34" charset="0"/>
              </a:rPr>
              <a:t>LEED-CI</a:t>
            </a:r>
            <a:r>
              <a:rPr lang="en-US" altLang="en-US" sz="2800">
                <a:effectLst/>
                <a:latin typeface="Arial" panose="020B0604020202020204" pitchFamily="34" charset="0"/>
              </a:rPr>
              <a:t>: LEED for Commercial Interiors </a:t>
            </a:r>
            <a:r>
              <a:rPr lang="en-US" altLang="en-US" sz="1400">
                <a:effectLst/>
                <a:latin typeface="Arial" panose="020B0604020202020204" pitchFamily="34" charset="0"/>
              </a:rPr>
              <a:t>(public release: Winter 2004)</a:t>
            </a:r>
          </a:p>
          <a:p>
            <a:pPr eaLnBrk="1" hangingPunct="1"/>
            <a:r>
              <a:rPr lang="en-US" altLang="en-US" sz="2800" b="1">
                <a:effectLst/>
                <a:latin typeface="Arial" panose="020B0604020202020204" pitchFamily="34" charset="0"/>
              </a:rPr>
              <a:t>LEED-CS</a:t>
            </a:r>
            <a:r>
              <a:rPr lang="en-US" altLang="en-US" sz="2800">
                <a:effectLst/>
                <a:latin typeface="Arial" panose="020B0604020202020204" pitchFamily="34" charset="0"/>
              </a:rPr>
              <a:t>: LEED for Core and Shell </a:t>
            </a:r>
            <a:r>
              <a:rPr lang="en-US" altLang="en-US" sz="1400">
                <a:effectLst/>
                <a:latin typeface="Arial" panose="020B0604020202020204" pitchFamily="34" charset="0"/>
              </a:rPr>
              <a:t>(public release: 2005)</a:t>
            </a:r>
          </a:p>
          <a:p>
            <a:pPr eaLnBrk="1" hangingPunct="1"/>
            <a:r>
              <a:rPr lang="en-US" altLang="en-US" sz="2800" b="1">
                <a:effectLst/>
                <a:latin typeface="Arial" panose="020B0604020202020204" pitchFamily="34" charset="0"/>
              </a:rPr>
              <a:t>LEED-H</a:t>
            </a:r>
            <a:r>
              <a:rPr lang="en-US" altLang="en-US" sz="2800">
                <a:effectLst/>
                <a:latin typeface="Arial" panose="020B0604020202020204" pitchFamily="34" charset="0"/>
              </a:rPr>
              <a:t>: LEED for Homes </a:t>
            </a:r>
            <a:r>
              <a:rPr lang="en-US" altLang="en-US" sz="1400">
                <a:effectLst/>
                <a:latin typeface="Arial" panose="020B0604020202020204" pitchFamily="34" charset="0"/>
              </a:rPr>
              <a:t>(public release: 2006)</a:t>
            </a:r>
          </a:p>
        </p:txBody>
      </p:sp>
      <p:sp>
        <p:nvSpPr>
          <p:cNvPr id="23557" name="Text Box 5">
            <a:extLst>
              <a:ext uri="{FF2B5EF4-FFF2-40B4-BE49-F238E27FC236}">
                <a16:creationId xmlns:a16="http://schemas.microsoft.com/office/drawing/2014/main" id="{259B036A-21AB-48E1-95AD-06AE7DBF3D3D}"/>
              </a:ext>
            </a:extLst>
          </p:cNvPr>
          <p:cNvSpPr txBox="1">
            <a:spLocks noChangeArrowheads="1"/>
          </p:cNvSpPr>
          <p:nvPr/>
        </p:nvSpPr>
        <p:spPr bwMode="auto">
          <a:xfrm>
            <a:off x="2286000" y="304800"/>
            <a:ext cx="441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a:effectLst/>
                <a:latin typeface="Arial" panose="020B0604020202020204" pitchFamily="34" charset="0"/>
              </a:rPr>
              <a:t>LEED</a:t>
            </a:r>
            <a:r>
              <a:rPr lang="en-US" altLang="en-US" sz="4400" baseline="30000">
                <a:effectLst/>
                <a:latin typeface="Arial" panose="020B0604020202020204" pitchFamily="34" charset="0"/>
                <a:cs typeface="Arial" panose="020B0604020202020204" pitchFamily="34" charset="0"/>
              </a:rPr>
              <a:t>®</a:t>
            </a:r>
            <a:r>
              <a:rPr lang="en-US" altLang="en-US" sz="4400">
                <a:effectLst/>
                <a:latin typeface="Arial" panose="020B0604020202020204" pitchFamily="34" charset="0"/>
              </a:rPr>
              <a:t> Products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63E63BF1-A832-4123-BA92-28A580C91EA3}"/>
              </a:ext>
            </a:extLst>
          </p:cNvPr>
          <p:cNvSpPr txBox="1">
            <a:spLocks noChangeArrowheads="1"/>
          </p:cNvSpPr>
          <p:nvPr/>
        </p:nvSpPr>
        <p:spPr bwMode="auto">
          <a:xfrm>
            <a:off x="0" y="5943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600">
                <a:effectLst/>
                <a:latin typeface="Arial" panose="020B0604020202020204" pitchFamily="34" charset="0"/>
              </a:rPr>
              <a:t>As of 12.08.04</a:t>
            </a:r>
            <a:endParaRPr lang="en-US" altLang="en-US" sz="1600">
              <a:effectLst/>
            </a:endParaRPr>
          </a:p>
        </p:txBody>
      </p:sp>
      <p:sp>
        <p:nvSpPr>
          <p:cNvPr id="24579" name="Rectangle 3">
            <a:extLst>
              <a:ext uri="{FF2B5EF4-FFF2-40B4-BE49-F238E27FC236}">
                <a16:creationId xmlns:a16="http://schemas.microsoft.com/office/drawing/2014/main" id="{41FAEA1E-61DD-42B7-BC63-E609702933B2}"/>
              </a:ext>
            </a:extLst>
          </p:cNvPr>
          <p:cNvSpPr>
            <a:spLocks noChangeArrowheads="1"/>
          </p:cNvSpPr>
          <p:nvPr/>
        </p:nvSpPr>
        <p:spPr bwMode="auto">
          <a:xfrm>
            <a:off x="5257800" y="2209800"/>
            <a:ext cx="3886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rgbClr val="7C9E85"/>
              </a:buClr>
              <a:buFont typeface="Wingdings" panose="05000000000000000000" pitchFamily="2" charset="2"/>
              <a:buNone/>
            </a:pPr>
            <a:r>
              <a:rPr lang="en-US" altLang="en-US">
                <a:effectLst/>
                <a:latin typeface="Arial" panose="020B0604020202020204" pitchFamily="34" charset="0"/>
              </a:rPr>
              <a:t>  157 Certified Projects</a:t>
            </a:r>
          </a:p>
          <a:p>
            <a:pPr>
              <a:lnSpc>
                <a:spcPct val="90000"/>
              </a:lnSpc>
              <a:spcBef>
                <a:spcPct val="20000"/>
              </a:spcBef>
              <a:buClr>
                <a:srgbClr val="7C9E85"/>
              </a:buClr>
              <a:buFont typeface="Wingdings" panose="05000000000000000000" pitchFamily="2" charset="2"/>
              <a:buNone/>
            </a:pPr>
            <a:endParaRPr lang="en-US" altLang="en-US">
              <a:effectLst/>
              <a:latin typeface="Arial" panose="020B0604020202020204" pitchFamily="34" charset="0"/>
            </a:endParaRPr>
          </a:p>
          <a:p>
            <a:pPr>
              <a:lnSpc>
                <a:spcPct val="90000"/>
              </a:lnSpc>
              <a:spcBef>
                <a:spcPct val="20000"/>
              </a:spcBef>
              <a:buClr>
                <a:srgbClr val="7C9E85"/>
              </a:buClr>
              <a:buFont typeface="Wingdings" panose="05000000000000000000" pitchFamily="2" charset="2"/>
              <a:buNone/>
            </a:pPr>
            <a:r>
              <a:rPr lang="en-US" altLang="en-US">
                <a:effectLst/>
                <a:latin typeface="Arial" panose="020B0604020202020204" pitchFamily="34" charset="0"/>
              </a:rPr>
              <a:t>  1706 Registered Projects</a:t>
            </a:r>
          </a:p>
        </p:txBody>
      </p:sp>
      <p:sp>
        <p:nvSpPr>
          <p:cNvPr id="24580" name="Rectangle 4">
            <a:extLst>
              <a:ext uri="{FF2B5EF4-FFF2-40B4-BE49-F238E27FC236}">
                <a16:creationId xmlns:a16="http://schemas.microsoft.com/office/drawing/2014/main" id="{F43E8012-7AA5-48B6-BE4A-209F7095A103}"/>
              </a:ext>
            </a:extLst>
          </p:cNvPr>
          <p:cNvSpPr>
            <a:spLocks noChangeArrowheads="1"/>
          </p:cNvSpPr>
          <p:nvPr/>
        </p:nvSpPr>
        <p:spPr bwMode="auto">
          <a:xfrm>
            <a:off x="762000" y="5105400"/>
            <a:ext cx="74009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90000"/>
              </a:lnSpc>
            </a:pPr>
            <a:r>
              <a:rPr lang="en-US" altLang="en-US">
                <a:effectLst/>
                <a:latin typeface="Arial" panose="020B0604020202020204" pitchFamily="34" charset="0"/>
              </a:rPr>
              <a:t>207 M gsf 	50 States		13 Countries</a:t>
            </a:r>
          </a:p>
        </p:txBody>
      </p:sp>
      <p:sp>
        <p:nvSpPr>
          <p:cNvPr id="587781" name="Rectangle 5">
            <a:extLst>
              <a:ext uri="{FF2B5EF4-FFF2-40B4-BE49-F238E27FC236}">
                <a16:creationId xmlns:a16="http://schemas.microsoft.com/office/drawing/2014/main" id="{B0785650-328A-487C-8855-ECADC25DA5A8}"/>
              </a:ext>
            </a:extLst>
          </p:cNvPr>
          <p:cNvSpPr>
            <a:spLocks noChangeArrowheads="1"/>
          </p:cNvSpPr>
          <p:nvPr/>
        </p:nvSpPr>
        <p:spPr bwMode="auto">
          <a:xfrm>
            <a:off x="5334000" y="2362200"/>
            <a:ext cx="152400" cy="152400"/>
          </a:xfrm>
          <a:prstGeom prst="rect">
            <a:avLst/>
          </a:prstGeom>
          <a:solidFill>
            <a:srgbClr val="FFFF00"/>
          </a:solidFill>
          <a:ln w="12700">
            <a:solidFill>
              <a:schemeClr val="tx1"/>
            </a:solidFill>
            <a:miter lim="800000"/>
            <a:headEnd/>
            <a:tailEnd/>
          </a:ln>
          <a:effectLst/>
        </p:spPr>
        <p:txBody>
          <a:bodyPr wrap="none" anchor="ctr"/>
          <a:lstStyle/>
          <a:p>
            <a:pPr>
              <a:defRPr/>
            </a:pPr>
            <a:endParaRPr lang="en-US"/>
          </a:p>
        </p:txBody>
      </p:sp>
      <p:sp>
        <p:nvSpPr>
          <p:cNvPr id="587782" name="Rectangle 6">
            <a:extLst>
              <a:ext uri="{FF2B5EF4-FFF2-40B4-BE49-F238E27FC236}">
                <a16:creationId xmlns:a16="http://schemas.microsoft.com/office/drawing/2014/main" id="{131CBAEE-8E35-4236-9C90-A0C32D2C1734}"/>
              </a:ext>
            </a:extLst>
          </p:cNvPr>
          <p:cNvSpPr>
            <a:spLocks noChangeArrowheads="1"/>
          </p:cNvSpPr>
          <p:nvPr/>
        </p:nvSpPr>
        <p:spPr bwMode="auto">
          <a:xfrm>
            <a:off x="5334000" y="3124200"/>
            <a:ext cx="152400" cy="152400"/>
          </a:xfrm>
          <a:prstGeom prst="rect">
            <a:avLst/>
          </a:prstGeom>
          <a:solidFill>
            <a:srgbClr val="339933"/>
          </a:solidFill>
          <a:ln w="12700">
            <a:solidFill>
              <a:schemeClr val="tx1"/>
            </a:solidFill>
            <a:miter lim="800000"/>
            <a:headEnd/>
            <a:tailEnd/>
          </a:ln>
          <a:effectLst/>
        </p:spPr>
        <p:txBody>
          <a:bodyPr wrap="none" anchor="ctr"/>
          <a:lstStyle/>
          <a:p>
            <a:pPr>
              <a:defRPr/>
            </a:pPr>
            <a:endParaRPr lang="en-US"/>
          </a:p>
        </p:txBody>
      </p:sp>
      <p:sp>
        <p:nvSpPr>
          <p:cNvPr id="24583" name="Text Box 7">
            <a:extLst>
              <a:ext uri="{FF2B5EF4-FFF2-40B4-BE49-F238E27FC236}">
                <a16:creationId xmlns:a16="http://schemas.microsoft.com/office/drawing/2014/main" id="{B4FF77C3-B02F-47A5-A3E5-27D175320F78}"/>
              </a:ext>
            </a:extLst>
          </p:cNvPr>
          <p:cNvSpPr txBox="1">
            <a:spLocks noChangeArrowheads="1"/>
          </p:cNvSpPr>
          <p:nvPr/>
        </p:nvSpPr>
        <p:spPr bwMode="auto">
          <a:xfrm>
            <a:off x="5946775" y="5943600"/>
            <a:ext cx="319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600">
                <a:effectLst/>
                <a:latin typeface="Arial" panose="020B0604020202020204" pitchFamily="34" charset="0"/>
              </a:rPr>
              <a:t>All statistics exclude pilot projects</a:t>
            </a:r>
          </a:p>
        </p:txBody>
      </p:sp>
      <p:sp>
        <p:nvSpPr>
          <p:cNvPr id="587784" name="Rectangle 8">
            <a:extLst>
              <a:ext uri="{FF2B5EF4-FFF2-40B4-BE49-F238E27FC236}">
                <a16:creationId xmlns:a16="http://schemas.microsoft.com/office/drawing/2014/main" id="{B901A6B1-140F-45C8-8D97-69CAC282FC0F}"/>
              </a:ext>
            </a:extLst>
          </p:cNvPr>
          <p:cNvSpPr>
            <a:spLocks noGrp="1" noChangeArrowheads="1"/>
          </p:cNvSpPr>
          <p:nvPr>
            <p:ph type="title"/>
          </p:nvPr>
        </p:nvSpPr>
        <p:spPr bwMode="auto">
          <a:xfrm>
            <a:off x="228600" y="304800"/>
            <a:ext cx="8763000" cy="838200"/>
          </a:xfrm>
          <a:ln>
            <a:miter lim="800000"/>
            <a:headEnd/>
            <a:tailEnd/>
          </a:ln>
        </p:spPr>
        <p:txBody>
          <a:bodyPr vert="horz" wrap="none" lIns="91440" tIns="45720" rIns="91440" bIns="45720" numCol="1" anchor="t" anchorCtr="0" compatLnSpc="1">
            <a:prstTxWarp prst="textNoShape">
              <a:avLst/>
            </a:prstTxWarp>
          </a:bodyPr>
          <a:lstStyle/>
          <a:p>
            <a:pPr>
              <a:defRPr/>
            </a:pPr>
            <a:r>
              <a:rPr lang="en-US" b="0">
                <a:solidFill>
                  <a:schemeClr val="tx1"/>
                </a:solidFill>
              </a:rPr>
              <a:t>LEED-NC</a:t>
            </a:r>
            <a:r>
              <a:rPr lang="en-US" b="0" baseline="30000">
                <a:solidFill>
                  <a:schemeClr val="tx1"/>
                </a:solidFill>
                <a:effectLst>
                  <a:outerShdw blurRad="38100" dist="38100" dir="2700000" algn="tl">
                    <a:srgbClr val="C0C0C0"/>
                  </a:outerShdw>
                </a:effectLst>
                <a:cs typeface="Arial" charset="0"/>
              </a:rPr>
              <a:t>® </a:t>
            </a:r>
            <a:r>
              <a:rPr lang="en-US" b="0">
                <a:solidFill>
                  <a:schemeClr val="tx1"/>
                </a:solidFill>
              </a:rPr>
              <a:t>Market Transformation </a:t>
            </a:r>
          </a:p>
        </p:txBody>
      </p:sp>
      <p:pic>
        <p:nvPicPr>
          <p:cNvPr id="24585" name="Picture 9" descr="ProjectMap2004">
            <a:extLst>
              <a:ext uri="{FF2B5EF4-FFF2-40B4-BE49-F238E27FC236}">
                <a16:creationId xmlns:a16="http://schemas.microsoft.com/office/drawing/2014/main" id="{DDEFB2E7-B879-439C-ACB8-28BABBBD0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51816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CF18BADC-7FD9-4806-B2D1-EF17A7588CC8}"/>
              </a:ext>
            </a:extLst>
          </p:cNvPr>
          <p:cNvSpPr>
            <a:spLocks noChangeArrowheads="1"/>
          </p:cNvSpPr>
          <p:nvPr/>
        </p:nvSpPr>
        <p:spPr bwMode="auto">
          <a:xfrm>
            <a:off x="1143000" y="11430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tx1"/>
              </a:buClr>
              <a:buFont typeface="Wingdings" panose="05000000000000000000" pitchFamily="2" charset="2"/>
              <a:buChar char="§"/>
            </a:pPr>
            <a:r>
              <a:rPr lang="en-US" altLang="en-US">
                <a:effectLst/>
                <a:latin typeface="Univers" panose="020B0503020202020204" pitchFamily="34" charset="0"/>
              </a:rPr>
              <a:t>Registered Projects by State - Top 10</a:t>
            </a:r>
            <a:endParaRPr lang="en-US" altLang="en-US" sz="1600">
              <a:effectLst/>
              <a:latin typeface="Univers" panose="020B0503020202020204" pitchFamily="34" charset="0"/>
            </a:endParaRPr>
          </a:p>
        </p:txBody>
      </p:sp>
      <p:sp>
        <p:nvSpPr>
          <p:cNvPr id="2052" name="Rectangle 3">
            <a:extLst>
              <a:ext uri="{FF2B5EF4-FFF2-40B4-BE49-F238E27FC236}">
                <a16:creationId xmlns:a16="http://schemas.microsoft.com/office/drawing/2014/main" id="{D87B5818-1EA0-479A-9B17-15F3D762A24E}"/>
              </a:ext>
            </a:extLst>
          </p:cNvPr>
          <p:cNvSpPr>
            <a:spLocks noChangeArrowheads="1"/>
          </p:cNvSpPr>
          <p:nvPr/>
        </p:nvSpPr>
        <p:spPr bwMode="auto">
          <a:xfrm>
            <a:off x="0" y="5929313"/>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effectLst/>
                <a:latin typeface="Arial" panose="020B0604020202020204" pitchFamily="34" charset="0"/>
              </a:rPr>
              <a:t>As of 12.08.04</a:t>
            </a:r>
          </a:p>
        </p:txBody>
      </p:sp>
      <p:sp>
        <p:nvSpPr>
          <p:cNvPr id="2053" name="Text Box 4">
            <a:extLst>
              <a:ext uri="{FF2B5EF4-FFF2-40B4-BE49-F238E27FC236}">
                <a16:creationId xmlns:a16="http://schemas.microsoft.com/office/drawing/2014/main" id="{2EAB3B59-720D-4928-981D-02851C6D286C}"/>
              </a:ext>
            </a:extLst>
          </p:cNvPr>
          <p:cNvSpPr txBox="1">
            <a:spLocks noChangeArrowheads="1"/>
          </p:cNvSpPr>
          <p:nvPr/>
        </p:nvSpPr>
        <p:spPr bwMode="auto">
          <a:xfrm>
            <a:off x="5946775" y="5943600"/>
            <a:ext cx="319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600">
                <a:effectLst/>
                <a:latin typeface="Arial" panose="020B0604020202020204" pitchFamily="34" charset="0"/>
              </a:rPr>
              <a:t>All statistics exclude pilot projects</a:t>
            </a:r>
          </a:p>
        </p:txBody>
      </p:sp>
      <p:sp>
        <p:nvSpPr>
          <p:cNvPr id="589829" name="Rectangle 5">
            <a:extLst>
              <a:ext uri="{FF2B5EF4-FFF2-40B4-BE49-F238E27FC236}">
                <a16:creationId xmlns:a16="http://schemas.microsoft.com/office/drawing/2014/main" id="{71307E75-09DD-4F5C-A0A2-241460F6EED1}"/>
              </a:ext>
            </a:extLst>
          </p:cNvPr>
          <p:cNvSpPr>
            <a:spLocks noGrp="1" noChangeArrowheads="1"/>
          </p:cNvSpPr>
          <p:nvPr>
            <p:ph type="title"/>
          </p:nvPr>
        </p:nvSpPr>
        <p:spPr bwMode="auto">
          <a:ln>
            <a:miter lim="800000"/>
            <a:headEnd/>
            <a:tailEnd/>
          </a:ln>
        </p:spPr>
        <p:txBody>
          <a:bodyPr vert="horz" wrap="none" lIns="91440" tIns="45720" rIns="91440" bIns="45720" numCol="1" anchor="t" anchorCtr="0" compatLnSpc="1">
            <a:prstTxWarp prst="textNoShape">
              <a:avLst/>
            </a:prstTxWarp>
          </a:bodyPr>
          <a:lstStyle/>
          <a:p>
            <a:pPr>
              <a:defRPr/>
            </a:pPr>
            <a:r>
              <a:rPr lang="en-US" b="0">
                <a:solidFill>
                  <a:schemeClr val="tx1"/>
                </a:solidFill>
              </a:rPr>
              <a:t>LEED-NC</a:t>
            </a:r>
            <a:r>
              <a:rPr lang="en-US" b="0" baseline="30000">
                <a:solidFill>
                  <a:schemeClr val="tx1"/>
                </a:solidFill>
              </a:rPr>
              <a:t>®</a:t>
            </a:r>
            <a:r>
              <a:rPr lang="en-US" b="0">
                <a:solidFill>
                  <a:schemeClr val="tx1"/>
                </a:solidFill>
                <a:effectLst>
                  <a:outerShdw blurRad="38100" dist="38100" dir="2700000" algn="tl">
                    <a:srgbClr val="C0C0C0"/>
                  </a:outerShdw>
                </a:effectLst>
              </a:rPr>
              <a:t> </a:t>
            </a:r>
            <a:r>
              <a:rPr lang="en-US" b="0">
                <a:solidFill>
                  <a:schemeClr val="tx1"/>
                </a:solidFill>
              </a:rPr>
              <a:t>Market Transformation</a:t>
            </a:r>
            <a:r>
              <a:rPr lang="en-US">
                <a:solidFill>
                  <a:schemeClr val="tx1"/>
                </a:solidFill>
              </a:rPr>
              <a:t> </a:t>
            </a:r>
          </a:p>
        </p:txBody>
      </p:sp>
      <p:graphicFrame>
        <p:nvGraphicFramePr>
          <p:cNvPr id="2050" name="Object 6">
            <a:extLst>
              <a:ext uri="{FF2B5EF4-FFF2-40B4-BE49-F238E27FC236}">
                <a16:creationId xmlns:a16="http://schemas.microsoft.com/office/drawing/2014/main" id="{27139033-4FA5-4A00-A17E-049D27072DFE}"/>
              </a:ext>
            </a:extLst>
          </p:cNvPr>
          <p:cNvGraphicFramePr>
            <a:graphicFrameLocks noGrp="1" noChangeAspect="1"/>
          </p:cNvGraphicFramePr>
          <p:nvPr>
            <p:ph sz="half" idx="2"/>
          </p:nvPr>
        </p:nvGraphicFramePr>
        <p:xfrm>
          <a:off x="914400" y="1676400"/>
          <a:ext cx="7315200" cy="4191000"/>
        </p:xfrm>
        <a:graphic>
          <a:graphicData uri="http://schemas.openxmlformats.org/presentationml/2006/ole">
            <mc:AlternateContent xmlns:mc="http://schemas.openxmlformats.org/markup-compatibility/2006">
              <mc:Choice xmlns:v="urn:schemas-microsoft-com:vml" Requires="v">
                <p:oleObj spid="_x0000_s2055" name="Chart" r:id="rId4" imgW="5114860" imgH="2943377" progId="Excel.Chart.8">
                  <p:embed/>
                </p:oleObj>
              </mc:Choice>
              <mc:Fallback>
                <p:oleObj name="Chart" r:id="rId4" imgW="5114860" imgH="2943377" progId="Excel.Chart.8">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76400"/>
                        <a:ext cx="7315200"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40981D8-CCA8-4EF4-B510-7F3354160A09}"/>
              </a:ext>
            </a:extLst>
          </p:cNvPr>
          <p:cNvSpPr>
            <a:spLocks noChangeArrowheads="1"/>
          </p:cNvSpPr>
          <p:nvPr/>
        </p:nvSpPr>
        <p:spPr bwMode="auto">
          <a:xfrm>
            <a:off x="1143000" y="990600"/>
            <a:ext cx="701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tx1"/>
              </a:buClr>
              <a:buFont typeface="Wingdings" panose="05000000000000000000" pitchFamily="2" charset="2"/>
              <a:buChar char="§"/>
            </a:pPr>
            <a:r>
              <a:rPr lang="en-US" altLang="en-US" b="1">
                <a:effectLst/>
                <a:latin typeface="Univers" panose="020B0503020202020204" pitchFamily="34" charset="0"/>
              </a:rPr>
              <a:t>Registered Projects by Building Type</a:t>
            </a:r>
          </a:p>
        </p:txBody>
      </p:sp>
      <p:sp>
        <p:nvSpPr>
          <p:cNvPr id="3076" name="Text Box 3">
            <a:extLst>
              <a:ext uri="{FF2B5EF4-FFF2-40B4-BE49-F238E27FC236}">
                <a16:creationId xmlns:a16="http://schemas.microsoft.com/office/drawing/2014/main" id="{65024971-DB99-4391-867F-8C5529856561}"/>
              </a:ext>
            </a:extLst>
          </p:cNvPr>
          <p:cNvSpPr txBox="1">
            <a:spLocks noChangeArrowheads="1"/>
          </p:cNvSpPr>
          <p:nvPr/>
        </p:nvSpPr>
        <p:spPr bwMode="auto">
          <a:xfrm>
            <a:off x="0" y="5929313"/>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effectLst/>
                <a:latin typeface="Arial" panose="020B0604020202020204" pitchFamily="34" charset="0"/>
              </a:rPr>
              <a:t>As of 12.08.04</a:t>
            </a:r>
          </a:p>
        </p:txBody>
      </p:sp>
      <p:sp>
        <p:nvSpPr>
          <p:cNvPr id="3077" name="Text Box 4">
            <a:extLst>
              <a:ext uri="{FF2B5EF4-FFF2-40B4-BE49-F238E27FC236}">
                <a16:creationId xmlns:a16="http://schemas.microsoft.com/office/drawing/2014/main" id="{94DDE504-B479-4D9D-A4AB-9A37D04D8B3E}"/>
              </a:ext>
            </a:extLst>
          </p:cNvPr>
          <p:cNvSpPr txBox="1">
            <a:spLocks noChangeArrowheads="1"/>
          </p:cNvSpPr>
          <p:nvPr/>
        </p:nvSpPr>
        <p:spPr bwMode="auto">
          <a:xfrm>
            <a:off x="5946775" y="5943600"/>
            <a:ext cx="319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600">
                <a:effectLst/>
                <a:latin typeface="Arial" panose="020B0604020202020204" pitchFamily="34" charset="0"/>
              </a:rPr>
              <a:t>All statistics exclude pilot projects</a:t>
            </a:r>
          </a:p>
        </p:txBody>
      </p:sp>
      <p:sp>
        <p:nvSpPr>
          <p:cNvPr id="591877" name="Rectangle 5">
            <a:extLst>
              <a:ext uri="{FF2B5EF4-FFF2-40B4-BE49-F238E27FC236}">
                <a16:creationId xmlns:a16="http://schemas.microsoft.com/office/drawing/2014/main" id="{4A2518EA-A92E-4562-9305-4F595EB11F92}"/>
              </a:ext>
            </a:extLst>
          </p:cNvPr>
          <p:cNvSpPr>
            <a:spLocks noGrp="1" noChangeArrowheads="1"/>
          </p:cNvSpPr>
          <p:nvPr>
            <p:ph type="title"/>
          </p:nvPr>
        </p:nvSpPr>
        <p:spPr bwMode="auto">
          <a:xfrm>
            <a:off x="304800" y="228600"/>
            <a:ext cx="8458200" cy="762000"/>
          </a:xfrm>
          <a:ln>
            <a:miter lim="800000"/>
            <a:headEnd/>
            <a:tailEnd/>
          </a:ln>
          <a:effectLst>
            <a:outerShdw dist="17961" dir="2700000" algn="ctr" rotWithShape="0">
              <a:schemeClr val="tx1"/>
            </a:outerShdw>
          </a:effectLst>
        </p:spPr>
        <p:txBody>
          <a:bodyPr vert="horz" wrap="none" lIns="91440" tIns="45720" rIns="91440" bIns="45720" numCol="1" anchor="ctr" anchorCtr="0" compatLnSpc="1">
            <a:prstTxWarp prst="textNoShape">
              <a:avLst/>
            </a:prstTxWarp>
          </a:bodyPr>
          <a:lstStyle/>
          <a:p>
            <a:pPr>
              <a:defRPr/>
            </a:pPr>
            <a:r>
              <a:rPr lang="en-US" b="0">
                <a:solidFill>
                  <a:schemeClr val="tx1"/>
                </a:solidFill>
                <a:effectLst>
                  <a:outerShdw blurRad="38100" dist="38100" dir="2700000" algn="tl">
                    <a:srgbClr val="C0C0C0"/>
                  </a:outerShdw>
                </a:effectLst>
              </a:rPr>
              <a:t>LEED-NC</a:t>
            </a:r>
            <a:r>
              <a:rPr lang="en-US" b="0" baseline="30000">
                <a:solidFill>
                  <a:schemeClr val="tx1"/>
                </a:solidFill>
                <a:effectLst>
                  <a:outerShdw blurRad="38100" dist="38100" dir="2700000" algn="tl">
                    <a:srgbClr val="C0C0C0"/>
                  </a:outerShdw>
                </a:effectLst>
              </a:rPr>
              <a:t>® </a:t>
            </a:r>
            <a:r>
              <a:rPr lang="en-US" b="0">
                <a:solidFill>
                  <a:schemeClr val="tx1"/>
                </a:solidFill>
                <a:effectLst>
                  <a:outerShdw blurRad="38100" dist="38100" dir="2700000" algn="tl">
                    <a:srgbClr val="C0C0C0"/>
                  </a:outerShdw>
                </a:effectLst>
              </a:rPr>
              <a:t>Market Transformation</a:t>
            </a:r>
          </a:p>
        </p:txBody>
      </p:sp>
      <p:graphicFrame>
        <p:nvGraphicFramePr>
          <p:cNvPr id="3074" name="Object 6">
            <a:extLst>
              <a:ext uri="{FF2B5EF4-FFF2-40B4-BE49-F238E27FC236}">
                <a16:creationId xmlns:a16="http://schemas.microsoft.com/office/drawing/2014/main" id="{DFC888AB-8E42-4E55-BBB6-31DBE8EED7C0}"/>
              </a:ext>
            </a:extLst>
          </p:cNvPr>
          <p:cNvGraphicFramePr>
            <a:graphicFrameLocks noGrp="1" noChangeAspect="1"/>
          </p:cNvGraphicFramePr>
          <p:nvPr>
            <p:ph idx="1"/>
          </p:nvPr>
        </p:nvGraphicFramePr>
        <p:xfrm>
          <a:off x="838200" y="1447800"/>
          <a:ext cx="7620000" cy="4419600"/>
        </p:xfrm>
        <a:graphic>
          <a:graphicData uri="http://schemas.openxmlformats.org/presentationml/2006/ole">
            <mc:AlternateContent xmlns:mc="http://schemas.openxmlformats.org/markup-compatibility/2006">
              <mc:Choice xmlns:v="urn:schemas-microsoft-com:vml" Requires="v">
                <p:oleObj spid="_x0000_s3079" name="Chart" r:id="rId4" imgW="5314990" imgH="3543368" progId="Excel.Chart.8">
                  <p:embed/>
                </p:oleObj>
              </mc:Choice>
              <mc:Fallback>
                <p:oleObj name="Chart" r:id="rId4" imgW="5314990" imgH="3543368" progId="Excel.Chart.8">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7620000"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2">
            <a:extLst>
              <a:ext uri="{FF2B5EF4-FFF2-40B4-BE49-F238E27FC236}">
                <a16:creationId xmlns:a16="http://schemas.microsoft.com/office/drawing/2014/main" id="{CF0A4C5B-3CF5-49A5-AAF2-BCD8DB9502E2}"/>
              </a:ext>
            </a:extLst>
          </p:cNvPr>
          <p:cNvSpPr txBox="1">
            <a:spLocks noChangeArrowheads="1"/>
          </p:cNvSpPr>
          <p:nvPr/>
        </p:nvSpPr>
        <p:spPr bwMode="auto">
          <a:xfrm>
            <a:off x="1219200" y="1219200"/>
            <a:ext cx="5248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Clr>
                <a:schemeClr val="tx1"/>
              </a:buClr>
              <a:buFont typeface="Wingdings" panose="05000000000000000000" pitchFamily="2" charset="2"/>
              <a:buChar char="§"/>
            </a:pPr>
            <a:r>
              <a:rPr lang="en-US" altLang="en-US" sz="2800">
                <a:effectLst/>
              </a:rPr>
              <a:t> </a:t>
            </a:r>
            <a:r>
              <a:rPr lang="en-US" altLang="en-US">
                <a:effectLst/>
                <a:latin typeface="Univers" panose="020B0503020202020204" pitchFamily="34" charset="0"/>
              </a:rPr>
              <a:t>Registered Projects by Owner Type</a:t>
            </a:r>
            <a:endParaRPr lang="en-US" altLang="en-US" sz="2800">
              <a:effectLst/>
            </a:endParaRPr>
          </a:p>
        </p:txBody>
      </p:sp>
      <p:sp>
        <p:nvSpPr>
          <p:cNvPr id="4100" name="Rectangle 3">
            <a:extLst>
              <a:ext uri="{FF2B5EF4-FFF2-40B4-BE49-F238E27FC236}">
                <a16:creationId xmlns:a16="http://schemas.microsoft.com/office/drawing/2014/main" id="{FABA9121-6B5A-4A84-BCAD-69D4B254454D}"/>
              </a:ext>
            </a:extLst>
          </p:cNvPr>
          <p:cNvSpPr>
            <a:spLocks noChangeArrowheads="1"/>
          </p:cNvSpPr>
          <p:nvPr/>
        </p:nvSpPr>
        <p:spPr bwMode="auto">
          <a:xfrm>
            <a:off x="0" y="5929313"/>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effectLst/>
                <a:latin typeface="Arial" panose="020B0604020202020204" pitchFamily="34" charset="0"/>
              </a:rPr>
              <a:t>As of 12.08.04</a:t>
            </a:r>
          </a:p>
        </p:txBody>
      </p:sp>
      <p:sp>
        <p:nvSpPr>
          <p:cNvPr id="4101" name="Text Box 4">
            <a:extLst>
              <a:ext uri="{FF2B5EF4-FFF2-40B4-BE49-F238E27FC236}">
                <a16:creationId xmlns:a16="http://schemas.microsoft.com/office/drawing/2014/main" id="{89EEC745-0C7D-4DFB-AED9-1B28B20D9127}"/>
              </a:ext>
            </a:extLst>
          </p:cNvPr>
          <p:cNvSpPr txBox="1">
            <a:spLocks noChangeArrowheads="1"/>
          </p:cNvSpPr>
          <p:nvPr/>
        </p:nvSpPr>
        <p:spPr bwMode="auto">
          <a:xfrm>
            <a:off x="5946775" y="5943600"/>
            <a:ext cx="319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600">
                <a:effectLst/>
                <a:latin typeface="Arial" panose="020B0604020202020204" pitchFamily="34" charset="0"/>
              </a:rPr>
              <a:t>All statistics exclude pilot projects</a:t>
            </a:r>
          </a:p>
        </p:txBody>
      </p:sp>
      <p:sp>
        <p:nvSpPr>
          <p:cNvPr id="593925" name="Rectangle 5">
            <a:extLst>
              <a:ext uri="{FF2B5EF4-FFF2-40B4-BE49-F238E27FC236}">
                <a16:creationId xmlns:a16="http://schemas.microsoft.com/office/drawing/2014/main" id="{67ABBE3B-0B6C-4F9D-B0D9-166B9E824114}"/>
              </a:ext>
            </a:extLst>
          </p:cNvPr>
          <p:cNvSpPr>
            <a:spLocks noGrp="1" noChangeArrowheads="1"/>
          </p:cNvSpPr>
          <p:nvPr>
            <p:ph type="title"/>
          </p:nvPr>
        </p:nvSpPr>
        <p:spPr bwMode="auto">
          <a:xfrm>
            <a:off x="228600" y="228600"/>
            <a:ext cx="8915400" cy="990600"/>
          </a:xfrm>
          <a:ln>
            <a:miter lim="800000"/>
            <a:headEnd/>
            <a:tailEnd/>
          </a:ln>
          <a:effectLst>
            <a:outerShdw dist="17961" dir="2700000" algn="ctr" rotWithShape="0">
              <a:schemeClr val="tx1"/>
            </a:outerShdw>
          </a:effectLst>
        </p:spPr>
        <p:txBody>
          <a:bodyPr vert="horz" wrap="none" lIns="91440" tIns="45720" rIns="91440" bIns="45720" numCol="1" anchor="ctr" anchorCtr="0" compatLnSpc="1">
            <a:prstTxWarp prst="textNoShape">
              <a:avLst/>
            </a:prstTxWarp>
          </a:bodyPr>
          <a:lstStyle/>
          <a:p>
            <a:pPr>
              <a:defRPr/>
            </a:pPr>
            <a:r>
              <a:rPr lang="en-US" b="0">
                <a:solidFill>
                  <a:schemeClr val="tx1"/>
                </a:solidFill>
                <a:effectLst>
                  <a:outerShdw blurRad="38100" dist="38100" dir="2700000" algn="tl">
                    <a:srgbClr val="C0C0C0"/>
                  </a:outerShdw>
                </a:effectLst>
              </a:rPr>
              <a:t>LEED-NC</a:t>
            </a:r>
            <a:r>
              <a:rPr lang="en-US" b="0" baseline="30000">
                <a:solidFill>
                  <a:schemeClr val="tx1"/>
                </a:solidFill>
                <a:effectLst>
                  <a:outerShdw blurRad="38100" dist="38100" dir="2700000" algn="tl">
                    <a:srgbClr val="C0C0C0"/>
                  </a:outerShdw>
                </a:effectLst>
              </a:rPr>
              <a:t>® </a:t>
            </a:r>
            <a:r>
              <a:rPr lang="en-US" b="0">
                <a:solidFill>
                  <a:schemeClr val="tx1"/>
                </a:solidFill>
                <a:effectLst>
                  <a:outerShdw blurRad="38100" dist="38100" dir="2700000" algn="tl">
                    <a:srgbClr val="C0C0C0"/>
                  </a:outerShdw>
                </a:effectLst>
              </a:rPr>
              <a:t>Market Transformation</a:t>
            </a:r>
          </a:p>
        </p:txBody>
      </p:sp>
      <p:graphicFrame>
        <p:nvGraphicFramePr>
          <p:cNvPr id="4098" name="Object 6">
            <a:extLst>
              <a:ext uri="{FF2B5EF4-FFF2-40B4-BE49-F238E27FC236}">
                <a16:creationId xmlns:a16="http://schemas.microsoft.com/office/drawing/2014/main" id="{D557C7E5-DF01-4327-BD7D-EF00E3984C40}"/>
              </a:ext>
            </a:extLst>
          </p:cNvPr>
          <p:cNvGraphicFramePr>
            <a:graphicFrameLocks noGrp="1" noChangeAspect="1"/>
          </p:cNvGraphicFramePr>
          <p:nvPr>
            <p:ph idx="1"/>
          </p:nvPr>
        </p:nvGraphicFramePr>
        <p:xfrm>
          <a:off x="762000" y="1828800"/>
          <a:ext cx="7315200" cy="4038600"/>
        </p:xfrm>
        <a:graphic>
          <a:graphicData uri="http://schemas.openxmlformats.org/presentationml/2006/ole">
            <mc:AlternateContent xmlns:mc="http://schemas.openxmlformats.org/markup-compatibility/2006">
              <mc:Choice xmlns:v="urn:schemas-microsoft-com:vml" Requires="v">
                <p:oleObj spid="_x0000_s4103" name="Chart" r:id="rId4" imgW="4628986" imgH="2495456" progId="Excel.Chart.8">
                  <p:embed/>
                </p:oleObj>
              </mc:Choice>
              <mc:Fallback>
                <p:oleObj name="Chart" r:id="rId4" imgW="4628986" imgH="2495456" progId="Excel.Chart.8">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800"/>
                        <a:ext cx="7315200"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FEFB87C-015C-4DE8-8E44-FF4E41D37665}"/>
              </a:ext>
            </a:extLst>
          </p:cNvPr>
          <p:cNvSpPr>
            <a:spLocks noChangeArrowheads="1"/>
          </p:cNvSpPr>
          <p:nvPr>
            <p:ph type="title"/>
          </p:nvPr>
        </p:nvSpPr>
        <p:spPr bwMode="auto">
          <a:xfrm>
            <a:off x="1295400" y="152400"/>
            <a:ext cx="6400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solidFill>
                  <a:schemeClr val="tx1"/>
                </a:solidFill>
              </a:rPr>
              <a:t>LEED-NC</a:t>
            </a:r>
            <a:r>
              <a:rPr lang="en-US" altLang="en-US" b="1" baseline="30000">
                <a:solidFill>
                  <a:schemeClr val="tx1"/>
                </a:solidFill>
                <a:cs typeface="Arial" panose="020B0604020202020204" pitchFamily="34" charset="0"/>
              </a:rPr>
              <a:t>®</a:t>
            </a:r>
            <a:r>
              <a:rPr lang="en-US" altLang="en-US" b="1">
                <a:solidFill>
                  <a:schemeClr val="tx1"/>
                </a:solidFill>
              </a:rPr>
              <a:t> in the USA</a:t>
            </a:r>
            <a:r>
              <a:rPr lang="en-US" altLang="en-US"/>
              <a:t> </a:t>
            </a:r>
          </a:p>
        </p:txBody>
      </p:sp>
      <p:sp>
        <p:nvSpPr>
          <p:cNvPr id="25603" name="Rectangle 3">
            <a:extLst>
              <a:ext uri="{FF2B5EF4-FFF2-40B4-BE49-F238E27FC236}">
                <a16:creationId xmlns:a16="http://schemas.microsoft.com/office/drawing/2014/main" id="{0DBD7E1C-5E1B-41D0-A5E0-CBBCFB0CD08D}"/>
              </a:ext>
            </a:extLst>
          </p:cNvPr>
          <p:cNvSpPr>
            <a:spLocks noChangeArrowheads="1"/>
          </p:cNvSpPr>
          <p:nvPr>
            <p:ph type="body" idx="1"/>
          </p:nvPr>
        </p:nvSpPr>
        <p:spPr bwMode="auto">
          <a:xfrm>
            <a:off x="838200" y="1600200"/>
            <a:ext cx="7543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lnSpc>
                <a:spcPct val="90000"/>
              </a:lnSpc>
              <a:buClr>
                <a:schemeClr val="tx1"/>
              </a:buClr>
              <a:buFont typeface="Wingdings" panose="05000000000000000000" pitchFamily="2" charset="2"/>
              <a:buChar char="§"/>
            </a:pPr>
            <a:r>
              <a:rPr lang="en-US" altLang="en-US" sz="2600" b="1"/>
              <a:t>General Services Administration (GSA)</a:t>
            </a:r>
          </a:p>
          <a:p>
            <a:pPr lvl="2" eaLnBrk="1" hangingPunct="1">
              <a:lnSpc>
                <a:spcPct val="90000"/>
              </a:lnSpc>
              <a:buClr>
                <a:schemeClr val="tx1"/>
              </a:buClr>
              <a:buFont typeface="Wingdings" panose="05000000000000000000" pitchFamily="2" charset="2"/>
              <a:buChar char="§"/>
            </a:pPr>
            <a:r>
              <a:rPr lang="en-US" altLang="en-US" sz="1800"/>
              <a:t>LEED Certified projects beginning in 2003 </a:t>
            </a:r>
          </a:p>
          <a:p>
            <a:pPr lvl="1" eaLnBrk="1" hangingPunct="1">
              <a:lnSpc>
                <a:spcPct val="90000"/>
              </a:lnSpc>
              <a:buClr>
                <a:schemeClr val="tx1"/>
              </a:buClr>
              <a:buFont typeface="Wingdings" panose="05000000000000000000" pitchFamily="2" charset="2"/>
              <a:buChar char="§"/>
            </a:pPr>
            <a:r>
              <a:rPr lang="en-US" altLang="en-US" sz="2600" b="1"/>
              <a:t>U.S. Air Force</a:t>
            </a:r>
          </a:p>
          <a:p>
            <a:pPr lvl="2" eaLnBrk="1" hangingPunct="1">
              <a:lnSpc>
                <a:spcPct val="90000"/>
              </a:lnSpc>
              <a:buClr>
                <a:schemeClr val="tx1"/>
              </a:buClr>
              <a:buFont typeface="Wingdings" panose="05000000000000000000" pitchFamily="2" charset="2"/>
              <a:buChar char="§"/>
            </a:pPr>
            <a:r>
              <a:rPr lang="en-US" altLang="en-US" sz="1800"/>
              <a:t>LEED Application Guide for Lodging</a:t>
            </a:r>
            <a:r>
              <a:rPr lang="en-US" altLang="en-US" sz="2000" b="1"/>
              <a:t> </a:t>
            </a:r>
          </a:p>
          <a:p>
            <a:pPr lvl="1" eaLnBrk="1" hangingPunct="1">
              <a:lnSpc>
                <a:spcPct val="90000"/>
              </a:lnSpc>
              <a:buClr>
                <a:schemeClr val="tx1"/>
              </a:buClr>
              <a:buFont typeface="Wingdings" panose="05000000000000000000" pitchFamily="2" charset="2"/>
              <a:buChar char="§"/>
            </a:pPr>
            <a:r>
              <a:rPr lang="en-US" altLang="en-US" sz="2600" b="1"/>
              <a:t>U.S. Army Corps of Engineers</a:t>
            </a:r>
          </a:p>
          <a:p>
            <a:pPr lvl="2" eaLnBrk="1" hangingPunct="1">
              <a:lnSpc>
                <a:spcPct val="90000"/>
              </a:lnSpc>
              <a:buClr>
                <a:schemeClr val="tx1"/>
              </a:buClr>
              <a:buFont typeface="Wingdings" panose="05000000000000000000" pitchFamily="2" charset="2"/>
              <a:buChar char="§"/>
            </a:pPr>
            <a:r>
              <a:rPr lang="en-US" altLang="en-US" sz="1800"/>
              <a:t>Adaptation of</a:t>
            </a:r>
            <a:r>
              <a:rPr lang="en-US" altLang="en-US" sz="2000"/>
              <a:t> </a:t>
            </a:r>
            <a:r>
              <a:rPr lang="en-US" altLang="en-US" sz="1800"/>
              <a:t>LEED: SPiRiT</a:t>
            </a:r>
            <a:endParaRPr lang="en-US" altLang="en-US" sz="2000"/>
          </a:p>
          <a:p>
            <a:pPr lvl="1" eaLnBrk="1" hangingPunct="1">
              <a:lnSpc>
                <a:spcPct val="90000"/>
              </a:lnSpc>
              <a:buClr>
                <a:schemeClr val="tx1"/>
              </a:buClr>
              <a:buFont typeface="Wingdings" panose="05000000000000000000" pitchFamily="2" charset="2"/>
              <a:buChar char="§"/>
            </a:pPr>
            <a:r>
              <a:rPr lang="en-US" altLang="en-US" sz="2600" b="1"/>
              <a:t>Department of State</a:t>
            </a:r>
          </a:p>
          <a:p>
            <a:pPr lvl="1" eaLnBrk="1" hangingPunct="1">
              <a:lnSpc>
                <a:spcPct val="90000"/>
              </a:lnSpc>
              <a:buClr>
                <a:schemeClr val="tx1"/>
              </a:buClr>
              <a:buFont typeface="Wingdings" panose="05000000000000000000" pitchFamily="2" charset="2"/>
              <a:buChar char="§"/>
            </a:pPr>
            <a:r>
              <a:rPr lang="en-US" altLang="en-US" sz="2600" b="1"/>
              <a:t>Department of Energy (DOE)</a:t>
            </a:r>
          </a:p>
          <a:p>
            <a:pPr lvl="1" eaLnBrk="1" hangingPunct="1">
              <a:lnSpc>
                <a:spcPct val="90000"/>
              </a:lnSpc>
              <a:buClr>
                <a:schemeClr val="tx1"/>
              </a:buClr>
              <a:buFont typeface="Wingdings" panose="05000000000000000000" pitchFamily="2" charset="2"/>
              <a:buChar char="§"/>
            </a:pPr>
            <a:r>
              <a:rPr lang="en-US" altLang="en-US" sz="2600" b="1"/>
              <a:t>Environmental Protection Agency (EPA) </a:t>
            </a:r>
          </a:p>
          <a:p>
            <a:pPr lvl="2" eaLnBrk="1" hangingPunct="1">
              <a:lnSpc>
                <a:spcPct val="90000"/>
              </a:lnSpc>
              <a:buClr>
                <a:schemeClr val="tx1"/>
              </a:buClr>
              <a:buFont typeface="Wingdings" panose="05000000000000000000" pitchFamily="2" charset="2"/>
              <a:buChar char="§"/>
            </a:pPr>
            <a:r>
              <a:rPr lang="en-US" altLang="en-US" sz="1800"/>
              <a:t>Grant for LEED Existing Buildings</a:t>
            </a:r>
            <a:endParaRPr lang="en-US" altLang="en-US" sz="2000"/>
          </a:p>
          <a:p>
            <a:pPr lvl="1" eaLnBrk="1" hangingPunct="1">
              <a:lnSpc>
                <a:spcPct val="90000"/>
              </a:lnSpc>
              <a:buClr>
                <a:schemeClr val="tx1"/>
              </a:buClr>
              <a:buFont typeface="Wingdings" panose="05000000000000000000" pitchFamily="2" charset="2"/>
              <a:buChar char="§"/>
            </a:pPr>
            <a:r>
              <a:rPr lang="en-US" altLang="en-US" sz="2600" b="1"/>
              <a:t>U.S. Navy</a:t>
            </a:r>
          </a:p>
          <a:p>
            <a:pPr lvl="2" eaLnBrk="1" hangingPunct="1">
              <a:lnSpc>
                <a:spcPct val="90000"/>
              </a:lnSpc>
              <a:buClr>
                <a:schemeClr val="tx1"/>
              </a:buClr>
              <a:buFont typeface="Wingdings" panose="05000000000000000000" pitchFamily="2" charset="2"/>
              <a:buChar char="§"/>
            </a:pPr>
            <a:r>
              <a:rPr lang="en-US" altLang="en-US" sz="1800"/>
              <a:t>Grant for LEED Residential</a:t>
            </a:r>
            <a:endParaRPr lang="en-US" altLang="en-US" sz="2000"/>
          </a:p>
        </p:txBody>
      </p:sp>
      <p:sp>
        <p:nvSpPr>
          <p:cNvPr id="25604" name="Text Box 4">
            <a:extLst>
              <a:ext uri="{FF2B5EF4-FFF2-40B4-BE49-F238E27FC236}">
                <a16:creationId xmlns:a16="http://schemas.microsoft.com/office/drawing/2014/main" id="{F92819E2-2005-46CC-B969-712A1868BCD9}"/>
              </a:ext>
            </a:extLst>
          </p:cNvPr>
          <p:cNvSpPr txBox="1">
            <a:spLocks noChangeArrowheads="1"/>
          </p:cNvSpPr>
          <p:nvPr/>
        </p:nvSpPr>
        <p:spPr bwMode="auto">
          <a:xfrm>
            <a:off x="1600200" y="9906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spcBef>
                <a:spcPct val="20000"/>
              </a:spcBef>
              <a:buClr>
                <a:srgbClr val="7C9E85"/>
              </a:buClr>
              <a:buSzPct val="85000"/>
            </a:pPr>
            <a:r>
              <a:rPr lang="en-US" altLang="en-US" sz="2800" b="1">
                <a:effectLst/>
                <a:latin typeface="Arial" panose="020B0604020202020204" pitchFamily="34" charset="0"/>
              </a:rPr>
              <a:t>Federal Government Use:</a:t>
            </a:r>
            <a:endParaRPr lang="en-US" altLang="en-US" sz="2800">
              <a:effectLst/>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89ED6BD5-5F2D-4925-A200-A8673F627F6A}"/>
              </a:ext>
            </a:extLst>
          </p:cNvPr>
          <p:cNvSpPr>
            <a:spLocks noGrp="1" noChangeArrowheads="1"/>
          </p:cNvSpPr>
          <p:nvPr>
            <p:ph type="body" idx="1"/>
          </p:nvPr>
        </p:nvSpPr>
        <p:spPr bwMode="auto">
          <a:xfrm>
            <a:off x="457200" y="457200"/>
            <a:ext cx="81534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SzPct val="60000"/>
              <a:buFontTx/>
              <a:buNone/>
            </a:pPr>
            <a:r>
              <a:rPr lang="en-US" altLang="en-US"/>
              <a:t>USGBC’s MISSION: </a:t>
            </a:r>
          </a:p>
          <a:p>
            <a:pPr marL="0" indent="0" eaLnBrk="1" hangingPunct="1">
              <a:buSzPct val="60000"/>
              <a:buFontTx/>
              <a:buNone/>
            </a:pPr>
            <a:r>
              <a:rPr lang="en-US" altLang="en-US" i="1"/>
              <a:t>to promote the design and construction of buildings that are environmentally responsible, profitable, and healthy places to live and work. </a:t>
            </a:r>
            <a:endParaRPr lang="en-US" altLang="en-US" sz="2900" i="1"/>
          </a:p>
          <a:p>
            <a:pPr marL="0" indent="0" eaLnBrk="1" hangingPunct="1">
              <a:buSzPct val="60000"/>
            </a:pPr>
            <a:endParaRPr lang="en-US" altLang="en-US" sz="2100" i="1"/>
          </a:p>
          <a:p>
            <a:pPr marL="0" indent="0" eaLnBrk="1" hangingPunct="1">
              <a:buSzPct val="60000"/>
              <a:buFontTx/>
              <a:buNone/>
            </a:pPr>
            <a:r>
              <a:rPr lang="en-US" altLang="en-US" sz="2900"/>
              <a:t>The organization’s activities…</a:t>
            </a:r>
          </a:p>
          <a:p>
            <a:pPr lvl="1" eaLnBrk="1" hangingPunct="1">
              <a:buSzPct val="85000"/>
              <a:buFont typeface="Wingdings" panose="05000000000000000000" pitchFamily="2" charset="2"/>
              <a:buChar char="§"/>
            </a:pPr>
            <a:r>
              <a:rPr lang="en-US" altLang="en-US" sz="3300" i="1"/>
              <a:t>Integrate</a:t>
            </a:r>
            <a:r>
              <a:rPr lang="en-US" altLang="en-US" sz="3300"/>
              <a:t> building industry sectors</a:t>
            </a:r>
          </a:p>
          <a:p>
            <a:pPr lvl="1" eaLnBrk="1" hangingPunct="1">
              <a:buSzPct val="85000"/>
              <a:buFont typeface="Wingdings" panose="05000000000000000000" pitchFamily="2" charset="2"/>
              <a:buChar char="§"/>
            </a:pPr>
            <a:r>
              <a:rPr lang="en-US" altLang="en-US" sz="3300" i="1"/>
              <a:t>Lead</a:t>
            </a:r>
            <a:r>
              <a:rPr lang="en-US" altLang="en-US" sz="3300"/>
              <a:t> market transformation</a:t>
            </a:r>
          </a:p>
          <a:p>
            <a:pPr lvl="1" eaLnBrk="1" hangingPunct="1">
              <a:buSzPct val="85000"/>
              <a:buFont typeface="Wingdings" panose="05000000000000000000" pitchFamily="2" charset="2"/>
              <a:buChar char="§"/>
            </a:pPr>
            <a:r>
              <a:rPr lang="en-US" altLang="en-US" sz="3300" i="1"/>
              <a:t>Educate</a:t>
            </a:r>
            <a:r>
              <a:rPr lang="en-US" altLang="en-US" sz="3300"/>
              <a:t> owners and practitioners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A527359-E701-4CA6-8E2A-924475C2D903}"/>
              </a:ext>
            </a:extLst>
          </p:cNvPr>
          <p:cNvSpPr>
            <a:spLocks noChangeArrowheads="1"/>
          </p:cNvSpPr>
          <p:nvPr>
            <p:ph type="title"/>
          </p:nvPr>
        </p:nvSpPr>
        <p:spPr bwMode="auto">
          <a:xfrm>
            <a:off x="1066800" y="228600"/>
            <a:ext cx="6962775"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solidFill>
                  <a:schemeClr val="tx1"/>
                </a:solidFill>
              </a:rPr>
              <a:t>LEED-NC</a:t>
            </a:r>
            <a:r>
              <a:rPr lang="en-US" altLang="en-US" b="1" baseline="30000">
                <a:solidFill>
                  <a:schemeClr val="tx1"/>
                </a:solidFill>
                <a:cs typeface="Arial" panose="020B0604020202020204" pitchFamily="34" charset="0"/>
              </a:rPr>
              <a:t>®</a:t>
            </a:r>
            <a:r>
              <a:rPr lang="en-US" altLang="en-US" b="1">
                <a:solidFill>
                  <a:schemeClr val="tx1"/>
                </a:solidFill>
              </a:rPr>
              <a:t> in the USA</a:t>
            </a:r>
          </a:p>
        </p:txBody>
      </p:sp>
      <p:sp>
        <p:nvSpPr>
          <p:cNvPr id="506883" name="Text Box 3">
            <a:extLst>
              <a:ext uri="{FF2B5EF4-FFF2-40B4-BE49-F238E27FC236}">
                <a16:creationId xmlns:a16="http://schemas.microsoft.com/office/drawing/2014/main" id="{C7EA82E1-8503-4B74-BF18-8A3821352571}"/>
              </a:ext>
            </a:extLst>
          </p:cNvPr>
          <p:cNvSpPr txBox="1">
            <a:spLocks noChangeArrowheads="1"/>
          </p:cNvSpPr>
          <p:nvPr/>
        </p:nvSpPr>
        <p:spPr bwMode="auto">
          <a:xfrm>
            <a:off x="990600" y="2057400"/>
            <a:ext cx="2971800" cy="3657600"/>
          </a:xfrm>
          <a:prstGeom prst="rect">
            <a:avLst/>
          </a:prstGeom>
          <a:noFill/>
          <a:ln w="12700">
            <a:noFill/>
            <a:miter lim="800000"/>
            <a:headEnd/>
            <a:tailEnd/>
          </a:ln>
          <a:effectLst/>
        </p:spPr>
        <p:txBody>
          <a:bodyPr>
            <a:spAutoFit/>
          </a:bodyPr>
          <a:lstStyle/>
          <a:p>
            <a:pPr>
              <a:buClr>
                <a:schemeClr val="tx1"/>
              </a:buClr>
              <a:buSzPct val="90000"/>
              <a:buFont typeface="Wingdings" pitchFamily="2" charset="2"/>
              <a:buChar char="§"/>
              <a:defRPr/>
            </a:pPr>
            <a:r>
              <a:rPr lang="en-US">
                <a:effectLst>
                  <a:outerShdw blurRad="38100" dist="38100" dir="2700000" algn="tl">
                    <a:srgbClr val="C0C0C0"/>
                  </a:outerShdw>
                </a:effectLst>
                <a:latin typeface="Arial" charset="0"/>
              </a:rPr>
              <a:t> </a:t>
            </a:r>
            <a:r>
              <a:rPr lang="en-US">
                <a:effectLst/>
                <a:latin typeface="Arial" charset="0"/>
              </a:rPr>
              <a:t>California</a:t>
            </a:r>
          </a:p>
          <a:p>
            <a:pPr>
              <a:lnSpc>
                <a:spcPct val="125000"/>
              </a:lnSpc>
              <a:buClr>
                <a:schemeClr val="tx1"/>
              </a:buClr>
              <a:buSzPct val="90000"/>
              <a:buFont typeface="Wingdings" pitchFamily="2" charset="2"/>
              <a:buChar char="§"/>
              <a:defRPr/>
            </a:pPr>
            <a:r>
              <a:rPr lang="en-US">
                <a:effectLst/>
                <a:latin typeface="Arial" charset="0"/>
              </a:rPr>
              <a:t> Maryland</a:t>
            </a:r>
          </a:p>
          <a:p>
            <a:pPr>
              <a:lnSpc>
                <a:spcPct val="125000"/>
              </a:lnSpc>
              <a:buClr>
                <a:schemeClr val="tx1"/>
              </a:buClr>
              <a:buSzPct val="90000"/>
              <a:buFont typeface="Wingdings" pitchFamily="2" charset="2"/>
              <a:buChar char="§"/>
              <a:defRPr/>
            </a:pPr>
            <a:r>
              <a:rPr lang="en-US">
                <a:effectLst/>
                <a:latin typeface="Arial" charset="0"/>
              </a:rPr>
              <a:t> Massachusetts</a:t>
            </a:r>
          </a:p>
          <a:p>
            <a:pPr>
              <a:lnSpc>
                <a:spcPct val="125000"/>
              </a:lnSpc>
              <a:buClr>
                <a:schemeClr val="tx1"/>
              </a:buClr>
              <a:buSzPct val="90000"/>
              <a:buFont typeface="Wingdings" pitchFamily="2" charset="2"/>
              <a:buChar char="§"/>
              <a:defRPr/>
            </a:pPr>
            <a:r>
              <a:rPr lang="en-US">
                <a:effectLst/>
                <a:latin typeface="Arial" charset="0"/>
              </a:rPr>
              <a:t> New Jersey</a:t>
            </a:r>
          </a:p>
          <a:p>
            <a:pPr>
              <a:lnSpc>
                <a:spcPct val="125000"/>
              </a:lnSpc>
              <a:buClr>
                <a:schemeClr val="tx1"/>
              </a:buClr>
              <a:buSzPct val="90000"/>
              <a:buFont typeface="Wingdings" pitchFamily="2" charset="2"/>
              <a:buChar char="§"/>
              <a:defRPr/>
            </a:pPr>
            <a:r>
              <a:rPr lang="en-US">
                <a:effectLst/>
                <a:latin typeface="Arial" charset="0"/>
              </a:rPr>
              <a:t> New York</a:t>
            </a:r>
          </a:p>
          <a:p>
            <a:pPr>
              <a:lnSpc>
                <a:spcPct val="125000"/>
              </a:lnSpc>
              <a:buClr>
                <a:schemeClr val="tx1"/>
              </a:buClr>
              <a:buSzPct val="90000"/>
              <a:buFont typeface="Wingdings" pitchFamily="2" charset="2"/>
              <a:buChar char="§"/>
              <a:defRPr/>
            </a:pPr>
            <a:r>
              <a:rPr lang="en-US">
                <a:effectLst/>
                <a:latin typeface="Arial" charset="0"/>
              </a:rPr>
              <a:t> Oregon</a:t>
            </a:r>
          </a:p>
          <a:p>
            <a:pPr>
              <a:lnSpc>
                <a:spcPct val="125000"/>
              </a:lnSpc>
              <a:buClr>
                <a:schemeClr val="tx1"/>
              </a:buClr>
              <a:buSzPct val="90000"/>
              <a:buFont typeface="Wingdings" pitchFamily="2" charset="2"/>
              <a:buChar char="§"/>
              <a:defRPr/>
            </a:pPr>
            <a:r>
              <a:rPr lang="en-US">
                <a:effectLst/>
                <a:latin typeface="Arial" charset="0"/>
              </a:rPr>
              <a:t> Pennsylvania</a:t>
            </a:r>
          </a:p>
          <a:p>
            <a:pPr>
              <a:lnSpc>
                <a:spcPct val="125000"/>
              </a:lnSpc>
              <a:buClr>
                <a:schemeClr val="tx1"/>
              </a:buClr>
              <a:buSzPct val="90000"/>
              <a:buFont typeface="Wingdings" pitchFamily="2" charset="2"/>
              <a:buChar char="§"/>
              <a:defRPr/>
            </a:pPr>
            <a:r>
              <a:rPr lang="en-US">
                <a:effectLst/>
                <a:latin typeface="Arial" charset="0"/>
              </a:rPr>
              <a:t> Washington</a:t>
            </a:r>
          </a:p>
        </p:txBody>
      </p:sp>
      <p:sp>
        <p:nvSpPr>
          <p:cNvPr id="26628" name="Text Box 4">
            <a:extLst>
              <a:ext uri="{FF2B5EF4-FFF2-40B4-BE49-F238E27FC236}">
                <a16:creationId xmlns:a16="http://schemas.microsoft.com/office/drawing/2014/main" id="{94AC32AB-AF86-48D3-B579-0290C2424862}"/>
              </a:ext>
            </a:extLst>
          </p:cNvPr>
          <p:cNvSpPr txBox="1">
            <a:spLocks noChangeArrowheads="1"/>
          </p:cNvSpPr>
          <p:nvPr/>
        </p:nvSpPr>
        <p:spPr bwMode="auto">
          <a:xfrm>
            <a:off x="533400" y="1295400"/>
            <a:ext cx="4122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Clr>
                <a:srgbClr val="339966"/>
              </a:buClr>
              <a:buSzPct val="90000"/>
              <a:buFont typeface="Wingdings" panose="05000000000000000000" pitchFamily="2" charset="2"/>
              <a:buNone/>
            </a:pPr>
            <a:r>
              <a:rPr lang="en-US" altLang="en-US" sz="2800">
                <a:effectLst/>
                <a:latin typeface="Arial" panose="020B0604020202020204" pitchFamily="34" charset="0"/>
              </a:rPr>
              <a:t>State Government Use*:</a:t>
            </a:r>
          </a:p>
        </p:txBody>
      </p:sp>
      <p:sp>
        <p:nvSpPr>
          <p:cNvPr id="26629" name="Rectangle 5">
            <a:extLst>
              <a:ext uri="{FF2B5EF4-FFF2-40B4-BE49-F238E27FC236}">
                <a16:creationId xmlns:a16="http://schemas.microsoft.com/office/drawing/2014/main" id="{0C64C295-5CFE-4D2F-954E-2EC3AEC14781}"/>
              </a:ext>
            </a:extLst>
          </p:cNvPr>
          <p:cNvSpPr>
            <a:spLocks noChangeArrowheads="1"/>
          </p:cNvSpPr>
          <p:nvPr/>
        </p:nvSpPr>
        <p:spPr bwMode="auto">
          <a:xfrm>
            <a:off x="4572000" y="1828800"/>
            <a:ext cx="419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Austin, TX </a:t>
            </a:r>
          </a:p>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Arlington, VA</a:t>
            </a:r>
          </a:p>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Boulder, CO </a:t>
            </a:r>
          </a:p>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Chicago and Cook County, IL</a:t>
            </a:r>
          </a:p>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Los Angeles, CA</a:t>
            </a:r>
          </a:p>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Portland, OR</a:t>
            </a:r>
          </a:p>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San Jose, CA</a:t>
            </a:r>
          </a:p>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San Francisco, CA</a:t>
            </a:r>
          </a:p>
          <a:p>
            <a:pPr lvl="1" eaLnBrk="1" hangingPunct="1">
              <a:spcBef>
                <a:spcPct val="20000"/>
              </a:spcBef>
              <a:buClr>
                <a:schemeClr val="tx1"/>
              </a:buClr>
              <a:buFont typeface="Wingdings" panose="05000000000000000000" pitchFamily="2" charset="2"/>
              <a:buChar char="§"/>
            </a:pPr>
            <a:r>
              <a:rPr lang="en-US" altLang="en-US">
                <a:effectLst/>
                <a:latin typeface="Arial" panose="020B0604020202020204" pitchFamily="34" charset="0"/>
              </a:rPr>
              <a:t>Seattle, WA </a:t>
            </a:r>
          </a:p>
        </p:txBody>
      </p:sp>
      <p:sp>
        <p:nvSpPr>
          <p:cNvPr id="26630" name="Text Box 6">
            <a:extLst>
              <a:ext uri="{FF2B5EF4-FFF2-40B4-BE49-F238E27FC236}">
                <a16:creationId xmlns:a16="http://schemas.microsoft.com/office/drawing/2014/main" id="{3386FE1F-7952-4FD0-90DA-703E6E5F9219}"/>
              </a:ext>
            </a:extLst>
          </p:cNvPr>
          <p:cNvSpPr txBox="1">
            <a:spLocks noChangeArrowheads="1"/>
          </p:cNvSpPr>
          <p:nvPr/>
        </p:nvSpPr>
        <p:spPr bwMode="auto">
          <a:xfrm>
            <a:off x="4800600" y="1295400"/>
            <a:ext cx="434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7C9E85"/>
              </a:buClr>
              <a:buFont typeface="Wingdings" panose="05000000000000000000" pitchFamily="2" charset="2"/>
              <a:buNone/>
            </a:pPr>
            <a:r>
              <a:rPr lang="en-US" altLang="en-US" sz="2800">
                <a:effectLst/>
                <a:latin typeface="Arial" panose="020B0604020202020204" pitchFamily="34" charset="0"/>
              </a:rPr>
              <a:t>Local Government Use*:</a:t>
            </a:r>
          </a:p>
        </p:txBody>
      </p:sp>
      <p:sp>
        <p:nvSpPr>
          <p:cNvPr id="26631" name="Text Box 7">
            <a:extLst>
              <a:ext uri="{FF2B5EF4-FFF2-40B4-BE49-F238E27FC236}">
                <a16:creationId xmlns:a16="http://schemas.microsoft.com/office/drawing/2014/main" id="{FF989940-E20C-47DD-BE8A-35154CB54861}"/>
              </a:ext>
            </a:extLst>
          </p:cNvPr>
          <p:cNvSpPr txBox="1">
            <a:spLocks noChangeArrowheads="1"/>
          </p:cNvSpPr>
          <p:nvPr/>
        </p:nvSpPr>
        <p:spPr bwMode="auto">
          <a:xfrm>
            <a:off x="0" y="58674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effectLst/>
                <a:latin typeface="Arial" panose="020B0604020202020204" pitchFamily="34" charset="0"/>
              </a:rPr>
              <a:t>*Not limited to these examples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F5FE46AA-0428-449E-8F4C-DD949D784C0B}"/>
              </a:ext>
            </a:extLst>
          </p:cNvPr>
          <p:cNvSpPr>
            <a:spLocks noGrp="1" noChangeArrowheads="1"/>
          </p:cNvSpPr>
          <p:nvPr>
            <p:ph type="body" idx="1"/>
          </p:nvPr>
        </p:nvSpPr>
        <p:spPr bwMode="auto">
          <a:xfrm>
            <a:off x="685800" y="1981200"/>
            <a:ext cx="3657600" cy="3581400"/>
          </a:xfrm>
          <a:ln cap="flat">
            <a:miter lim="800000"/>
            <a:headEnd/>
            <a:tailEnd/>
          </a:ln>
        </p:spPr>
        <p:txBody>
          <a:bodyPr vert="horz" wrap="square" lIns="91440" tIns="45720" rIns="91440" bIns="45720" numCol="1" anchor="t" anchorCtr="0" compatLnSpc="1">
            <a:prstTxWarp prst="textNoShape">
              <a:avLst/>
            </a:prstTxWarp>
          </a:bodyPr>
          <a:lstStyle/>
          <a:p>
            <a:pPr lvl="1">
              <a:lnSpc>
                <a:spcPct val="90000"/>
              </a:lnSpc>
              <a:buClr>
                <a:schemeClr val="tx1"/>
              </a:buClr>
              <a:buFont typeface="Wingdings" pitchFamily="2" charset="2"/>
              <a:buChar char="§"/>
              <a:defRPr/>
            </a:pPr>
            <a:r>
              <a:rPr lang="en-US"/>
              <a:t>Australia </a:t>
            </a:r>
          </a:p>
          <a:p>
            <a:pPr lvl="1">
              <a:lnSpc>
                <a:spcPct val="90000"/>
              </a:lnSpc>
              <a:buClr>
                <a:schemeClr val="tx1"/>
              </a:buClr>
              <a:buFont typeface="Wingdings" pitchFamily="2" charset="2"/>
              <a:buChar char="§"/>
              <a:defRPr/>
            </a:pPr>
            <a:r>
              <a:rPr lang="en-US"/>
              <a:t>Canada*</a:t>
            </a:r>
            <a:r>
              <a:rPr lang="en-US">
                <a:solidFill>
                  <a:srgbClr val="0000FF"/>
                </a:solidFill>
              </a:rPr>
              <a:t>*</a:t>
            </a:r>
          </a:p>
          <a:p>
            <a:pPr lvl="1">
              <a:lnSpc>
                <a:spcPct val="90000"/>
              </a:lnSpc>
              <a:buClr>
                <a:schemeClr val="tx1"/>
              </a:buClr>
              <a:buFont typeface="Wingdings" pitchFamily="2" charset="2"/>
              <a:buChar char="§"/>
              <a:defRPr/>
            </a:pPr>
            <a:r>
              <a:rPr lang="en-US"/>
              <a:t>China*</a:t>
            </a:r>
          </a:p>
          <a:p>
            <a:pPr lvl="1">
              <a:lnSpc>
                <a:spcPct val="90000"/>
              </a:lnSpc>
              <a:buClr>
                <a:schemeClr val="tx1"/>
              </a:buClr>
              <a:buFont typeface="Wingdings" pitchFamily="2" charset="2"/>
              <a:buChar char="§"/>
              <a:defRPr/>
            </a:pPr>
            <a:r>
              <a:rPr lang="en-US"/>
              <a:t>France</a:t>
            </a:r>
          </a:p>
          <a:p>
            <a:pPr lvl="1">
              <a:lnSpc>
                <a:spcPct val="90000"/>
              </a:lnSpc>
              <a:buClr>
                <a:schemeClr val="tx1"/>
              </a:buClr>
              <a:buFont typeface="Wingdings" pitchFamily="2" charset="2"/>
              <a:buChar char="§"/>
              <a:defRPr/>
            </a:pPr>
            <a:r>
              <a:rPr lang="en-US"/>
              <a:t>Hong Kong </a:t>
            </a:r>
          </a:p>
          <a:p>
            <a:pPr lvl="1">
              <a:lnSpc>
                <a:spcPct val="90000"/>
              </a:lnSpc>
              <a:buClr>
                <a:schemeClr val="tx1"/>
              </a:buClr>
              <a:buFont typeface="Wingdings" pitchFamily="2" charset="2"/>
              <a:buChar char="§"/>
              <a:defRPr/>
            </a:pPr>
            <a:r>
              <a:rPr lang="en-US"/>
              <a:t>India *</a:t>
            </a:r>
            <a:r>
              <a:rPr lang="en-US">
                <a:solidFill>
                  <a:srgbClr val="0000FF"/>
                </a:solidFill>
              </a:rPr>
              <a:t>*</a:t>
            </a:r>
          </a:p>
          <a:p>
            <a:pPr lvl="1">
              <a:lnSpc>
                <a:spcPct val="90000"/>
              </a:lnSpc>
              <a:buClr>
                <a:schemeClr val="tx1"/>
              </a:buClr>
              <a:buFont typeface="Wingdings" pitchFamily="2" charset="2"/>
              <a:buNone/>
              <a:defRPr/>
            </a:pPr>
            <a:r>
              <a:rPr lang="en-US"/>
              <a:t> </a:t>
            </a:r>
          </a:p>
        </p:txBody>
      </p:sp>
      <p:sp>
        <p:nvSpPr>
          <p:cNvPr id="585731" name="Rectangle 3">
            <a:extLst>
              <a:ext uri="{FF2B5EF4-FFF2-40B4-BE49-F238E27FC236}">
                <a16:creationId xmlns:a16="http://schemas.microsoft.com/office/drawing/2014/main" id="{6C1F73BE-13FC-4D2D-A2E3-3502221BDE26}"/>
              </a:ext>
            </a:extLst>
          </p:cNvPr>
          <p:cNvSpPr>
            <a:spLocks noChangeArrowheads="1"/>
          </p:cNvSpPr>
          <p:nvPr/>
        </p:nvSpPr>
        <p:spPr bwMode="auto">
          <a:xfrm>
            <a:off x="6400800" y="5867400"/>
            <a:ext cx="2743200" cy="381000"/>
          </a:xfrm>
          <a:prstGeom prst="rect">
            <a:avLst/>
          </a:prstGeom>
          <a:noFill/>
          <a:ln w="9525">
            <a:noFill/>
            <a:miter lim="800000"/>
            <a:headEnd/>
            <a:tailEnd/>
          </a:ln>
          <a:effectLst/>
        </p:spPr>
        <p:txBody>
          <a:bodyPr/>
          <a:lstStyle/>
          <a:p>
            <a:pPr marL="342900" indent="-342900">
              <a:spcBef>
                <a:spcPct val="20000"/>
              </a:spcBef>
              <a:buClr>
                <a:srgbClr val="7C9E85"/>
              </a:buClr>
              <a:buFont typeface="Wingdings" pitchFamily="2" charset="2"/>
              <a:buNone/>
              <a:defRPr/>
            </a:pPr>
            <a:r>
              <a:rPr lang="en-US" sz="2000">
                <a:effectLst/>
                <a:latin typeface="Arial" charset="0"/>
              </a:rPr>
              <a:t>*Registered Projects</a:t>
            </a:r>
            <a:endParaRPr lang="en-US" sz="2000">
              <a:effectLst>
                <a:outerShdw blurRad="38100" dist="38100" dir="2700000" algn="tl">
                  <a:srgbClr val="C0C0C0"/>
                </a:outerShdw>
              </a:effectLst>
              <a:latin typeface="Arial" charset="0"/>
            </a:endParaRPr>
          </a:p>
        </p:txBody>
      </p:sp>
      <p:sp>
        <p:nvSpPr>
          <p:cNvPr id="27652" name="Text Box 4">
            <a:extLst>
              <a:ext uri="{FF2B5EF4-FFF2-40B4-BE49-F238E27FC236}">
                <a16:creationId xmlns:a16="http://schemas.microsoft.com/office/drawing/2014/main" id="{A70EFE98-77F6-47ED-9409-63D11D5AADB3}"/>
              </a:ext>
            </a:extLst>
          </p:cNvPr>
          <p:cNvSpPr txBox="1">
            <a:spLocks noChangeArrowheads="1"/>
          </p:cNvSpPr>
          <p:nvPr/>
        </p:nvSpPr>
        <p:spPr bwMode="auto">
          <a:xfrm>
            <a:off x="4419600" y="1676400"/>
            <a:ext cx="40386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0000"/>
              </a:lnSpc>
              <a:buSzPct val="85000"/>
              <a:buFont typeface="Wingdings" panose="05000000000000000000" pitchFamily="2" charset="2"/>
              <a:buChar char="§"/>
            </a:pPr>
            <a:r>
              <a:rPr lang="en-US" altLang="en-US" sz="2800">
                <a:effectLst/>
                <a:latin typeface="Arial" panose="020B0604020202020204" pitchFamily="34" charset="0"/>
              </a:rPr>
              <a:t> Japan*</a:t>
            </a:r>
          </a:p>
          <a:p>
            <a:pPr lvl="1">
              <a:lnSpc>
                <a:spcPct val="120000"/>
              </a:lnSpc>
              <a:buSzPct val="85000"/>
              <a:buFont typeface="Wingdings" panose="05000000000000000000" pitchFamily="2" charset="2"/>
              <a:buChar char="§"/>
            </a:pPr>
            <a:r>
              <a:rPr lang="en-US" altLang="en-US" sz="2800">
                <a:effectLst/>
                <a:latin typeface="Arial" panose="020B0604020202020204" pitchFamily="34" charset="0"/>
              </a:rPr>
              <a:t> Spain*</a:t>
            </a:r>
          </a:p>
          <a:p>
            <a:pPr lvl="1">
              <a:lnSpc>
                <a:spcPct val="120000"/>
              </a:lnSpc>
              <a:buSzPct val="85000"/>
              <a:buFont typeface="Wingdings" panose="05000000000000000000" pitchFamily="2" charset="2"/>
              <a:buChar char="§"/>
            </a:pPr>
            <a:r>
              <a:rPr lang="en-US" altLang="en-US" sz="2800">
                <a:effectLst/>
                <a:latin typeface="Arial" panose="020B0604020202020204" pitchFamily="34" charset="0"/>
              </a:rPr>
              <a:t> Mexico*</a:t>
            </a:r>
          </a:p>
          <a:p>
            <a:pPr lvl="1">
              <a:lnSpc>
                <a:spcPct val="120000"/>
              </a:lnSpc>
              <a:buSzPct val="85000"/>
              <a:buFont typeface="Wingdings" panose="05000000000000000000" pitchFamily="2" charset="2"/>
              <a:buChar char="§"/>
            </a:pPr>
            <a:r>
              <a:rPr lang="en-US" altLang="en-US" sz="2800">
                <a:effectLst/>
                <a:latin typeface="Arial" panose="020B0604020202020204" pitchFamily="34" charset="0"/>
              </a:rPr>
              <a:t> Italy*</a:t>
            </a:r>
          </a:p>
          <a:p>
            <a:pPr lvl="1">
              <a:lnSpc>
                <a:spcPct val="120000"/>
              </a:lnSpc>
              <a:buSzPct val="85000"/>
              <a:buFont typeface="Wingdings" panose="05000000000000000000" pitchFamily="2" charset="2"/>
              <a:buChar char="§"/>
            </a:pPr>
            <a:r>
              <a:rPr lang="en-US" altLang="en-US" sz="2800">
                <a:effectLst/>
                <a:latin typeface="Arial" panose="020B0604020202020204" pitchFamily="34" charset="0"/>
              </a:rPr>
              <a:t> Guam*</a:t>
            </a:r>
          </a:p>
          <a:p>
            <a:pPr lvl="1">
              <a:lnSpc>
                <a:spcPct val="120000"/>
              </a:lnSpc>
              <a:buSzPct val="85000"/>
              <a:buFont typeface="Wingdings" panose="05000000000000000000" pitchFamily="2" charset="2"/>
              <a:buChar char="§"/>
            </a:pPr>
            <a:r>
              <a:rPr lang="en-US" altLang="en-US" sz="2800">
                <a:effectLst/>
                <a:latin typeface="Arial" panose="020B0604020202020204" pitchFamily="34" charset="0"/>
              </a:rPr>
              <a:t> Côte d'Ivoire*</a:t>
            </a:r>
          </a:p>
          <a:p>
            <a:pPr lvl="1">
              <a:lnSpc>
                <a:spcPct val="120000"/>
              </a:lnSpc>
              <a:buSzPct val="85000"/>
              <a:buFont typeface="Wingdings" panose="05000000000000000000" pitchFamily="2" charset="2"/>
              <a:buChar char="§"/>
            </a:pPr>
            <a:r>
              <a:rPr lang="en-US" altLang="en-US" sz="2800">
                <a:effectLst/>
                <a:latin typeface="Arial" panose="020B0604020202020204" pitchFamily="34" charset="0"/>
              </a:rPr>
              <a:t> Guatemala*</a:t>
            </a:r>
          </a:p>
        </p:txBody>
      </p:sp>
      <p:sp>
        <p:nvSpPr>
          <p:cNvPr id="27653" name="Text Box 5">
            <a:extLst>
              <a:ext uri="{FF2B5EF4-FFF2-40B4-BE49-F238E27FC236}">
                <a16:creationId xmlns:a16="http://schemas.microsoft.com/office/drawing/2014/main" id="{04BD27C4-839D-4731-A260-EFDB000127DA}"/>
              </a:ext>
            </a:extLst>
          </p:cNvPr>
          <p:cNvSpPr txBox="1">
            <a:spLocks noChangeArrowheads="1"/>
          </p:cNvSpPr>
          <p:nvPr/>
        </p:nvSpPr>
        <p:spPr bwMode="auto">
          <a:xfrm>
            <a:off x="6477000" y="5562600"/>
            <a:ext cx="221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00FF"/>
                </a:solidFill>
                <a:effectLst/>
                <a:latin typeface="Arial" panose="020B0604020202020204" pitchFamily="34" charset="0"/>
              </a:rPr>
              <a:t>*</a:t>
            </a:r>
            <a:r>
              <a:rPr lang="en-US" altLang="en-US" sz="2000">
                <a:effectLst/>
                <a:latin typeface="Arial" panose="020B0604020202020204" pitchFamily="34" charset="0"/>
              </a:rPr>
              <a:t>Certified Projects</a:t>
            </a:r>
          </a:p>
        </p:txBody>
      </p:sp>
      <p:sp>
        <p:nvSpPr>
          <p:cNvPr id="585734" name="Rectangle 6">
            <a:extLst>
              <a:ext uri="{FF2B5EF4-FFF2-40B4-BE49-F238E27FC236}">
                <a16:creationId xmlns:a16="http://schemas.microsoft.com/office/drawing/2014/main" id="{AE393698-69CA-4A62-89AA-9F699EE2B6BE}"/>
              </a:ext>
            </a:extLst>
          </p:cNvPr>
          <p:cNvSpPr>
            <a:spLocks noGrp="1" noChangeArrowheads="1"/>
          </p:cNvSpPr>
          <p:nvPr>
            <p:ph type="title"/>
          </p:nvPr>
        </p:nvSpPr>
        <p:spPr bwMode="auto">
          <a:xfrm>
            <a:off x="1143000" y="762000"/>
            <a:ext cx="73152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b="0">
                <a:solidFill>
                  <a:schemeClr val="tx1"/>
                </a:solidFill>
              </a:rPr>
              <a:t>Global Interest in LEED</a:t>
            </a:r>
            <a:r>
              <a:rPr lang="en-US" b="0" baseline="30000">
                <a:solidFill>
                  <a:schemeClr val="tx1"/>
                </a:solidFill>
                <a:effectLst>
                  <a:outerShdw blurRad="38100" dist="38100" dir="2700000" algn="tl">
                    <a:srgbClr val="C0C0C0"/>
                  </a:outerShdw>
                </a:effectLst>
                <a:cs typeface="Arial" charset="0"/>
              </a:rPr>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C31170F-D1DB-4741-BB00-4FDD7B95348A}"/>
              </a:ext>
            </a:extLst>
          </p:cNvPr>
          <p:cNvSpPr>
            <a:spLocks noChangeArrowheads="1"/>
          </p:cNvSpPr>
          <p:nvPr/>
        </p:nvSpPr>
        <p:spPr bwMode="auto">
          <a:xfrm>
            <a:off x="0" y="2743200"/>
            <a:ext cx="4433888"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lstStyle>
            <a:lvl1pPr marL="128588" indent="-128588" defTabSz="1019175">
              <a:tabLst>
                <a:tab pos="1028700" algn="l"/>
                <a:tab pos="1228725" algn="l"/>
                <a:tab pos="1336675" algn="l"/>
                <a:tab pos="1951038" algn="l"/>
              </a:tabLst>
              <a:defRPr sz="2400">
                <a:solidFill>
                  <a:schemeClr val="tx1"/>
                </a:solidFill>
                <a:latin typeface="Times New Roman" panose="02020603050405020304" pitchFamily="18" charset="0"/>
              </a:defRPr>
            </a:lvl1pPr>
            <a:lvl2pPr marL="742950" indent="-285750" defTabSz="1019175">
              <a:tabLst>
                <a:tab pos="1028700" algn="l"/>
                <a:tab pos="1228725" algn="l"/>
                <a:tab pos="1336675" algn="l"/>
                <a:tab pos="1951038" algn="l"/>
              </a:tabLst>
              <a:defRPr sz="2400">
                <a:solidFill>
                  <a:schemeClr val="tx1"/>
                </a:solidFill>
                <a:latin typeface="Times New Roman" panose="02020603050405020304" pitchFamily="18" charset="0"/>
              </a:defRPr>
            </a:lvl2pPr>
            <a:lvl3pPr marL="1143000" indent="-228600" defTabSz="1019175">
              <a:tabLst>
                <a:tab pos="1028700" algn="l"/>
                <a:tab pos="1228725" algn="l"/>
                <a:tab pos="1336675" algn="l"/>
                <a:tab pos="1951038" algn="l"/>
              </a:tabLst>
              <a:defRPr sz="2400">
                <a:solidFill>
                  <a:schemeClr val="tx1"/>
                </a:solidFill>
                <a:latin typeface="Times New Roman" panose="02020603050405020304" pitchFamily="18" charset="0"/>
              </a:defRPr>
            </a:lvl3pPr>
            <a:lvl4pPr marL="1600200" indent="-228600" defTabSz="1019175">
              <a:tabLst>
                <a:tab pos="1028700" algn="l"/>
                <a:tab pos="1228725" algn="l"/>
                <a:tab pos="1336675" algn="l"/>
                <a:tab pos="1951038" algn="l"/>
              </a:tabLst>
              <a:defRPr sz="2400">
                <a:solidFill>
                  <a:schemeClr val="tx1"/>
                </a:solidFill>
                <a:latin typeface="Times New Roman" panose="02020603050405020304" pitchFamily="18" charset="0"/>
              </a:defRPr>
            </a:lvl4pPr>
            <a:lvl5pPr marL="2057400" indent="-228600" defTabSz="1019175">
              <a:tabLst>
                <a:tab pos="1028700" algn="l"/>
                <a:tab pos="1228725" algn="l"/>
                <a:tab pos="1336675" algn="l"/>
                <a:tab pos="1951038" algn="l"/>
              </a:tabLst>
              <a:defRPr sz="2400">
                <a:solidFill>
                  <a:schemeClr val="tx1"/>
                </a:solidFill>
                <a:latin typeface="Times New Roman" panose="02020603050405020304" pitchFamily="18" charset="0"/>
              </a:defRPr>
            </a:lvl5pPr>
            <a:lvl6pPr marL="2514600" indent="-228600" defTabSz="1019175" eaLnBrk="0" fontAlgn="base" hangingPunct="0">
              <a:spcBef>
                <a:spcPct val="0"/>
              </a:spcBef>
              <a:spcAft>
                <a:spcPct val="0"/>
              </a:spcAft>
              <a:tabLst>
                <a:tab pos="1028700" algn="l"/>
                <a:tab pos="1228725" algn="l"/>
                <a:tab pos="1336675" algn="l"/>
                <a:tab pos="1951038" algn="l"/>
              </a:tabLst>
              <a:defRPr sz="2400">
                <a:solidFill>
                  <a:schemeClr val="tx1"/>
                </a:solidFill>
                <a:latin typeface="Times New Roman" panose="02020603050405020304" pitchFamily="18" charset="0"/>
              </a:defRPr>
            </a:lvl6pPr>
            <a:lvl7pPr marL="2971800" indent="-228600" defTabSz="1019175" eaLnBrk="0" fontAlgn="base" hangingPunct="0">
              <a:spcBef>
                <a:spcPct val="0"/>
              </a:spcBef>
              <a:spcAft>
                <a:spcPct val="0"/>
              </a:spcAft>
              <a:tabLst>
                <a:tab pos="1028700" algn="l"/>
                <a:tab pos="1228725" algn="l"/>
                <a:tab pos="1336675" algn="l"/>
                <a:tab pos="1951038" algn="l"/>
              </a:tabLst>
              <a:defRPr sz="2400">
                <a:solidFill>
                  <a:schemeClr val="tx1"/>
                </a:solidFill>
                <a:latin typeface="Times New Roman" panose="02020603050405020304" pitchFamily="18" charset="0"/>
              </a:defRPr>
            </a:lvl7pPr>
            <a:lvl8pPr marL="3429000" indent="-228600" defTabSz="1019175" eaLnBrk="0" fontAlgn="base" hangingPunct="0">
              <a:spcBef>
                <a:spcPct val="0"/>
              </a:spcBef>
              <a:spcAft>
                <a:spcPct val="0"/>
              </a:spcAft>
              <a:tabLst>
                <a:tab pos="1028700" algn="l"/>
                <a:tab pos="1228725" algn="l"/>
                <a:tab pos="1336675" algn="l"/>
                <a:tab pos="1951038" algn="l"/>
              </a:tabLst>
              <a:defRPr sz="2400">
                <a:solidFill>
                  <a:schemeClr val="tx1"/>
                </a:solidFill>
                <a:latin typeface="Times New Roman" panose="02020603050405020304" pitchFamily="18" charset="0"/>
              </a:defRPr>
            </a:lvl8pPr>
            <a:lvl9pPr marL="3886200" indent="-228600" defTabSz="1019175" eaLnBrk="0" fontAlgn="base" hangingPunct="0">
              <a:spcBef>
                <a:spcPct val="0"/>
              </a:spcBef>
              <a:spcAft>
                <a:spcPct val="0"/>
              </a:spcAft>
              <a:tabLst>
                <a:tab pos="1028700" algn="l"/>
                <a:tab pos="1228725" algn="l"/>
                <a:tab pos="1336675" algn="l"/>
                <a:tab pos="1951038" algn="l"/>
              </a:tabLst>
              <a:defRPr sz="2400">
                <a:solidFill>
                  <a:schemeClr val="tx1"/>
                </a:solidFill>
                <a:latin typeface="Times New Roman" panose="02020603050405020304" pitchFamily="18" charset="0"/>
              </a:defRPr>
            </a:lvl9pPr>
          </a:lstStyle>
          <a:p>
            <a:pPr algn="ctr" eaLnBrk="1" hangingPunct="1">
              <a:spcBef>
                <a:spcPct val="90000"/>
              </a:spcBef>
            </a:pPr>
            <a:r>
              <a:rPr lang="en-US" altLang="en-US" sz="1800" b="1">
                <a:solidFill>
                  <a:srgbClr val="000000"/>
                </a:solidFill>
                <a:effectLst/>
                <a:latin typeface="Arial" panose="020B0604020202020204" pitchFamily="34" charset="0"/>
              </a:rPr>
              <a:t>LEED</a:t>
            </a:r>
            <a:r>
              <a:rPr lang="en-US" altLang="en-US" sz="1800" b="1" baseline="30000">
                <a:solidFill>
                  <a:srgbClr val="000000"/>
                </a:solidFill>
                <a:effectLst/>
                <a:latin typeface="Arial" panose="020B0604020202020204" pitchFamily="34" charset="0"/>
                <a:cs typeface="Arial" panose="020B0604020202020204" pitchFamily="34" charset="0"/>
              </a:rPr>
              <a:t>®</a:t>
            </a:r>
            <a:r>
              <a:rPr lang="en-US" altLang="en-US" sz="1800" b="1">
                <a:solidFill>
                  <a:srgbClr val="000000"/>
                </a:solidFill>
                <a:effectLst/>
                <a:latin typeface="Arial" panose="020B0604020202020204" pitchFamily="34" charset="0"/>
              </a:rPr>
              <a:t> v2 Certified 2001</a:t>
            </a:r>
          </a:p>
          <a:p>
            <a:pPr eaLnBrk="1" hangingPunct="1">
              <a:spcBef>
                <a:spcPct val="20000"/>
              </a:spcBef>
            </a:pPr>
            <a:r>
              <a:rPr lang="en-US" altLang="en-US" sz="1600" b="1">
                <a:solidFill>
                  <a:srgbClr val="000000"/>
                </a:solidFill>
                <a:effectLst/>
                <a:latin typeface="Arial" panose="020B0604020202020204" pitchFamily="34" charset="0"/>
              </a:rPr>
              <a:t>Building Statistics</a:t>
            </a:r>
          </a:p>
          <a:p>
            <a:pPr eaLnBrk="1" hangingPunct="1">
              <a:spcBef>
                <a:spcPct val="20000"/>
              </a:spcBef>
            </a:pPr>
            <a:r>
              <a:rPr lang="en-US" altLang="en-US" sz="1400">
                <a:solidFill>
                  <a:srgbClr val="000000"/>
                </a:solidFill>
                <a:effectLst/>
                <a:latin typeface="Arial" panose="020B0604020202020204" pitchFamily="34" charset="0"/>
              </a:rPr>
              <a:t>Completion Date:	</a:t>
            </a:r>
            <a:r>
              <a:rPr lang="en-US" altLang="en-US" sz="1400" i="1">
                <a:solidFill>
                  <a:srgbClr val="000000"/>
                </a:solidFill>
                <a:effectLst/>
                <a:latin typeface="Arial" panose="020B0604020202020204" pitchFamily="34" charset="0"/>
              </a:rPr>
              <a:t>November 2001</a:t>
            </a:r>
            <a:endParaRPr lang="en-US" altLang="en-US" sz="1400">
              <a:solidFill>
                <a:srgbClr val="000000"/>
              </a:solidFill>
              <a:effectLst/>
              <a:latin typeface="Arial" panose="020B0604020202020204" pitchFamily="34" charset="0"/>
            </a:endParaRPr>
          </a:p>
          <a:p>
            <a:pPr eaLnBrk="1" hangingPunct="1">
              <a:spcBef>
                <a:spcPct val="20000"/>
              </a:spcBef>
            </a:pPr>
            <a:r>
              <a:rPr lang="en-US" altLang="en-US" sz="1400">
                <a:solidFill>
                  <a:srgbClr val="000000"/>
                </a:solidFill>
                <a:effectLst/>
                <a:latin typeface="Arial" panose="020B0604020202020204" pitchFamily="34" charset="0"/>
              </a:rPr>
              <a:t>Cost:</a:t>
            </a:r>
            <a:r>
              <a:rPr lang="en-US" altLang="en-US" sz="1400" i="1">
                <a:solidFill>
                  <a:srgbClr val="000000"/>
                </a:solidFill>
                <a:effectLst/>
                <a:latin typeface="Arial" panose="020B0604020202020204" pitchFamily="34" charset="0"/>
              </a:rPr>
              <a:t>	</a:t>
            </a:r>
            <a:r>
              <a:rPr lang="en-US" altLang="en-US" sz="1400">
                <a:solidFill>
                  <a:srgbClr val="000000"/>
                </a:solidFill>
                <a:effectLst/>
                <a:latin typeface="Arial" panose="020B0604020202020204" pitchFamily="34" charset="0"/>
              </a:rPr>
              <a:t>			</a:t>
            </a:r>
            <a:r>
              <a:rPr lang="en-US" altLang="en-US" sz="1400" i="1">
                <a:solidFill>
                  <a:srgbClr val="000000"/>
                </a:solidFill>
                <a:effectLst/>
                <a:latin typeface="Arial" panose="020B0604020202020204" pitchFamily="34" charset="0"/>
              </a:rPr>
              <a:t>$60 Million </a:t>
            </a:r>
          </a:p>
          <a:p>
            <a:pPr eaLnBrk="1" hangingPunct="1">
              <a:spcBef>
                <a:spcPct val="20000"/>
              </a:spcBef>
            </a:pPr>
            <a:r>
              <a:rPr lang="en-US" altLang="en-US" sz="1400" i="1">
                <a:solidFill>
                  <a:srgbClr val="000000"/>
                </a:solidFill>
                <a:effectLst/>
                <a:latin typeface="Arial" panose="020B0604020202020204" pitchFamily="34" charset="0"/>
              </a:rPr>
              <a:t>					(construction contract only)</a:t>
            </a:r>
            <a:endParaRPr lang="en-US" altLang="en-US" sz="1400">
              <a:solidFill>
                <a:srgbClr val="000000"/>
              </a:solidFill>
              <a:effectLst/>
              <a:latin typeface="Arial" panose="020B0604020202020204" pitchFamily="34" charset="0"/>
            </a:endParaRPr>
          </a:p>
          <a:p>
            <a:pPr eaLnBrk="1" hangingPunct="1">
              <a:spcBef>
                <a:spcPct val="20000"/>
              </a:spcBef>
            </a:pPr>
            <a:r>
              <a:rPr lang="en-US" altLang="en-US" sz="1400">
                <a:solidFill>
                  <a:srgbClr val="000000"/>
                </a:solidFill>
                <a:effectLst/>
                <a:latin typeface="Arial" panose="020B0604020202020204" pitchFamily="34" charset="0"/>
              </a:rPr>
              <a:t>Size:</a:t>
            </a:r>
            <a:r>
              <a:rPr lang="en-US" altLang="en-US" sz="1400" i="1">
                <a:solidFill>
                  <a:srgbClr val="000000"/>
                </a:solidFill>
                <a:effectLst/>
                <a:latin typeface="Arial" panose="020B0604020202020204" pitchFamily="34" charset="0"/>
              </a:rPr>
              <a:t>	</a:t>
            </a:r>
            <a:r>
              <a:rPr lang="en-US" altLang="en-US" sz="1400">
                <a:solidFill>
                  <a:srgbClr val="000000"/>
                </a:solidFill>
                <a:effectLst/>
                <a:latin typeface="Arial" panose="020B0604020202020204" pitchFamily="34" charset="0"/>
              </a:rPr>
              <a:t>			</a:t>
            </a:r>
            <a:r>
              <a:rPr lang="en-US" altLang="en-US" sz="1400" i="1">
                <a:solidFill>
                  <a:srgbClr val="000000"/>
                </a:solidFill>
                <a:effectLst/>
                <a:latin typeface="Arial" panose="020B0604020202020204" pitchFamily="34" charset="0"/>
              </a:rPr>
              <a:t>253,000 gross square feet</a:t>
            </a:r>
            <a:endParaRPr lang="en-US" altLang="en-US" sz="1400">
              <a:solidFill>
                <a:srgbClr val="000000"/>
              </a:solidFill>
              <a:effectLst/>
              <a:latin typeface="Arial" panose="020B0604020202020204" pitchFamily="34" charset="0"/>
            </a:endParaRPr>
          </a:p>
          <a:p>
            <a:pPr eaLnBrk="1" hangingPunct="1">
              <a:spcBef>
                <a:spcPct val="20000"/>
              </a:spcBef>
            </a:pPr>
            <a:r>
              <a:rPr lang="en-US" altLang="en-US" sz="1400">
                <a:solidFill>
                  <a:srgbClr val="000000"/>
                </a:solidFill>
                <a:effectLst/>
                <a:latin typeface="Arial" panose="020B0604020202020204" pitchFamily="34" charset="0"/>
              </a:rPr>
              <a:t>Footprint:				</a:t>
            </a:r>
            <a:r>
              <a:rPr lang="en-US" altLang="en-US" sz="1400" i="1">
                <a:solidFill>
                  <a:srgbClr val="000000"/>
                </a:solidFill>
                <a:effectLst/>
                <a:latin typeface="Arial" panose="020B0604020202020204" pitchFamily="34" charset="0"/>
              </a:rPr>
              <a:t>74,000 square feet</a:t>
            </a:r>
            <a:endParaRPr lang="en-US" altLang="en-US" sz="1400">
              <a:solidFill>
                <a:srgbClr val="000000"/>
              </a:solidFill>
              <a:effectLst/>
              <a:latin typeface="Arial" panose="020B0604020202020204" pitchFamily="34" charset="0"/>
            </a:endParaRPr>
          </a:p>
          <a:p>
            <a:pPr eaLnBrk="1" hangingPunct="1">
              <a:spcBef>
                <a:spcPct val="20000"/>
              </a:spcBef>
            </a:pPr>
            <a:r>
              <a:rPr lang="en-US" altLang="en-US" sz="1400">
                <a:solidFill>
                  <a:srgbClr val="000000"/>
                </a:solidFill>
                <a:effectLst/>
                <a:latin typeface="Arial" panose="020B0604020202020204" pitchFamily="34" charset="0"/>
              </a:rPr>
              <a:t>Construction Type:	</a:t>
            </a:r>
            <a:r>
              <a:rPr lang="en-US" altLang="en-US" sz="1400" i="1">
                <a:solidFill>
                  <a:srgbClr val="000000"/>
                </a:solidFill>
                <a:effectLst/>
                <a:latin typeface="Arial" panose="020B0604020202020204" pitchFamily="34" charset="0"/>
              </a:rPr>
              <a:t>Commercial/Industrial</a:t>
            </a:r>
          </a:p>
          <a:p>
            <a:pPr eaLnBrk="1" hangingPunct="1">
              <a:spcBef>
                <a:spcPct val="20000"/>
              </a:spcBef>
            </a:pPr>
            <a:r>
              <a:rPr lang="en-US" altLang="en-US" sz="1400">
                <a:solidFill>
                  <a:srgbClr val="000000"/>
                </a:solidFill>
                <a:effectLst/>
                <a:latin typeface="Arial" panose="020B0604020202020204" pitchFamily="34" charset="0"/>
              </a:rPr>
              <a:t>Use Group:</a:t>
            </a:r>
            <a:r>
              <a:rPr lang="en-US" altLang="en-US" sz="1400" i="1">
                <a:solidFill>
                  <a:srgbClr val="000000"/>
                </a:solidFill>
                <a:effectLst/>
                <a:latin typeface="Arial" panose="020B0604020202020204" pitchFamily="34" charset="0"/>
              </a:rPr>
              <a:t>				Office and Design Center</a:t>
            </a:r>
            <a:endParaRPr lang="en-US" altLang="en-US" sz="1400">
              <a:solidFill>
                <a:srgbClr val="000000"/>
              </a:solidFill>
              <a:effectLst/>
              <a:latin typeface="Arial" panose="020B0604020202020204" pitchFamily="34" charset="0"/>
            </a:endParaRPr>
          </a:p>
          <a:p>
            <a:pPr eaLnBrk="1" hangingPunct="1">
              <a:spcBef>
                <a:spcPct val="20000"/>
              </a:spcBef>
            </a:pPr>
            <a:r>
              <a:rPr lang="en-US" altLang="en-US" sz="1400">
                <a:solidFill>
                  <a:srgbClr val="000000"/>
                </a:solidFill>
                <a:effectLst/>
                <a:latin typeface="Arial" panose="020B0604020202020204" pitchFamily="34" charset="0"/>
              </a:rPr>
              <a:t>Lot Size:</a:t>
            </a:r>
            <a:r>
              <a:rPr lang="en-US" altLang="en-US" sz="1400" i="1">
                <a:solidFill>
                  <a:srgbClr val="000000"/>
                </a:solidFill>
                <a:effectLst/>
                <a:latin typeface="Arial" panose="020B0604020202020204" pitchFamily="34" charset="0"/>
              </a:rPr>
              <a:t>				11.5 acres</a:t>
            </a:r>
          </a:p>
          <a:p>
            <a:pPr eaLnBrk="1" hangingPunct="1">
              <a:spcBef>
                <a:spcPct val="20000"/>
              </a:spcBef>
            </a:pPr>
            <a:r>
              <a:rPr lang="en-US" altLang="en-US" sz="1400">
                <a:solidFill>
                  <a:srgbClr val="000000"/>
                </a:solidFill>
                <a:effectLst/>
                <a:latin typeface="Arial" panose="020B0604020202020204" pitchFamily="34" charset="0"/>
              </a:rPr>
              <a:t>Annual Energy Use:</a:t>
            </a:r>
            <a:r>
              <a:rPr lang="en-US" altLang="en-US" sz="1400" i="1">
                <a:solidFill>
                  <a:srgbClr val="000000"/>
                </a:solidFill>
                <a:effectLst/>
                <a:latin typeface="Arial" panose="020B0604020202020204" pitchFamily="34" charset="0"/>
              </a:rPr>
              <a:t>	24,356,010 kBtu/h</a:t>
            </a:r>
          </a:p>
          <a:p>
            <a:pPr eaLnBrk="1" hangingPunct="1">
              <a:spcBef>
                <a:spcPct val="20000"/>
              </a:spcBef>
            </a:pPr>
            <a:r>
              <a:rPr lang="en-US" altLang="en-US" sz="1400">
                <a:solidFill>
                  <a:srgbClr val="000000"/>
                </a:solidFill>
                <a:effectLst/>
                <a:latin typeface="Arial" panose="020B0604020202020204" pitchFamily="34" charset="0"/>
              </a:rPr>
              <a:t>Occupancy:</a:t>
            </a:r>
            <a:r>
              <a:rPr lang="en-US" altLang="en-US" sz="1400" i="1">
                <a:solidFill>
                  <a:srgbClr val="000000"/>
                </a:solidFill>
                <a:effectLst/>
                <a:latin typeface="Arial" panose="020B0604020202020204" pitchFamily="34" charset="0"/>
              </a:rPr>
              <a:t>				700</a:t>
            </a:r>
          </a:p>
        </p:txBody>
      </p:sp>
      <p:sp>
        <p:nvSpPr>
          <p:cNvPr id="28675" name="Text Box 3">
            <a:extLst>
              <a:ext uri="{FF2B5EF4-FFF2-40B4-BE49-F238E27FC236}">
                <a16:creationId xmlns:a16="http://schemas.microsoft.com/office/drawing/2014/main" id="{DC03800F-8219-4222-B00D-8555923333DC}"/>
              </a:ext>
            </a:extLst>
          </p:cNvPr>
          <p:cNvSpPr txBox="1">
            <a:spLocks noChangeArrowheads="1"/>
          </p:cNvSpPr>
          <p:nvPr/>
        </p:nvSpPr>
        <p:spPr bwMode="auto">
          <a:xfrm>
            <a:off x="4294188" y="0"/>
            <a:ext cx="48498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50000"/>
              </a:lnSpc>
              <a:spcBef>
                <a:spcPct val="50000"/>
              </a:spcBef>
            </a:pPr>
            <a:r>
              <a:rPr lang="en-US" altLang="en-US" b="1">
                <a:solidFill>
                  <a:schemeClr val="tx2"/>
                </a:solidFill>
                <a:effectLst/>
                <a:latin typeface="Arial" panose="020B0604020202020204" pitchFamily="34" charset="0"/>
              </a:rPr>
              <a:t>Premier Automotive Group </a:t>
            </a:r>
          </a:p>
          <a:p>
            <a:pPr algn="ctr" eaLnBrk="1" hangingPunct="1">
              <a:lnSpc>
                <a:spcPct val="50000"/>
              </a:lnSpc>
              <a:spcBef>
                <a:spcPct val="50000"/>
              </a:spcBef>
            </a:pPr>
            <a:r>
              <a:rPr lang="en-US" altLang="en-US" b="1">
                <a:solidFill>
                  <a:schemeClr val="tx2"/>
                </a:solidFill>
                <a:effectLst/>
                <a:latin typeface="Arial" panose="020B0604020202020204" pitchFamily="34" charset="0"/>
              </a:rPr>
              <a:t>North American Headquarters</a:t>
            </a:r>
          </a:p>
          <a:p>
            <a:pPr algn="ctr" eaLnBrk="1" hangingPunct="1">
              <a:lnSpc>
                <a:spcPct val="50000"/>
              </a:lnSpc>
              <a:spcBef>
                <a:spcPct val="50000"/>
              </a:spcBef>
            </a:pPr>
            <a:r>
              <a:rPr lang="en-US" altLang="en-US" sz="2000" b="1">
                <a:solidFill>
                  <a:schemeClr val="tx2"/>
                </a:solidFill>
                <a:effectLst/>
                <a:latin typeface="Arial" panose="020B0604020202020204" pitchFamily="34" charset="0"/>
              </a:rPr>
              <a:t>Ford Motor Company</a:t>
            </a:r>
          </a:p>
          <a:p>
            <a:pPr algn="ctr" eaLnBrk="1" hangingPunct="1">
              <a:lnSpc>
                <a:spcPct val="50000"/>
              </a:lnSpc>
              <a:spcBef>
                <a:spcPct val="50000"/>
              </a:spcBef>
            </a:pPr>
            <a:r>
              <a:rPr lang="en-US" altLang="en-US" sz="1600" b="1">
                <a:solidFill>
                  <a:schemeClr val="tx2"/>
                </a:solidFill>
                <a:effectLst/>
                <a:latin typeface="Arial" panose="020B0604020202020204" pitchFamily="34" charset="0"/>
              </a:rPr>
              <a:t>Irvine, California</a:t>
            </a:r>
          </a:p>
        </p:txBody>
      </p:sp>
      <p:sp>
        <p:nvSpPr>
          <p:cNvPr id="28676" name="Text Box 4">
            <a:extLst>
              <a:ext uri="{FF2B5EF4-FFF2-40B4-BE49-F238E27FC236}">
                <a16:creationId xmlns:a16="http://schemas.microsoft.com/office/drawing/2014/main" id="{6DACCCAF-2BB6-4C57-8002-3640FCEA41FE}"/>
              </a:ext>
            </a:extLst>
          </p:cNvPr>
          <p:cNvSpPr txBox="1">
            <a:spLocks noChangeArrowheads="1"/>
          </p:cNvSpPr>
          <p:nvPr/>
        </p:nvSpPr>
        <p:spPr bwMode="auto">
          <a:xfrm>
            <a:off x="4433888" y="1219200"/>
            <a:ext cx="4710112"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Times New Roman" panose="02020603050405020304" pitchFamily="18" charset="0"/>
              </a:defRPr>
            </a:lvl1pPr>
            <a:lvl2pPr marL="742950" indent="-285750" defTabSz="820738">
              <a:defRPr sz="2400">
                <a:solidFill>
                  <a:schemeClr val="tx1"/>
                </a:solidFill>
                <a:latin typeface="Times New Roman" panose="02020603050405020304" pitchFamily="18" charset="0"/>
              </a:defRPr>
            </a:lvl2pPr>
            <a:lvl3pPr marL="1143000" indent="-228600" defTabSz="820738">
              <a:defRPr sz="2400">
                <a:solidFill>
                  <a:schemeClr val="tx1"/>
                </a:solidFill>
                <a:latin typeface="Times New Roman" panose="02020603050405020304" pitchFamily="18" charset="0"/>
              </a:defRPr>
            </a:lvl3pPr>
            <a:lvl4pPr marL="1600200" indent="-228600" defTabSz="820738">
              <a:defRPr sz="2400">
                <a:solidFill>
                  <a:schemeClr val="tx1"/>
                </a:solidFill>
                <a:latin typeface="Times New Roman" panose="02020603050405020304" pitchFamily="18" charset="0"/>
              </a:defRPr>
            </a:lvl4pPr>
            <a:lvl5pPr marL="2057400" indent="-228600" defTabSz="820738">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b="1">
                <a:effectLst/>
                <a:latin typeface="Arial" panose="020B0604020202020204" pitchFamily="34" charset="0"/>
              </a:rPr>
              <a:t>Project Highlights:</a:t>
            </a:r>
          </a:p>
          <a:p>
            <a:pPr eaLnBrk="1" hangingPunct="1"/>
            <a:r>
              <a:rPr lang="en-US" altLang="en-US" sz="1400" b="1">
                <a:effectLst/>
                <a:latin typeface="Arial" panose="020B0604020202020204" pitchFamily="34" charset="0"/>
              </a:rPr>
              <a:t>Sustainable Sites</a:t>
            </a:r>
          </a:p>
          <a:p>
            <a:pPr eaLnBrk="1" hangingPunct="1">
              <a:buFontTx/>
              <a:buChar char="•"/>
            </a:pPr>
            <a:r>
              <a:rPr lang="en-US" altLang="en-US" sz="1300" u="sng">
                <a:solidFill>
                  <a:srgbClr val="000000"/>
                </a:solidFill>
                <a:effectLst/>
                <a:latin typeface="Arial" panose="020B0604020202020204" pitchFamily="34" charset="0"/>
              </a:rPr>
              <a:t>Alternative Transportation:</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Three bus routes are located within ¼ mile; bicycle racks and showers provided; 30 electric vehicle recharging stations provided.</a:t>
            </a:r>
            <a:endParaRPr lang="en-US" altLang="en-US" sz="1300" b="1">
              <a:solidFill>
                <a:srgbClr val="000000"/>
              </a:solidFill>
              <a:effectLst/>
              <a:latin typeface="Arial" panose="020B0604020202020204" pitchFamily="34" charset="0"/>
            </a:endParaRPr>
          </a:p>
          <a:p>
            <a:pPr eaLnBrk="1" hangingPunct="1"/>
            <a:r>
              <a:rPr lang="en-US" altLang="en-US" sz="1400" b="1">
                <a:effectLst/>
                <a:latin typeface="Arial" panose="020B0604020202020204" pitchFamily="34" charset="0"/>
              </a:rPr>
              <a:t>Water Efficiency</a:t>
            </a:r>
            <a:endParaRPr lang="en-US" altLang="en-US" sz="1400">
              <a:effectLst/>
              <a:latin typeface="Arial" panose="020B0604020202020204" pitchFamily="34" charset="0"/>
            </a:endParaRPr>
          </a:p>
          <a:p>
            <a:pPr eaLnBrk="1" hangingPunct="1">
              <a:buFontTx/>
              <a:buChar char="•"/>
            </a:pPr>
            <a:r>
              <a:rPr lang="en-US" altLang="en-US" sz="1300" u="sng">
                <a:solidFill>
                  <a:srgbClr val="000000"/>
                </a:solidFill>
                <a:effectLst/>
                <a:latin typeface="Arial" panose="020B0604020202020204" pitchFamily="34" charset="0"/>
              </a:rPr>
              <a:t>Innovative Wastewater Technologies:</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All toilets use reclaimed water, accounting for more than 50% of total sewage conveyance.</a:t>
            </a:r>
          </a:p>
          <a:p>
            <a:pPr eaLnBrk="1" hangingPunct="1"/>
            <a:r>
              <a:rPr lang="en-US" altLang="en-US" sz="1400" b="1">
                <a:solidFill>
                  <a:srgbClr val="000000"/>
                </a:solidFill>
                <a:effectLst/>
                <a:latin typeface="Arial" panose="020B0604020202020204" pitchFamily="34" charset="0"/>
              </a:rPr>
              <a:t>Energy and Atmosphere</a:t>
            </a:r>
          </a:p>
          <a:p>
            <a:pPr eaLnBrk="1" hangingPunct="1">
              <a:buFontTx/>
              <a:buChar char="•"/>
            </a:pPr>
            <a:r>
              <a:rPr lang="en-US" altLang="en-US" sz="1300" u="sng">
                <a:solidFill>
                  <a:srgbClr val="000000"/>
                </a:solidFill>
                <a:effectLst/>
                <a:latin typeface="Arial" panose="020B0604020202020204" pitchFamily="34" charset="0"/>
              </a:rPr>
              <a:t>Optimize Energy Performance:</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Exceeds ASHRAE 90.1-1999 by 40% using a high efficiency glazing system, high efficiency lighting with T5 lamps, an underfloor air distribution system in office tower, increased chiller efficiency and a variable speed drive on one chiller.</a:t>
            </a:r>
            <a:endParaRPr lang="en-US" altLang="en-US" sz="1300" b="1">
              <a:solidFill>
                <a:srgbClr val="000000"/>
              </a:solidFill>
              <a:effectLst/>
              <a:latin typeface="Arial" panose="020B0604020202020204" pitchFamily="34" charset="0"/>
            </a:endParaRPr>
          </a:p>
          <a:p>
            <a:pPr eaLnBrk="1" hangingPunct="1"/>
            <a:r>
              <a:rPr lang="en-US" altLang="en-US" sz="1400" b="1">
                <a:solidFill>
                  <a:srgbClr val="000000"/>
                </a:solidFill>
                <a:effectLst/>
                <a:latin typeface="Arial" panose="020B0604020202020204" pitchFamily="34" charset="0"/>
              </a:rPr>
              <a:t>Materials and Resources</a:t>
            </a:r>
          </a:p>
          <a:p>
            <a:pPr eaLnBrk="1" hangingPunct="1">
              <a:buFontTx/>
              <a:buChar char="•"/>
            </a:pPr>
            <a:r>
              <a:rPr lang="en-US" altLang="en-US" sz="1300" u="sng">
                <a:solidFill>
                  <a:srgbClr val="000000"/>
                </a:solidFill>
                <a:effectLst/>
                <a:latin typeface="Arial" panose="020B0604020202020204" pitchFamily="34" charset="0"/>
              </a:rPr>
              <a:t>Construction Waste Management:</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57% of all construction waste was recycled including concrete, asphalt, paper, metal and cardboard.</a:t>
            </a:r>
            <a:endParaRPr lang="en-US" altLang="en-US" sz="1300" b="1">
              <a:solidFill>
                <a:srgbClr val="000000"/>
              </a:solidFill>
              <a:effectLst/>
              <a:latin typeface="Arial" panose="020B0604020202020204" pitchFamily="34" charset="0"/>
            </a:endParaRPr>
          </a:p>
          <a:p>
            <a:pPr eaLnBrk="1" hangingPunct="1"/>
            <a:r>
              <a:rPr lang="en-US" altLang="en-US" sz="1400" b="1">
                <a:solidFill>
                  <a:srgbClr val="000000"/>
                </a:solidFill>
                <a:effectLst/>
                <a:latin typeface="Arial" panose="020B0604020202020204" pitchFamily="34" charset="0"/>
              </a:rPr>
              <a:t>Indoor Environmental Quality</a:t>
            </a:r>
          </a:p>
          <a:p>
            <a:pPr eaLnBrk="1" hangingPunct="1">
              <a:buFontTx/>
              <a:buChar char="•"/>
            </a:pPr>
            <a:r>
              <a:rPr lang="en-US" altLang="en-US" sz="1300" u="sng">
                <a:solidFill>
                  <a:srgbClr val="000000"/>
                </a:solidFill>
                <a:effectLst/>
                <a:latin typeface="Arial" panose="020B0604020202020204" pitchFamily="34" charset="0"/>
              </a:rPr>
              <a:t>Construction IAQ Management Plan:</a:t>
            </a:r>
            <a:r>
              <a:rPr lang="en-US" altLang="en-US" sz="1300">
                <a:solidFill>
                  <a:srgbClr val="000000"/>
                </a:solidFill>
                <a:effectLst/>
                <a:latin typeface="Arial" panose="020B0604020202020204" pitchFamily="34" charset="0"/>
              </a:rPr>
              <a:t> All ducts and permeable materials were protected against contamination during construction; all construction filtration media was replaced before occupancy.</a:t>
            </a:r>
            <a:endParaRPr lang="en-US" altLang="en-US" sz="1100">
              <a:effectLst/>
              <a:latin typeface="Arial" panose="020B0604020202020204" pitchFamily="34" charset="0"/>
            </a:endParaRPr>
          </a:p>
        </p:txBody>
      </p:sp>
      <p:pic>
        <p:nvPicPr>
          <p:cNvPr id="510981" name="Picture 5" descr="0140 Ford paghq">
            <a:extLst>
              <a:ext uri="{FF2B5EF4-FFF2-40B4-BE49-F238E27FC236}">
                <a16:creationId xmlns:a16="http://schemas.microsoft.com/office/drawing/2014/main" id="{B79D98A5-CF53-4D58-A49B-BC51D4A36912}"/>
              </a:ext>
            </a:extLst>
          </p:cNvPr>
          <p:cNvPicPr>
            <a:picLocks noChangeAspect="1" noChangeArrowheads="1"/>
          </p:cNvPicPr>
          <p:nvPr/>
        </p:nvPicPr>
        <p:blipFill>
          <a:blip r:embed="rId2"/>
          <a:srcRect/>
          <a:stretch>
            <a:fillRect/>
          </a:stretch>
        </p:blipFill>
        <p:spPr bwMode="auto">
          <a:xfrm>
            <a:off x="152400" y="533400"/>
            <a:ext cx="4087813" cy="1944688"/>
          </a:xfrm>
          <a:prstGeom prst="rect">
            <a:avLst/>
          </a:prstGeom>
          <a:noFill/>
          <a:effectLst>
            <a:outerShdw dist="71842" dir="2700000" algn="ctr" rotWithShape="0">
              <a:srgbClr val="808080">
                <a:alpha val="50000"/>
              </a:srgbClr>
            </a:outerShdw>
          </a:effectLst>
        </p:spPr>
      </p:pic>
    </p:spTree>
  </p:cSld>
  <p:clrMapOvr>
    <a:masterClrMapping/>
  </p:clrMapOvr>
  <p:transition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CC6D778C-C38C-4DCF-9761-3B5070F548E4}"/>
              </a:ext>
            </a:extLst>
          </p:cNvPr>
          <p:cNvSpPr txBox="1">
            <a:spLocks noChangeArrowheads="1"/>
          </p:cNvSpPr>
          <p:nvPr/>
        </p:nvSpPr>
        <p:spPr bwMode="auto">
          <a:xfrm>
            <a:off x="3602038" y="0"/>
            <a:ext cx="554196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1">
                <a:solidFill>
                  <a:schemeClr val="tx2"/>
                </a:solidFill>
                <a:effectLst/>
                <a:latin typeface="Arial" panose="020B0604020202020204" pitchFamily="34" charset="0"/>
              </a:rPr>
              <a:t>New York State Department of</a:t>
            </a:r>
          </a:p>
          <a:p>
            <a:pPr algn="ctr" eaLnBrk="1" hangingPunct="1"/>
            <a:r>
              <a:rPr lang="en-US" altLang="en-US" sz="2200" b="1">
                <a:solidFill>
                  <a:schemeClr val="tx2"/>
                </a:solidFill>
                <a:effectLst/>
                <a:latin typeface="Arial" panose="020B0604020202020204" pitchFamily="34" charset="0"/>
              </a:rPr>
              <a:t>Environmental Conservation</a:t>
            </a:r>
          </a:p>
          <a:p>
            <a:pPr algn="ctr" eaLnBrk="1" hangingPunct="1"/>
            <a:r>
              <a:rPr lang="en-US" altLang="en-US" sz="1800" b="1">
                <a:solidFill>
                  <a:schemeClr val="tx2"/>
                </a:solidFill>
                <a:effectLst/>
                <a:latin typeface="Arial" panose="020B0604020202020204" pitchFamily="34" charset="0"/>
              </a:rPr>
              <a:t>Office Complex at 625 Broadway Avenue</a:t>
            </a:r>
          </a:p>
          <a:p>
            <a:pPr algn="ctr" eaLnBrk="1" hangingPunct="1">
              <a:lnSpc>
                <a:spcPct val="80000"/>
              </a:lnSpc>
              <a:spcBef>
                <a:spcPct val="50000"/>
              </a:spcBef>
            </a:pPr>
            <a:r>
              <a:rPr lang="en-US" altLang="en-US" sz="1400" b="1">
                <a:solidFill>
                  <a:schemeClr val="tx2"/>
                </a:solidFill>
                <a:effectLst/>
                <a:latin typeface="Arial" panose="020B0604020202020204" pitchFamily="34" charset="0"/>
              </a:rPr>
              <a:t>Albany, New York</a:t>
            </a:r>
          </a:p>
        </p:txBody>
      </p:sp>
      <p:sp>
        <p:nvSpPr>
          <p:cNvPr id="29699" name="Text Box 3">
            <a:extLst>
              <a:ext uri="{FF2B5EF4-FFF2-40B4-BE49-F238E27FC236}">
                <a16:creationId xmlns:a16="http://schemas.microsoft.com/office/drawing/2014/main" id="{E2170AB0-3FA2-42AE-9279-6E21B9E93894}"/>
              </a:ext>
            </a:extLst>
          </p:cNvPr>
          <p:cNvSpPr txBox="1">
            <a:spLocks noChangeArrowheads="1"/>
          </p:cNvSpPr>
          <p:nvPr/>
        </p:nvSpPr>
        <p:spPr bwMode="auto">
          <a:xfrm>
            <a:off x="4017963" y="1219200"/>
            <a:ext cx="5126037"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spAutoFit/>
          </a:bodyPr>
          <a:lstStyle>
            <a:lvl1pPr marL="254000" indent="-254000" defTabSz="1019175">
              <a:defRPr sz="2400">
                <a:solidFill>
                  <a:schemeClr val="tx1"/>
                </a:solidFill>
                <a:latin typeface="Times New Roman" panose="02020603050405020304" pitchFamily="18" charset="0"/>
              </a:defRPr>
            </a:lvl1pPr>
            <a:lvl2pPr marL="742950" indent="-285750" defTabSz="1019175">
              <a:defRPr sz="2400">
                <a:solidFill>
                  <a:schemeClr val="tx1"/>
                </a:solidFill>
                <a:latin typeface="Times New Roman" panose="02020603050405020304" pitchFamily="18" charset="0"/>
              </a:defRPr>
            </a:lvl2pPr>
            <a:lvl3pPr marL="1143000" indent="-228600" defTabSz="1019175">
              <a:defRPr sz="2400">
                <a:solidFill>
                  <a:schemeClr val="tx1"/>
                </a:solidFill>
                <a:latin typeface="Times New Roman" panose="02020603050405020304" pitchFamily="18" charset="0"/>
              </a:defRPr>
            </a:lvl3pPr>
            <a:lvl4pPr marL="1600200" indent="-228600" defTabSz="1019175">
              <a:defRPr sz="2400">
                <a:solidFill>
                  <a:schemeClr val="tx1"/>
                </a:solidFill>
                <a:latin typeface="Times New Roman" panose="02020603050405020304" pitchFamily="18" charset="0"/>
              </a:defRPr>
            </a:lvl4pPr>
            <a:lvl5pPr marL="2057400" indent="-228600" defTabSz="1019175">
              <a:defRPr sz="2400">
                <a:solidFill>
                  <a:schemeClr val="tx1"/>
                </a:solidFill>
                <a:latin typeface="Times New Roman" panose="02020603050405020304" pitchFamily="18" charset="0"/>
              </a:defRPr>
            </a:lvl5pPr>
            <a:lvl6pPr marL="2514600" indent="-22860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b="1">
                <a:effectLst/>
                <a:latin typeface="Arial" panose="020B0604020202020204" pitchFamily="34" charset="0"/>
              </a:rPr>
              <a:t>Project Highlights:</a:t>
            </a:r>
          </a:p>
          <a:p>
            <a:pPr>
              <a:spcBef>
                <a:spcPct val="50000"/>
              </a:spcBef>
              <a:buClr>
                <a:schemeClr val="tx2"/>
              </a:buClr>
              <a:buFont typeface="Wingdings" panose="05000000000000000000" pitchFamily="2" charset="2"/>
              <a:buNone/>
            </a:pPr>
            <a:r>
              <a:rPr lang="en-US" altLang="en-US" sz="1300" b="1">
                <a:effectLst/>
                <a:latin typeface="Arial" panose="020B0604020202020204" pitchFamily="34" charset="0"/>
              </a:rPr>
              <a:t>Sustainable Sites</a:t>
            </a:r>
            <a:endParaRPr lang="en-US" altLang="en-US" sz="1300" i="1">
              <a:solidFill>
                <a:srgbClr val="000000"/>
              </a:solidFill>
              <a:effectLst/>
              <a:latin typeface="Arial" panose="020B0604020202020204" pitchFamily="34" charset="0"/>
            </a:endParaRPr>
          </a:p>
          <a:p>
            <a:pPr>
              <a:spcBef>
                <a:spcPct val="20000"/>
              </a:spcBef>
              <a:buFontTx/>
              <a:buChar char="•"/>
            </a:pPr>
            <a:r>
              <a:rPr lang="en-US" altLang="en-US" sz="1300" u="sng">
                <a:solidFill>
                  <a:srgbClr val="000000"/>
                </a:solidFill>
                <a:effectLst/>
                <a:latin typeface="Arial" panose="020B0604020202020204" pitchFamily="34" charset="0"/>
              </a:rPr>
              <a:t>Urban Redevelopment:</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Urban infill site was previously a gravel parking lot.</a:t>
            </a:r>
          </a:p>
          <a:p>
            <a:pPr>
              <a:spcBef>
                <a:spcPct val="20000"/>
              </a:spcBef>
              <a:buFontTx/>
              <a:buChar char="•"/>
            </a:pPr>
            <a:r>
              <a:rPr lang="en-US" altLang="en-US" sz="1300" u="sng">
                <a:solidFill>
                  <a:srgbClr val="000000"/>
                </a:solidFill>
                <a:effectLst/>
                <a:latin typeface="Arial" panose="020B0604020202020204" pitchFamily="34" charset="0"/>
              </a:rPr>
              <a:t>Alternative Transportation:</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Located 80 yards from 4 bus lines; bicycle racks and showers; 15 electric vehicle charging stations; priority carpool parking.</a:t>
            </a:r>
            <a:endParaRPr lang="en-US" altLang="en-US" sz="1300" b="1">
              <a:solidFill>
                <a:srgbClr val="000000"/>
              </a:solidFill>
              <a:effectLst/>
              <a:latin typeface="Arial" panose="020B0604020202020204" pitchFamily="34" charset="0"/>
            </a:endParaRPr>
          </a:p>
          <a:p>
            <a:pPr>
              <a:spcBef>
                <a:spcPct val="50000"/>
              </a:spcBef>
              <a:buClr>
                <a:schemeClr val="tx1"/>
              </a:buClr>
              <a:buFont typeface="Wingdings" panose="05000000000000000000" pitchFamily="2" charset="2"/>
              <a:buNone/>
            </a:pPr>
            <a:r>
              <a:rPr lang="en-US" altLang="en-US" sz="1300" b="1">
                <a:solidFill>
                  <a:srgbClr val="000000"/>
                </a:solidFill>
                <a:effectLst/>
                <a:latin typeface="Arial" panose="020B0604020202020204" pitchFamily="34" charset="0"/>
              </a:rPr>
              <a:t>Energy and Atmosphere</a:t>
            </a:r>
          </a:p>
          <a:p>
            <a:pPr>
              <a:spcBef>
                <a:spcPct val="20000"/>
              </a:spcBef>
              <a:buFontTx/>
              <a:buChar char="•"/>
            </a:pPr>
            <a:r>
              <a:rPr lang="en-US" altLang="en-US" sz="1300" u="sng">
                <a:solidFill>
                  <a:srgbClr val="000000"/>
                </a:solidFill>
                <a:effectLst/>
                <a:latin typeface="Arial" panose="020B0604020202020204" pitchFamily="34" charset="0"/>
              </a:rPr>
              <a:t>Optimize Energy Performance:</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Exceeds ASHRAE/IESNA 90.1-1999 by 23.7%.</a:t>
            </a:r>
            <a:endParaRPr lang="en-US" altLang="en-US" sz="1300" b="1">
              <a:solidFill>
                <a:srgbClr val="000000"/>
              </a:solidFill>
              <a:effectLst/>
              <a:latin typeface="Arial" panose="020B0604020202020204" pitchFamily="34" charset="0"/>
            </a:endParaRPr>
          </a:p>
          <a:p>
            <a:pPr>
              <a:spcBef>
                <a:spcPct val="20000"/>
              </a:spcBef>
              <a:buFontTx/>
              <a:buChar char="•"/>
            </a:pPr>
            <a:r>
              <a:rPr lang="en-US" altLang="en-US" sz="1300" u="sng">
                <a:solidFill>
                  <a:srgbClr val="000000"/>
                </a:solidFill>
                <a:effectLst/>
                <a:latin typeface="Arial" panose="020B0604020202020204" pitchFamily="34" charset="0"/>
              </a:rPr>
              <a:t>Additional Commissioning:</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Verified that the building is designed, constructed and calibrated to operate as intended.</a:t>
            </a:r>
            <a:endParaRPr lang="en-US" altLang="en-US" sz="1300" b="1">
              <a:solidFill>
                <a:srgbClr val="000000"/>
              </a:solidFill>
              <a:effectLst/>
              <a:latin typeface="Arial" panose="020B0604020202020204" pitchFamily="34" charset="0"/>
            </a:endParaRPr>
          </a:p>
          <a:p>
            <a:pPr>
              <a:spcBef>
                <a:spcPct val="50000"/>
              </a:spcBef>
              <a:buFont typeface="Wingdings" panose="05000000000000000000" pitchFamily="2" charset="2"/>
              <a:buNone/>
            </a:pPr>
            <a:r>
              <a:rPr lang="en-US" altLang="en-US" sz="1300" b="1">
                <a:solidFill>
                  <a:srgbClr val="000000"/>
                </a:solidFill>
                <a:effectLst/>
                <a:latin typeface="Arial" panose="020B0604020202020204" pitchFamily="34" charset="0"/>
              </a:rPr>
              <a:t>Materials and Resources</a:t>
            </a:r>
          </a:p>
          <a:p>
            <a:pPr>
              <a:spcBef>
                <a:spcPct val="20000"/>
              </a:spcBef>
              <a:buFontTx/>
              <a:buChar char="•"/>
            </a:pPr>
            <a:r>
              <a:rPr lang="en-US" altLang="en-US" sz="1300" u="sng">
                <a:solidFill>
                  <a:srgbClr val="000000"/>
                </a:solidFill>
                <a:effectLst/>
                <a:latin typeface="Arial" panose="020B0604020202020204" pitchFamily="34" charset="0"/>
              </a:rPr>
              <a:t>Construction Waste Management:</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51% of construction waste was recycled.</a:t>
            </a:r>
            <a:endParaRPr lang="en-US" altLang="en-US" sz="1300" b="1">
              <a:solidFill>
                <a:srgbClr val="000000"/>
              </a:solidFill>
              <a:effectLst/>
              <a:latin typeface="Arial" panose="020B0604020202020204" pitchFamily="34" charset="0"/>
            </a:endParaRPr>
          </a:p>
          <a:p>
            <a:pPr>
              <a:spcBef>
                <a:spcPct val="50000"/>
              </a:spcBef>
              <a:buClr>
                <a:schemeClr val="tx1"/>
              </a:buClr>
              <a:buFont typeface="Wingdings" panose="05000000000000000000" pitchFamily="2" charset="2"/>
              <a:buNone/>
            </a:pPr>
            <a:r>
              <a:rPr lang="en-US" altLang="en-US" sz="1300" b="1">
                <a:solidFill>
                  <a:srgbClr val="000000"/>
                </a:solidFill>
                <a:effectLst/>
                <a:latin typeface="Arial" panose="020B0604020202020204" pitchFamily="34" charset="0"/>
              </a:rPr>
              <a:t>Indoor Environmental Quality</a:t>
            </a:r>
          </a:p>
          <a:p>
            <a:pPr>
              <a:spcBef>
                <a:spcPct val="20000"/>
              </a:spcBef>
              <a:buClr>
                <a:schemeClr val="tx1"/>
              </a:buClr>
              <a:buFontTx/>
              <a:buChar char="•"/>
            </a:pPr>
            <a:r>
              <a:rPr lang="en-US" altLang="en-US" sz="1300" u="sng">
                <a:solidFill>
                  <a:srgbClr val="000000"/>
                </a:solidFill>
                <a:effectLst/>
                <a:latin typeface="Arial" panose="020B0604020202020204" pitchFamily="34" charset="0"/>
              </a:rPr>
              <a:t>CO</a:t>
            </a:r>
            <a:r>
              <a:rPr lang="en-US" altLang="en-US" sz="1300" u="sng" baseline="-25000">
                <a:solidFill>
                  <a:srgbClr val="000000"/>
                </a:solidFill>
                <a:effectLst/>
                <a:latin typeface="Arial" panose="020B0604020202020204" pitchFamily="34" charset="0"/>
              </a:rPr>
              <a:t>2</a:t>
            </a:r>
            <a:r>
              <a:rPr lang="en-US" altLang="en-US" sz="1300" u="sng">
                <a:solidFill>
                  <a:srgbClr val="000000"/>
                </a:solidFill>
                <a:effectLst/>
                <a:latin typeface="Arial" panose="020B0604020202020204" pitchFamily="34" charset="0"/>
              </a:rPr>
              <a:t> Monitoring:</a:t>
            </a:r>
            <a:r>
              <a:rPr lang="en-US" altLang="en-US" sz="1300">
                <a:solidFill>
                  <a:srgbClr val="000000"/>
                </a:solidFill>
                <a:effectLst/>
                <a:latin typeface="Arial" panose="020B0604020202020204" pitchFamily="34" charset="0"/>
              </a:rPr>
              <a:t> CO</a:t>
            </a:r>
            <a:r>
              <a:rPr lang="en-US" altLang="en-US" sz="1300" baseline="-25000">
                <a:solidFill>
                  <a:srgbClr val="000000"/>
                </a:solidFill>
                <a:effectLst/>
                <a:latin typeface="Arial" panose="020B0604020202020204" pitchFamily="34" charset="0"/>
              </a:rPr>
              <a:t>2</a:t>
            </a:r>
            <a:r>
              <a:rPr lang="en-US" altLang="en-US" sz="1300">
                <a:solidFill>
                  <a:srgbClr val="000000"/>
                </a:solidFill>
                <a:effectLst/>
                <a:latin typeface="Arial" panose="020B0604020202020204" pitchFamily="34" charset="0"/>
              </a:rPr>
              <a:t> monitoring system has 83 sensors integrated with the building’s building management system.</a:t>
            </a:r>
            <a:endParaRPr lang="en-US" altLang="en-US" sz="1300" b="1">
              <a:solidFill>
                <a:srgbClr val="000000"/>
              </a:solidFill>
              <a:effectLst/>
              <a:latin typeface="Arial" panose="020B0604020202020204" pitchFamily="34" charset="0"/>
            </a:endParaRPr>
          </a:p>
          <a:p>
            <a:pPr>
              <a:spcBef>
                <a:spcPct val="20000"/>
              </a:spcBef>
              <a:buClr>
                <a:schemeClr val="tx1"/>
              </a:buClr>
              <a:buFontTx/>
              <a:buChar char="•"/>
            </a:pPr>
            <a:r>
              <a:rPr lang="en-US" altLang="en-US" sz="1300" u="sng">
                <a:solidFill>
                  <a:srgbClr val="000000"/>
                </a:solidFill>
                <a:effectLst/>
                <a:latin typeface="Arial" panose="020B0604020202020204" pitchFamily="34" charset="0"/>
              </a:rPr>
              <a:t>Low-Emitting Materials:</a:t>
            </a:r>
            <a:r>
              <a:rPr lang="en-US" altLang="en-US" sz="1300" b="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All adhesives, sealants, paints, coatings, carpeting, composite wood emit low or no volatile organic compounds.</a:t>
            </a:r>
            <a:endParaRPr lang="en-US" altLang="en-US" sz="1300" b="1">
              <a:solidFill>
                <a:srgbClr val="000000"/>
              </a:solidFill>
              <a:effectLst/>
              <a:latin typeface="Arial" panose="020B0604020202020204" pitchFamily="34" charset="0"/>
            </a:endParaRPr>
          </a:p>
        </p:txBody>
      </p:sp>
      <p:sp>
        <p:nvSpPr>
          <p:cNvPr id="29700" name="Rectangle 4">
            <a:extLst>
              <a:ext uri="{FF2B5EF4-FFF2-40B4-BE49-F238E27FC236}">
                <a16:creationId xmlns:a16="http://schemas.microsoft.com/office/drawing/2014/main" id="{EF450429-BBFD-4BB5-80F5-9D20DC4F44E5}"/>
              </a:ext>
            </a:extLst>
          </p:cNvPr>
          <p:cNvSpPr>
            <a:spLocks noChangeArrowheads="1"/>
          </p:cNvSpPr>
          <p:nvPr/>
        </p:nvSpPr>
        <p:spPr bwMode="auto">
          <a:xfrm>
            <a:off x="0" y="3124200"/>
            <a:ext cx="4087813"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58" tIns="50929" rIns="101858" bIns="50929"/>
          <a:lstStyle>
            <a:lvl1pPr marL="128588" indent="-128588" defTabSz="1019175">
              <a:tabLst>
                <a:tab pos="1028700" algn="l"/>
                <a:tab pos="1228725" algn="l"/>
                <a:tab pos="1336675" algn="l"/>
                <a:tab pos="1951038" algn="l"/>
              </a:tabLst>
              <a:defRPr sz="2400">
                <a:solidFill>
                  <a:schemeClr val="tx1"/>
                </a:solidFill>
                <a:latin typeface="Times New Roman" panose="02020603050405020304" pitchFamily="18" charset="0"/>
              </a:defRPr>
            </a:lvl1pPr>
            <a:lvl2pPr marL="742950" indent="-285750" defTabSz="1019175">
              <a:tabLst>
                <a:tab pos="1028700" algn="l"/>
                <a:tab pos="1228725" algn="l"/>
                <a:tab pos="1336675" algn="l"/>
                <a:tab pos="1951038" algn="l"/>
              </a:tabLst>
              <a:defRPr sz="2400">
                <a:solidFill>
                  <a:schemeClr val="tx1"/>
                </a:solidFill>
                <a:latin typeface="Times New Roman" panose="02020603050405020304" pitchFamily="18" charset="0"/>
              </a:defRPr>
            </a:lvl2pPr>
            <a:lvl3pPr marL="1143000" indent="-228600" defTabSz="1019175">
              <a:tabLst>
                <a:tab pos="1028700" algn="l"/>
                <a:tab pos="1228725" algn="l"/>
                <a:tab pos="1336675" algn="l"/>
                <a:tab pos="1951038" algn="l"/>
              </a:tabLst>
              <a:defRPr sz="2400">
                <a:solidFill>
                  <a:schemeClr val="tx1"/>
                </a:solidFill>
                <a:latin typeface="Times New Roman" panose="02020603050405020304" pitchFamily="18" charset="0"/>
              </a:defRPr>
            </a:lvl3pPr>
            <a:lvl4pPr marL="1600200" indent="-228600" defTabSz="1019175">
              <a:tabLst>
                <a:tab pos="1028700" algn="l"/>
                <a:tab pos="1228725" algn="l"/>
                <a:tab pos="1336675" algn="l"/>
                <a:tab pos="1951038" algn="l"/>
              </a:tabLst>
              <a:defRPr sz="2400">
                <a:solidFill>
                  <a:schemeClr val="tx1"/>
                </a:solidFill>
                <a:latin typeface="Times New Roman" panose="02020603050405020304" pitchFamily="18" charset="0"/>
              </a:defRPr>
            </a:lvl4pPr>
            <a:lvl5pPr marL="2057400" indent="-228600" defTabSz="1019175">
              <a:tabLst>
                <a:tab pos="1028700" algn="l"/>
                <a:tab pos="1228725" algn="l"/>
                <a:tab pos="1336675" algn="l"/>
                <a:tab pos="1951038" algn="l"/>
              </a:tabLst>
              <a:defRPr sz="2400">
                <a:solidFill>
                  <a:schemeClr val="tx1"/>
                </a:solidFill>
                <a:latin typeface="Times New Roman" panose="02020603050405020304" pitchFamily="18" charset="0"/>
              </a:defRPr>
            </a:lvl5pPr>
            <a:lvl6pPr marL="2514600" indent="-228600" defTabSz="1019175" eaLnBrk="0" fontAlgn="base" hangingPunct="0">
              <a:spcBef>
                <a:spcPct val="0"/>
              </a:spcBef>
              <a:spcAft>
                <a:spcPct val="0"/>
              </a:spcAft>
              <a:tabLst>
                <a:tab pos="1028700" algn="l"/>
                <a:tab pos="1228725" algn="l"/>
                <a:tab pos="1336675" algn="l"/>
                <a:tab pos="1951038" algn="l"/>
              </a:tabLst>
              <a:defRPr sz="2400">
                <a:solidFill>
                  <a:schemeClr val="tx1"/>
                </a:solidFill>
                <a:latin typeface="Times New Roman" panose="02020603050405020304" pitchFamily="18" charset="0"/>
              </a:defRPr>
            </a:lvl6pPr>
            <a:lvl7pPr marL="2971800" indent="-228600" defTabSz="1019175" eaLnBrk="0" fontAlgn="base" hangingPunct="0">
              <a:spcBef>
                <a:spcPct val="0"/>
              </a:spcBef>
              <a:spcAft>
                <a:spcPct val="0"/>
              </a:spcAft>
              <a:tabLst>
                <a:tab pos="1028700" algn="l"/>
                <a:tab pos="1228725" algn="l"/>
                <a:tab pos="1336675" algn="l"/>
                <a:tab pos="1951038" algn="l"/>
              </a:tabLst>
              <a:defRPr sz="2400">
                <a:solidFill>
                  <a:schemeClr val="tx1"/>
                </a:solidFill>
                <a:latin typeface="Times New Roman" panose="02020603050405020304" pitchFamily="18" charset="0"/>
              </a:defRPr>
            </a:lvl7pPr>
            <a:lvl8pPr marL="3429000" indent="-228600" defTabSz="1019175" eaLnBrk="0" fontAlgn="base" hangingPunct="0">
              <a:spcBef>
                <a:spcPct val="0"/>
              </a:spcBef>
              <a:spcAft>
                <a:spcPct val="0"/>
              </a:spcAft>
              <a:tabLst>
                <a:tab pos="1028700" algn="l"/>
                <a:tab pos="1228725" algn="l"/>
                <a:tab pos="1336675" algn="l"/>
                <a:tab pos="1951038" algn="l"/>
              </a:tabLst>
              <a:defRPr sz="2400">
                <a:solidFill>
                  <a:schemeClr val="tx1"/>
                </a:solidFill>
                <a:latin typeface="Times New Roman" panose="02020603050405020304" pitchFamily="18" charset="0"/>
              </a:defRPr>
            </a:lvl8pPr>
            <a:lvl9pPr marL="3886200" indent="-228600" defTabSz="1019175" eaLnBrk="0" fontAlgn="base" hangingPunct="0">
              <a:spcBef>
                <a:spcPct val="0"/>
              </a:spcBef>
              <a:spcAft>
                <a:spcPct val="0"/>
              </a:spcAft>
              <a:tabLst>
                <a:tab pos="1028700" algn="l"/>
                <a:tab pos="1228725" algn="l"/>
                <a:tab pos="1336675" algn="l"/>
                <a:tab pos="1951038" algn="l"/>
              </a:tabLst>
              <a:defRPr sz="2400">
                <a:solidFill>
                  <a:schemeClr val="tx1"/>
                </a:solidFill>
                <a:latin typeface="Times New Roman" panose="02020603050405020304" pitchFamily="18" charset="0"/>
              </a:defRPr>
            </a:lvl9pPr>
          </a:lstStyle>
          <a:p>
            <a:pPr algn="ctr" eaLnBrk="1" hangingPunct="1">
              <a:spcBef>
                <a:spcPct val="90000"/>
              </a:spcBef>
            </a:pPr>
            <a:r>
              <a:rPr lang="en-US" altLang="en-US" sz="1800" b="1">
                <a:solidFill>
                  <a:srgbClr val="000000"/>
                </a:solidFill>
                <a:effectLst/>
                <a:latin typeface="Arial" panose="020B0604020202020204" pitchFamily="34" charset="0"/>
              </a:rPr>
              <a:t>LEED</a:t>
            </a:r>
            <a:r>
              <a:rPr lang="en-US" altLang="en-US" sz="1800" b="1" baseline="30000">
                <a:solidFill>
                  <a:srgbClr val="000000"/>
                </a:solidFill>
                <a:effectLst/>
                <a:latin typeface="Arial" panose="020B0604020202020204" pitchFamily="34" charset="0"/>
              </a:rPr>
              <a:t>®</a:t>
            </a:r>
            <a:r>
              <a:rPr lang="en-US" altLang="en-US" sz="1800" b="1">
                <a:solidFill>
                  <a:srgbClr val="000000"/>
                </a:solidFill>
                <a:effectLst/>
                <a:latin typeface="Arial" panose="020B0604020202020204" pitchFamily="34" charset="0"/>
              </a:rPr>
              <a:t> v2 Silver 2002</a:t>
            </a:r>
          </a:p>
          <a:p>
            <a:pPr eaLnBrk="1" hangingPunct="1">
              <a:spcBef>
                <a:spcPct val="50000"/>
              </a:spcBef>
            </a:pPr>
            <a:r>
              <a:rPr lang="en-US" altLang="en-US" sz="1400" b="1">
                <a:solidFill>
                  <a:srgbClr val="000000"/>
                </a:solidFill>
                <a:effectLst/>
                <a:latin typeface="Arial" panose="020B0604020202020204" pitchFamily="34" charset="0"/>
              </a:rPr>
              <a:t>Owner:</a:t>
            </a:r>
            <a:r>
              <a:rPr lang="en-US" altLang="en-US" sz="1400">
                <a:solidFill>
                  <a:srgbClr val="000000"/>
                </a:solidFill>
                <a:effectLst/>
                <a:latin typeface="Arial" panose="020B0604020202020204" pitchFamily="34" charset="0"/>
              </a:rPr>
              <a:t> 	</a:t>
            </a:r>
            <a:r>
              <a:rPr lang="en-US" altLang="en-US" sz="1400" b="1">
                <a:solidFill>
                  <a:srgbClr val="000000"/>
                </a:solidFill>
                <a:effectLst/>
                <a:latin typeface="Arial" panose="020B0604020202020204" pitchFamily="34" charset="0"/>
              </a:rPr>
              <a:t>			Picotte Companies</a:t>
            </a:r>
          </a:p>
          <a:p>
            <a:pPr eaLnBrk="1" hangingPunct="1">
              <a:spcBef>
                <a:spcPct val="20000"/>
              </a:spcBef>
            </a:pPr>
            <a:r>
              <a:rPr lang="en-US" altLang="en-US" sz="1300" b="1">
                <a:solidFill>
                  <a:srgbClr val="000000"/>
                </a:solidFill>
                <a:effectLst/>
                <a:latin typeface="Arial" panose="020B0604020202020204" pitchFamily="34" charset="0"/>
              </a:rPr>
              <a:t>Building Statistics</a:t>
            </a:r>
          </a:p>
          <a:p>
            <a:pPr eaLnBrk="1" hangingPunct="1">
              <a:spcBef>
                <a:spcPct val="20000"/>
              </a:spcBef>
            </a:pPr>
            <a:r>
              <a:rPr lang="en-US" altLang="en-US" sz="1300">
                <a:solidFill>
                  <a:srgbClr val="000000"/>
                </a:solidFill>
                <a:effectLst/>
                <a:latin typeface="Arial" panose="020B0604020202020204" pitchFamily="34" charset="0"/>
              </a:rPr>
              <a:t>Completion Date:		</a:t>
            </a:r>
            <a:r>
              <a:rPr lang="en-US" altLang="en-US" sz="1300" i="1">
                <a:solidFill>
                  <a:srgbClr val="000000"/>
                </a:solidFill>
                <a:effectLst/>
                <a:latin typeface="Arial" panose="020B0604020202020204" pitchFamily="34" charset="0"/>
              </a:rPr>
              <a:t>September 2002</a:t>
            </a:r>
            <a:endParaRPr lang="en-US" altLang="en-US" sz="1300">
              <a:solidFill>
                <a:srgbClr val="000000"/>
              </a:solidFill>
              <a:effectLst/>
              <a:latin typeface="Arial" panose="020B0604020202020204" pitchFamily="34" charset="0"/>
            </a:endParaRPr>
          </a:p>
          <a:p>
            <a:pPr eaLnBrk="1" hangingPunct="1">
              <a:spcBef>
                <a:spcPct val="20000"/>
              </a:spcBef>
            </a:pPr>
            <a:r>
              <a:rPr lang="en-US" altLang="en-US" sz="1300">
                <a:solidFill>
                  <a:srgbClr val="000000"/>
                </a:solidFill>
                <a:effectLst/>
                <a:latin typeface="Arial" panose="020B0604020202020204" pitchFamily="34" charset="0"/>
              </a:rPr>
              <a:t>Size:</a:t>
            </a:r>
            <a:r>
              <a:rPr lang="en-US" altLang="en-US" sz="1300" i="1">
                <a:solidFill>
                  <a:srgbClr val="000000"/>
                </a:solidFill>
                <a:effectLst/>
                <a:latin typeface="Arial" panose="020B0604020202020204" pitchFamily="34" charset="0"/>
              </a:rPr>
              <a:t>	</a:t>
            </a:r>
            <a:r>
              <a:rPr lang="en-US" altLang="en-US" sz="1300">
                <a:solidFill>
                  <a:srgbClr val="000000"/>
                </a:solidFill>
                <a:effectLst/>
                <a:latin typeface="Arial" panose="020B0604020202020204" pitchFamily="34" charset="0"/>
              </a:rPr>
              <a:t>			</a:t>
            </a:r>
            <a:r>
              <a:rPr lang="en-US" altLang="en-US" sz="1300" i="1">
                <a:solidFill>
                  <a:srgbClr val="000000"/>
                </a:solidFill>
                <a:effectLst/>
                <a:latin typeface="Arial" panose="020B0604020202020204" pitchFamily="34" charset="0"/>
              </a:rPr>
              <a:t>471,000 gross square feet</a:t>
            </a:r>
            <a:endParaRPr lang="en-US" altLang="en-US" sz="1300">
              <a:solidFill>
                <a:srgbClr val="000000"/>
              </a:solidFill>
              <a:effectLst/>
              <a:latin typeface="Arial" panose="020B0604020202020204" pitchFamily="34" charset="0"/>
            </a:endParaRPr>
          </a:p>
          <a:p>
            <a:pPr eaLnBrk="1" hangingPunct="1">
              <a:spcBef>
                <a:spcPct val="20000"/>
              </a:spcBef>
            </a:pPr>
            <a:r>
              <a:rPr lang="en-US" altLang="en-US" sz="1300">
                <a:solidFill>
                  <a:srgbClr val="000000"/>
                </a:solidFill>
                <a:effectLst/>
                <a:latin typeface="Arial" panose="020B0604020202020204" pitchFamily="34" charset="0"/>
              </a:rPr>
              <a:t>Footprint:				</a:t>
            </a:r>
            <a:r>
              <a:rPr lang="en-US" altLang="en-US" sz="1300" i="1">
                <a:solidFill>
                  <a:srgbClr val="000000"/>
                </a:solidFill>
                <a:effectLst/>
                <a:latin typeface="Arial" panose="020B0604020202020204" pitchFamily="34" charset="0"/>
              </a:rPr>
              <a:t>45,600 square feet</a:t>
            </a:r>
            <a:endParaRPr lang="en-US" altLang="en-US" sz="1300">
              <a:solidFill>
                <a:srgbClr val="000000"/>
              </a:solidFill>
              <a:effectLst/>
              <a:latin typeface="Arial" panose="020B0604020202020204" pitchFamily="34" charset="0"/>
            </a:endParaRPr>
          </a:p>
          <a:p>
            <a:pPr eaLnBrk="1" hangingPunct="1">
              <a:spcBef>
                <a:spcPct val="20000"/>
              </a:spcBef>
            </a:pPr>
            <a:r>
              <a:rPr lang="en-US" altLang="en-US" sz="1300">
                <a:solidFill>
                  <a:srgbClr val="000000"/>
                </a:solidFill>
                <a:effectLst/>
                <a:latin typeface="Arial" panose="020B0604020202020204" pitchFamily="34" charset="0"/>
              </a:rPr>
              <a:t>Construction Type:		</a:t>
            </a:r>
            <a:r>
              <a:rPr lang="en-US" altLang="en-US" sz="1300" i="1">
                <a:solidFill>
                  <a:srgbClr val="000000"/>
                </a:solidFill>
                <a:effectLst/>
                <a:latin typeface="Arial" panose="020B0604020202020204" pitchFamily="34" charset="0"/>
              </a:rPr>
              <a:t>Commercial</a:t>
            </a:r>
          </a:p>
          <a:p>
            <a:pPr eaLnBrk="1" hangingPunct="1">
              <a:spcBef>
                <a:spcPct val="20000"/>
              </a:spcBef>
            </a:pPr>
            <a:r>
              <a:rPr lang="en-US" altLang="en-US" sz="1300">
                <a:solidFill>
                  <a:srgbClr val="000000"/>
                </a:solidFill>
                <a:effectLst/>
                <a:latin typeface="Arial" panose="020B0604020202020204" pitchFamily="34" charset="0"/>
              </a:rPr>
              <a:t>Use Group:</a:t>
            </a:r>
            <a:r>
              <a:rPr lang="en-US" altLang="en-US" sz="1300" i="1">
                <a:solidFill>
                  <a:srgbClr val="000000"/>
                </a:solidFill>
                <a:effectLst/>
                <a:latin typeface="Arial" panose="020B0604020202020204" pitchFamily="34" charset="0"/>
              </a:rPr>
              <a:t>				Office</a:t>
            </a:r>
            <a:endParaRPr lang="en-US" altLang="en-US" sz="1300">
              <a:solidFill>
                <a:srgbClr val="000000"/>
              </a:solidFill>
              <a:effectLst/>
              <a:latin typeface="Arial" panose="020B0604020202020204" pitchFamily="34" charset="0"/>
            </a:endParaRPr>
          </a:p>
          <a:p>
            <a:pPr eaLnBrk="1" hangingPunct="1">
              <a:spcBef>
                <a:spcPct val="20000"/>
              </a:spcBef>
            </a:pPr>
            <a:r>
              <a:rPr lang="en-US" altLang="en-US" sz="1300">
                <a:solidFill>
                  <a:srgbClr val="000000"/>
                </a:solidFill>
                <a:effectLst/>
                <a:latin typeface="Arial" panose="020B0604020202020204" pitchFamily="34" charset="0"/>
              </a:rPr>
              <a:t>Lot Size:</a:t>
            </a:r>
            <a:r>
              <a:rPr lang="en-US" altLang="en-US" sz="1300" i="1">
                <a:solidFill>
                  <a:srgbClr val="000000"/>
                </a:solidFill>
                <a:effectLst/>
                <a:latin typeface="Arial" panose="020B0604020202020204" pitchFamily="34" charset="0"/>
              </a:rPr>
              <a:t>				2.18 acres</a:t>
            </a:r>
          </a:p>
          <a:p>
            <a:pPr eaLnBrk="1" hangingPunct="1">
              <a:spcBef>
                <a:spcPct val="20000"/>
              </a:spcBef>
            </a:pPr>
            <a:r>
              <a:rPr lang="en-US" altLang="en-US" sz="1300">
                <a:solidFill>
                  <a:srgbClr val="000000"/>
                </a:solidFill>
                <a:effectLst/>
                <a:latin typeface="Arial" panose="020B0604020202020204" pitchFamily="34" charset="0"/>
              </a:rPr>
              <a:t>Annual Energy Use:</a:t>
            </a:r>
            <a:r>
              <a:rPr lang="en-US" altLang="en-US" sz="1300" i="1">
                <a:solidFill>
                  <a:srgbClr val="000000"/>
                </a:solidFill>
                <a:effectLst/>
                <a:latin typeface="Arial" panose="020B0604020202020204" pitchFamily="34" charset="0"/>
              </a:rPr>
              <a:t>	22,232,209 kBtu/year</a:t>
            </a:r>
          </a:p>
          <a:p>
            <a:pPr eaLnBrk="1" hangingPunct="1">
              <a:spcBef>
                <a:spcPct val="20000"/>
              </a:spcBef>
            </a:pPr>
            <a:r>
              <a:rPr lang="en-US" altLang="en-US" sz="1300">
                <a:solidFill>
                  <a:srgbClr val="000000"/>
                </a:solidFill>
                <a:effectLst/>
                <a:latin typeface="Arial" panose="020B0604020202020204" pitchFamily="34" charset="0"/>
              </a:rPr>
              <a:t>Occupancy:</a:t>
            </a:r>
            <a:r>
              <a:rPr lang="en-US" altLang="en-US" sz="1300" i="1">
                <a:solidFill>
                  <a:srgbClr val="000000"/>
                </a:solidFill>
                <a:effectLst/>
                <a:latin typeface="Arial" panose="020B0604020202020204" pitchFamily="34" charset="0"/>
              </a:rPr>
              <a:t>				1700 Staff</a:t>
            </a:r>
          </a:p>
        </p:txBody>
      </p:sp>
      <p:pic>
        <p:nvPicPr>
          <p:cNvPr id="512005" name="Picture 5">
            <a:extLst>
              <a:ext uri="{FF2B5EF4-FFF2-40B4-BE49-F238E27FC236}">
                <a16:creationId xmlns:a16="http://schemas.microsoft.com/office/drawing/2014/main" id="{70DD689E-1F80-47F5-A52F-F83BB86707AC}"/>
              </a:ext>
            </a:extLst>
          </p:cNvPr>
          <p:cNvPicPr>
            <a:picLocks noChangeAspect="1" noChangeArrowheads="1"/>
          </p:cNvPicPr>
          <p:nvPr/>
        </p:nvPicPr>
        <p:blipFill>
          <a:blip r:embed="rId2"/>
          <a:srcRect/>
          <a:stretch>
            <a:fillRect/>
          </a:stretch>
        </p:blipFill>
        <p:spPr bwMode="auto">
          <a:xfrm>
            <a:off x="381000" y="457200"/>
            <a:ext cx="3116263" cy="2360613"/>
          </a:xfrm>
          <a:prstGeom prst="rect">
            <a:avLst/>
          </a:prstGeom>
          <a:noFill/>
          <a:ln w="9525">
            <a:noFill/>
            <a:miter lim="800000"/>
            <a:headEnd/>
            <a:tailEnd/>
          </a:ln>
          <a:effectLst>
            <a:outerShdw dist="53882" dir="2700000" algn="ctr" rotWithShape="0">
              <a:schemeClr val="bg2"/>
            </a:outerShdw>
          </a:effectLst>
        </p:spPr>
      </p:pic>
    </p:spTree>
  </p:cSld>
  <p:clrMapOvr>
    <a:masterClrMapping/>
  </p:clrMapOvr>
  <p:transition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restationLEED">
            <a:extLst>
              <a:ext uri="{FF2B5EF4-FFF2-40B4-BE49-F238E27FC236}">
                <a16:creationId xmlns:a16="http://schemas.microsoft.com/office/drawing/2014/main" id="{1DDBCC47-9D9C-42F2-A473-838658BDD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39624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a:extLst>
              <a:ext uri="{FF2B5EF4-FFF2-40B4-BE49-F238E27FC236}">
                <a16:creationId xmlns:a16="http://schemas.microsoft.com/office/drawing/2014/main" id="{BBAEC7D3-F5BB-483D-909C-3D8290521CAE}"/>
              </a:ext>
            </a:extLst>
          </p:cNvPr>
          <p:cNvSpPr>
            <a:spLocks noChangeArrowheads="1"/>
          </p:cNvSpPr>
          <p:nvPr/>
        </p:nvSpPr>
        <p:spPr bwMode="auto">
          <a:xfrm>
            <a:off x="0" y="2971800"/>
            <a:ext cx="91440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effectLst/>
                <a:latin typeface="Arial" panose="020B0604020202020204" pitchFamily="34" charset="0"/>
              </a:rPr>
              <a:t>On October 30, 2003, Issaquah Highlands Fire Station #73 in Issaquah, Washington, was awarded LEED</a:t>
            </a:r>
            <a:r>
              <a:rPr lang="en-US" altLang="en-US" sz="1400" baseline="30000">
                <a:effectLst/>
                <a:latin typeface="Arial" panose="020B0604020202020204" pitchFamily="34" charset="0"/>
              </a:rPr>
              <a:t>®</a:t>
            </a:r>
            <a:r>
              <a:rPr lang="en-US" altLang="en-US" sz="1400">
                <a:effectLst/>
                <a:latin typeface="Arial" panose="020B0604020202020204" pitchFamily="34" charset="0"/>
              </a:rPr>
              <a:t> v2 Silver and became the first LEED certified fire station.  This 2 story 3 bay fire station incorporates many water efficient technologies for both the building and landscaping to maximize efficiency.  Within the building, the project achieves 55% potable water use reduction for waste conveyance and 36% water use reduction for flush and flow fixtures.  In addition, the landscape design does not require a permanent irrigation system, further reducing the need for potable water on site.  During construction, a waste management plan was implemented to divert 76% of materials from the landfill.  Fire Station #73 supports the regional economy as 44% of building materials are locally manufactured, and of those, 55% are locally harvested, demonstrating exemplary performance.  For the interior, the project includes several indoor environmental quality strategies, such as carbon dioxide monitoring systems and the use of low-emitting materials.  Furthermore, a construction IAQ management plan was implemented during construction as well as before occupancy to help sustain the comfort and well-being of the fire fighters.  A biodiesel fuel storage tank supplies the building’s emergency generator and also has the capability to provide fuel for the fire service vehicles based at the station.  To further demonstrate innovative performance, a rain water catchment system and underground cistern provide non-potable water for truck washing, conserving 4,500 gallons of water annually.</a:t>
            </a:r>
          </a:p>
        </p:txBody>
      </p:sp>
      <p:sp>
        <p:nvSpPr>
          <p:cNvPr id="30724" name="Text Box 4">
            <a:extLst>
              <a:ext uri="{FF2B5EF4-FFF2-40B4-BE49-F238E27FC236}">
                <a16:creationId xmlns:a16="http://schemas.microsoft.com/office/drawing/2014/main" id="{CA155366-1092-4343-AB8F-EEE5157EFDA6}"/>
              </a:ext>
            </a:extLst>
          </p:cNvPr>
          <p:cNvSpPr txBox="1">
            <a:spLocks noChangeArrowheads="1"/>
          </p:cNvSpPr>
          <p:nvPr/>
        </p:nvSpPr>
        <p:spPr bwMode="auto">
          <a:xfrm>
            <a:off x="0" y="533400"/>
            <a:ext cx="50292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1">
                <a:effectLst/>
                <a:latin typeface="Arial" panose="020B0604020202020204" pitchFamily="34" charset="0"/>
              </a:rPr>
              <a:t>Issaquah Highlands Fire Station #73</a:t>
            </a:r>
          </a:p>
          <a:p>
            <a:pPr algn="ctr" eaLnBrk="1" hangingPunct="1">
              <a:lnSpc>
                <a:spcPct val="120000"/>
              </a:lnSpc>
            </a:pPr>
            <a:r>
              <a:rPr lang="en-US" altLang="en-US" sz="1800" b="1">
                <a:effectLst/>
                <a:latin typeface="Arial" panose="020B0604020202020204" pitchFamily="34" charset="0"/>
              </a:rPr>
              <a:t>City of Issaquah</a:t>
            </a:r>
          </a:p>
          <a:p>
            <a:pPr algn="ctr" eaLnBrk="1" hangingPunct="1">
              <a:lnSpc>
                <a:spcPct val="120000"/>
              </a:lnSpc>
            </a:pPr>
            <a:endParaRPr lang="en-US" altLang="en-US" sz="800" b="1">
              <a:effectLst/>
              <a:latin typeface="Arial" panose="020B0604020202020204" pitchFamily="34" charset="0"/>
            </a:endParaRPr>
          </a:p>
          <a:p>
            <a:pPr algn="ctr" eaLnBrk="1" hangingPunct="1">
              <a:lnSpc>
                <a:spcPct val="120000"/>
              </a:lnSpc>
            </a:pPr>
            <a:r>
              <a:rPr lang="en-US" altLang="en-US" sz="1600" b="1">
                <a:effectLst/>
                <a:latin typeface="Arial" panose="020B0604020202020204" pitchFamily="34" charset="0"/>
              </a:rPr>
              <a:t>Issaquah, Washington</a:t>
            </a:r>
          </a:p>
          <a:p>
            <a:pPr algn="ctr" eaLnBrk="1" hangingPunct="1">
              <a:lnSpc>
                <a:spcPct val="120000"/>
              </a:lnSpc>
            </a:pPr>
            <a:endParaRPr lang="en-US" altLang="en-US" sz="800" b="1">
              <a:effectLst/>
              <a:latin typeface="Arial" panose="020B0604020202020204" pitchFamily="34" charset="0"/>
            </a:endParaRPr>
          </a:p>
          <a:p>
            <a:pPr algn="ctr" eaLnBrk="1" hangingPunct="1">
              <a:lnSpc>
                <a:spcPct val="140000"/>
              </a:lnSpc>
            </a:pPr>
            <a:r>
              <a:rPr lang="en-US" altLang="en-US" sz="2000" b="1">
                <a:effectLst/>
                <a:latin typeface="Arial" panose="020B0604020202020204" pitchFamily="34" charset="0"/>
              </a:rPr>
              <a:t>LEED</a:t>
            </a:r>
            <a:r>
              <a:rPr lang="en-US" altLang="en-US" sz="2000" b="1" baseline="30000">
                <a:effectLst/>
                <a:latin typeface="Arial" panose="020B0604020202020204" pitchFamily="34" charset="0"/>
                <a:cs typeface="Arial" panose="020B0604020202020204" pitchFamily="34" charset="0"/>
              </a:rPr>
              <a:t>®</a:t>
            </a:r>
            <a:r>
              <a:rPr lang="en-US" altLang="en-US" sz="2000" b="1">
                <a:effectLst/>
                <a:latin typeface="Arial" panose="020B0604020202020204" pitchFamily="34" charset="0"/>
              </a:rPr>
              <a:t> v2 Silver 2003</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K">
            <a:extLst>
              <a:ext uri="{FF2B5EF4-FFF2-40B4-BE49-F238E27FC236}">
                <a16:creationId xmlns:a16="http://schemas.microsoft.com/office/drawing/2014/main" id="{5675EE00-F887-49F0-BA05-FF990AD15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7200"/>
            <a:ext cx="32004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725CB5C7-5412-498F-BEB4-19BB2F2BB706}"/>
              </a:ext>
            </a:extLst>
          </p:cNvPr>
          <p:cNvSpPr txBox="1">
            <a:spLocks noChangeArrowheads="1"/>
          </p:cNvSpPr>
          <p:nvPr/>
        </p:nvSpPr>
        <p:spPr bwMode="auto">
          <a:xfrm>
            <a:off x="593725" y="3617913"/>
            <a:ext cx="692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effectLst/>
              <a:latin typeface="Arial" panose="020B0604020202020204" pitchFamily="34" charset="0"/>
            </a:endParaRPr>
          </a:p>
          <a:p>
            <a:pPr eaLnBrk="1" hangingPunct="1"/>
            <a:endParaRPr lang="en-US" altLang="en-US" sz="1800">
              <a:effectLst/>
              <a:latin typeface="Arial" panose="020B0604020202020204" pitchFamily="34" charset="0"/>
            </a:endParaRPr>
          </a:p>
          <a:p>
            <a:pPr eaLnBrk="1" hangingPunct="1"/>
            <a:r>
              <a:rPr lang="en-US" altLang="en-US" sz="1800">
                <a:effectLst/>
                <a:latin typeface="Arial" panose="020B0604020202020204" pitchFamily="34" charset="0"/>
              </a:rPr>
              <a:t>        </a:t>
            </a:r>
          </a:p>
        </p:txBody>
      </p:sp>
      <p:sp>
        <p:nvSpPr>
          <p:cNvPr id="31748" name="Rectangle 4">
            <a:extLst>
              <a:ext uri="{FF2B5EF4-FFF2-40B4-BE49-F238E27FC236}">
                <a16:creationId xmlns:a16="http://schemas.microsoft.com/office/drawing/2014/main" id="{CAB7EE65-91C7-4114-A81E-CEE9D95A4724}"/>
              </a:ext>
            </a:extLst>
          </p:cNvPr>
          <p:cNvSpPr>
            <a:spLocks noChangeArrowheads="1"/>
          </p:cNvSpPr>
          <p:nvPr/>
        </p:nvSpPr>
        <p:spPr bwMode="auto">
          <a:xfrm>
            <a:off x="0" y="312420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effectLst/>
                <a:latin typeface="Arial" panose="020B0604020202020204" pitchFamily="34" charset="0"/>
              </a:rPr>
              <a:t>The West Coast and Alaska Tsunami Warning Center in Palmer, Alaska, achieved LEED® v2 Certified on December 23, 2003.  As the first LEED certified building for Alaska, this one story 6,690 sf building monitors potential tsunamigenic earthquakes occurring in the coastal areas of California, Oregon, Washington, Alaska, and British Columbia.  The project reused an existing site, relocating the old warning center building and storage facility for reuse at another site.  By planting adaptive vegetation which does not require irrigation, more than half of the site was restored, and within the building, water usage is reduced by more than 30%.  Additional commissioning helps the building to achieve 28% energy efficiency over ASHRAE 90.1-1999.  Through the implementation of a construction waste management plan, 82% of materials were diverted from the landfill.  To improve indoor air quality, the project includes carbon dioxide monitoring, a construction IAQ management plan during construction and before occupancy, and installation of low-emitting adhesives, sealants, and paints.  To connect staff to the beautiful Palmer scenery, the building is designed with views from 90% of spaces.</a:t>
            </a:r>
          </a:p>
        </p:txBody>
      </p:sp>
      <p:sp>
        <p:nvSpPr>
          <p:cNvPr id="31749" name="Text Box 5">
            <a:extLst>
              <a:ext uri="{FF2B5EF4-FFF2-40B4-BE49-F238E27FC236}">
                <a16:creationId xmlns:a16="http://schemas.microsoft.com/office/drawing/2014/main" id="{ACDFABCA-2D65-4AC4-BC37-729D9F64AA81}"/>
              </a:ext>
            </a:extLst>
          </p:cNvPr>
          <p:cNvSpPr txBox="1">
            <a:spLocks noChangeArrowheads="1"/>
          </p:cNvSpPr>
          <p:nvPr/>
        </p:nvSpPr>
        <p:spPr bwMode="auto">
          <a:xfrm>
            <a:off x="0" y="609600"/>
            <a:ext cx="57721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1">
                <a:effectLst/>
                <a:latin typeface="Arial" panose="020B0604020202020204" pitchFamily="34" charset="0"/>
              </a:rPr>
              <a:t>West Coast &amp; Alaska </a:t>
            </a:r>
          </a:p>
          <a:p>
            <a:pPr algn="ctr" eaLnBrk="1" hangingPunct="1"/>
            <a:r>
              <a:rPr lang="en-US" altLang="en-US" sz="2200" b="1">
                <a:effectLst/>
                <a:latin typeface="Arial" panose="020B0604020202020204" pitchFamily="34" charset="0"/>
              </a:rPr>
              <a:t>Tsunami Warning Center</a:t>
            </a:r>
          </a:p>
          <a:p>
            <a:pPr algn="ctr" eaLnBrk="1" hangingPunct="1"/>
            <a:endParaRPr lang="en-US" altLang="en-US" sz="800" b="1">
              <a:effectLst/>
              <a:latin typeface="Arial" panose="020B0604020202020204" pitchFamily="34" charset="0"/>
            </a:endParaRPr>
          </a:p>
          <a:p>
            <a:pPr algn="ctr" eaLnBrk="1" hangingPunct="1"/>
            <a:r>
              <a:rPr lang="en-US" altLang="en-US" sz="1800" b="1">
                <a:effectLst/>
                <a:latin typeface="Arial" panose="020B0604020202020204" pitchFamily="34" charset="0"/>
              </a:rPr>
              <a:t>National Oceanic and Atmospheric Administration/ </a:t>
            </a:r>
          </a:p>
          <a:p>
            <a:pPr algn="ctr" eaLnBrk="1" hangingPunct="1"/>
            <a:r>
              <a:rPr lang="en-US" altLang="en-US" sz="1800" b="1">
                <a:effectLst/>
                <a:latin typeface="Arial" panose="020B0604020202020204" pitchFamily="34" charset="0"/>
              </a:rPr>
              <a:t>National Weather Service</a:t>
            </a:r>
          </a:p>
          <a:p>
            <a:pPr algn="ctr" eaLnBrk="1" hangingPunct="1"/>
            <a:endParaRPr lang="en-US" altLang="en-US" sz="800" b="1">
              <a:effectLst/>
              <a:latin typeface="Arial" panose="020B0604020202020204" pitchFamily="34" charset="0"/>
            </a:endParaRPr>
          </a:p>
          <a:p>
            <a:pPr algn="ctr" eaLnBrk="1" hangingPunct="1"/>
            <a:r>
              <a:rPr lang="en-US" altLang="en-US" sz="1600" b="1">
                <a:effectLst/>
                <a:latin typeface="Arial" panose="020B0604020202020204" pitchFamily="34" charset="0"/>
              </a:rPr>
              <a:t>Palmer, Alaska</a:t>
            </a:r>
          </a:p>
          <a:p>
            <a:pPr algn="ctr" eaLnBrk="1" hangingPunct="1"/>
            <a:endParaRPr lang="en-US" altLang="en-US" sz="800" b="1">
              <a:effectLst/>
              <a:latin typeface="Arial" panose="020B0604020202020204" pitchFamily="34" charset="0"/>
            </a:endParaRPr>
          </a:p>
          <a:p>
            <a:pPr algn="ctr" eaLnBrk="1" hangingPunct="1"/>
            <a:r>
              <a:rPr lang="en-US" altLang="en-US" sz="2000" b="1">
                <a:effectLst/>
                <a:latin typeface="Arial" panose="020B0604020202020204" pitchFamily="34" charset="0"/>
              </a:rPr>
              <a:t>LEED v2 Certified 2004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DB136C5-8E53-4E6E-906C-358AC7765B89}"/>
              </a:ext>
            </a:extLst>
          </p:cNvPr>
          <p:cNvSpPr>
            <a:spLocks noChangeArrowheads="1"/>
          </p:cNvSpPr>
          <p:nvPr>
            <p:ph type="title"/>
          </p:nvPr>
        </p:nvSpPr>
        <p:spPr bwMode="auto">
          <a:xfrm>
            <a:off x="304800" y="381000"/>
            <a:ext cx="8610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Technical Overview of LEED</a:t>
            </a:r>
            <a:r>
              <a:rPr lang="en-US" altLang="en-US" baseline="30000">
                <a:cs typeface="Arial" panose="020B0604020202020204" pitchFamily="34" charset="0"/>
              </a:rPr>
              <a:t>®</a:t>
            </a:r>
          </a:p>
        </p:txBody>
      </p:sp>
      <p:sp>
        <p:nvSpPr>
          <p:cNvPr id="32771" name="Rectangle 3">
            <a:extLst>
              <a:ext uri="{FF2B5EF4-FFF2-40B4-BE49-F238E27FC236}">
                <a16:creationId xmlns:a16="http://schemas.microsoft.com/office/drawing/2014/main" id="{16816F3D-BE12-4973-AD2B-EE640B2B61C6}"/>
              </a:ext>
            </a:extLst>
          </p:cNvPr>
          <p:cNvSpPr>
            <a:spLocks noGrp="1" noChangeArrowheads="1"/>
          </p:cNvSpPr>
          <p:nvPr>
            <p:ph type="body" idx="1"/>
          </p:nvPr>
        </p:nvSpPr>
        <p:spPr bwMode="auto">
          <a:xfrm>
            <a:off x="762000" y="1524000"/>
            <a:ext cx="7620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buFont typeface="Wingdings" panose="05000000000000000000" pitchFamily="2" charset="2"/>
              <a:buChar char="§"/>
            </a:pPr>
            <a:r>
              <a:rPr lang="en-US" altLang="en-US" sz="2800"/>
              <a:t>Green building rating system, currently for commercial and institutional new construction and major renovation.</a:t>
            </a:r>
          </a:p>
          <a:p>
            <a:pPr eaLnBrk="1" hangingPunct="1">
              <a:buFont typeface="Wingdings" panose="05000000000000000000" pitchFamily="2" charset="2"/>
              <a:buChar char="§"/>
            </a:pPr>
            <a:r>
              <a:rPr lang="en-US" altLang="en-US" sz="2800"/>
              <a:t>Existing, proven technologies</a:t>
            </a:r>
          </a:p>
          <a:p>
            <a:pPr eaLnBrk="1" hangingPunct="1">
              <a:buFont typeface="Wingdings" panose="05000000000000000000" pitchFamily="2" charset="2"/>
              <a:buChar char="§"/>
            </a:pPr>
            <a:r>
              <a:rPr lang="en-US" altLang="en-US" sz="2800"/>
              <a:t>Evaluates and recognizes performance in accepted green design categories </a:t>
            </a:r>
          </a:p>
          <a:p>
            <a:pPr eaLnBrk="1" hangingPunct="1">
              <a:buFont typeface="Wingdings" panose="05000000000000000000" pitchFamily="2" charset="2"/>
              <a:buChar char="§"/>
            </a:pPr>
            <a:r>
              <a:rPr lang="en-US" altLang="en-US" sz="2800"/>
              <a:t>LEED product development includes existing buildings, commercial interiors, multiple buildings, core &amp; shell, and homes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C71F051-7471-4EDE-88BD-28F46630D6FE}"/>
              </a:ext>
            </a:extLst>
          </p:cNvPr>
          <p:cNvSpPr>
            <a:spLocks noChangeArrowheads="1"/>
          </p:cNvSpPr>
          <p:nvPr>
            <p:ph type="body" idx="1"/>
          </p:nvPr>
        </p:nvSpPr>
        <p:spPr bwMode="auto">
          <a:xfrm>
            <a:off x="762000" y="1295400"/>
            <a:ext cx="7772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r>
              <a:rPr lang="en-US" altLang="en-US" sz="2800"/>
              <a:t>Whole-building approach encourages and guides a collaborative, integrated design and construction process </a:t>
            </a:r>
          </a:p>
          <a:p>
            <a:pPr eaLnBrk="1" hangingPunct="1">
              <a:buFont typeface="Wingdings" panose="05000000000000000000" pitchFamily="2" charset="2"/>
              <a:buChar char="§"/>
            </a:pPr>
            <a:r>
              <a:rPr lang="en-US" altLang="en-US" sz="2800"/>
              <a:t>Optimizes environmental and economic factors</a:t>
            </a:r>
          </a:p>
          <a:p>
            <a:pPr eaLnBrk="1" hangingPunct="1">
              <a:buFont typeface="Wingdings" panose="05000000000000000000" pitchFamily="2" charset="2"/>
              <a:buChar char="§"/>
            </a:pPr>
            <a:r>
              <a:rPr lang="en-US" altLang="en-US" sz="2800"/>
              <a:t>Four levels of LEED-NC certification:</a:t>
            </a:r>
          </a:p>
          <a:p>
            <a:pPr eaLnBrk="1" hangingPunct="1">
              <a:buFont typeface="Wingdings" panose="05000000000000000000" pitchFamily="2" charset="2"/>
              <a:buNone/>
            </a:pPr>
            <a:endParaRPr lang="en-US" altLang="en-US" sz="900"/>
          </a:p>
          <a:p>
            <a:pPr lvl="1" eaLnBrk="1" hangingPunct="1">
              <a:buFont typeface="Wingdings" panose="05000000000000000000" pitchFamily="2" charset="2"/>
              <a:buChar char="§"/>
            </a:pPr>
            <a:r>
              <a:rPr lang="en-US" altLang="en-US" sz="2400"/>
              <a:t>Certified Level		26 - 32 points 	</a:t>
            </a:r>
          </a:p>
          <a:p>
            <a:pPr lvl="1" eaLnBrk="1" hangingPunct="1">
              <a:buFont typeface="Wingdings" panose="05000000000000000000" pitchFamily="2" charset="2"/>
              <a:buChar char="§"/>
            </a:pPr>
            <a:r>
              <a:rPr lang="en-US" altLang="en-US" sz="2400"/>
              <a:t>Silver Level 		33 - 38 points 	</a:t>
            </a:r>
          </a:p>
          <a:p>
            <a:pPr lvl="1" eaLnBrk="1" hangingPunct="1">
              <a:buFont typeface="Wingdings" panose="05000000000000000000" pitchFamily="2" charset="2"/>
              <a:buChar char="§"/>
            </a:pPr>
            <a:r>
              <a:rPr lang="en-US" altLang="en-US" sz="2400"/>
              <a:t>Gold Level		39 - 51 points 	</a:t>
            </a:r>
          </a:p>
          <a:p>
            <a:pPr lvl="1" eaLnBrk="1" hangingPunct="1">
              <a:buFont typeface="Wingdings" panose="05000000000000000000" pitchFamily="2" charset="2"/>
              <a:buChar char="§"/>
            </a:pPr>
            <a:r>
              <a:rPr lang="en-US" altLang="en-US" sz="2400"/>
              <a:t>Platinum Level	52+ points (69 possible)</a:t>
            </a:r>
          </a:p>
        </p:txBody>
      </p:sp>
      <p:sp>
        <p:nvSpPr>
          <p:cNvPr id="33795" name="Rectangle 3">
            <a:extLst>
              <a:ext uri="{FF2B5EF4-FFF2-40B4-BE49-F238E27FC236}">
                <a16:creationId xmlns:a16="http://schemas.microsoft.com/office/drawing/2014/main" id="{46D42C16-781A-4F35-A3D9-B221D40A9ABD}"/>
              </a:ext>
            </a:extLst>
          </p:cNvPr>
          <p:cNvSpPr>
            <a:spLocks noChangeArrowheads="1"/>
          </p:cNvSpPr>
          <p:nvPr>
            <p:ph type="title"/>
          </p:nvPr>
        </p:nvSpPr>
        <p:spPr bwMode="auto">
          <a:xfrm>
            <a:off x="381000" y="304800"/>
            <a:ext cx="8305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Technical Overview of LEED</a:t>
            </a:r>
            <a:r>
              <a:rPr lang="en-US" altLang="en-US" baseline="30000">
                <a:cs typeface="Arial" panose="020B0604020202020204" pitchFamily="34" charset="0"/>
              </a:rPr>
              <a: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5650D1A2-0019-4D01-A478-A05DC6316E3A}"/>
              </a:ext>
            </a:extLst>
          </p:cNvPr>
          <p:cNvSpPr>
            <a:spLocks noChangeArrowheads="1"/>
          </p:cNvSpPr>
          <p:nvPr>
            <p:ph type="title"/>
          </p:nvPr>
        </p:nvSpPr>
        <p:spPr bwMode="auto">
          <a:xfrm>
            <a:off x="685800" y="304800"/>
            <a:ext cx="7848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LEED-NC</a:t>
            </a:r>
            <a:r>
              <a:rPr lang="en-US" altLang="en-US" baseline="30000">
                <a:cs typeface="Arial" panose="020B0604020202020204" pitchFamily="34" charset="0"/>
              </a:rPr>
              <a:t>®</a:t>
            </a:r>
            <a:r>
              <a:rPr lang="en-US" altLang="en-US"/>
              <a:t> Point Distribution</a:t>
            </a:r>
          </a:p>
        </p:txBody>
      </p:sp>
      <p:graphicFrame>
        <p:nvGraphicFramePr>
          <p:cNvPr id="5122" name="Object 3">
            <a:extLst>
              <a:ext uri="{FF2B5EF4-FFF2-40B4-BE49-F238E27FC236}">
                <a16:creationId xmlns:a16="http://schemas.microsoft.com/office/drawing/2014/main" id="{F1A44D32-5F8E-4BA6-9590-5301989E9069}"/>
              </a:ext>
            </a:extLst>
          </p:cNvPr>
          <p:cNvGraphicFramePr>
            <a:graphicFrameLocks noChangeAspect="1"/>
          </p:cNvGraphicFramePr>
          <p:nvPr/>
        </p:nvGraphicFramePr>
        <p:xfrm>
          <a:off x="1143000" y="1905000"/>
          <a:ext cx="7011988" cy="4114800"/>
        </p:xfrm>
        <a:graphic>
          <a:graphicData uri="http://schemas.openxmlformats.org/presentationml/2006/ole">
            <mc:AlternateContent xmlns:mc="http://schemas.openxmlformats.org/markup-compatibility/2006">
              <mc:Choice xmlns:v="urn:schemas-microsoft-com:vml" Requires="v">
                <p:oleObj spid="_x0000_s5125" name="Worksheet" r:id="rId4" imgW="4429579" imgH="2600680" progId="Excel.Sheet.8">
                  <p:embed/>
                </p:oleObj>
              </mc:Choice>
              <mc:Fallback>
                <p:oleObj name="Worksheet" r:id="rId4" imgW="4429579" imgH="260068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905000"/>
                        <a:ext cx="7011988" cy="41148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1220" name="Text Box 4">
            <a:extLst>
              <a:ext uri="{FF2B5EF4-FFF2-40B4-BE49-F238E27FC236}">
                <a16:creationId xmlns:a16="http://schemas.microsoft.com/office/drawing/2014/main" id="{3ECA754B-92BC-4D6B-82FB-E80D11CAD89D}"/>
              </a:ext>
            </a:extLst>
          </p:cNvPr>
          <p:cNvSpPr txBox="1">
            <a:spLocks noChangeArrowheads="1"/>
          </p:cNvSpPr>
          <p:nvPr/>
        </p:nvSpPr>
        <p:spPr bwMode="auto">
          <a:xfrm>
            <a:off x="2057400" y="1295400"/>
            <a:ext cx="5334000" cy="519113"/>
          </a:xfrm>
          <a:prstGeom prst="rect">
            <a:avLst/>
          </a:prstGeom>
          <a:noFill/>
          <a:ln w="9525">
            <a:noFill/>
            <a:miter lim="800000"/>
            <a:headEnd/>
            <a:tailEnd/>
          </a:ln>
          <a:effectLst/>
        </p:spPr>
        <p:txBody>
          <a:bodyPr>
            <a:spAutoFit/>
          </a:bodyPr>
          <a:lstStyle/>
          <a:p>
            <a:pPr algn="ctr">
              <a:spcBef>
                <a:spcPct val="20000"/>
              </a:spcBef>
              <a:buClr>
                <a:srgbClr val="A50021"/>
              </a:buClr>
              <a:buSzPct val="59000"/>
              <a:buFont typeface="Wingdings" pitchFamily="2" charset="2"/>
              <a:buNone/>
              <a:defRPr/>
            </a:pPr>
            <a:r>
              <a:rPr lang="en-US" sz="2800">
                <a:effectLst/>
                <a:latin typeface="Arial" charset="0"/>
              </a:rPr>
              <a:t>Five LEED credit categories</a:t>
            </a:r>
            <a:endParaRPr lang="en-US" sz="2800">
              <a:effectLst>
                <a:outerShdw blurRad="38100" dist="38100" dir="2700000" algn="tl">
                  <a:srgbClr val="C0C0C0"/>
                </a:outerShdw>
              </a:effectLst>
              <a:latin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79B09A2-853E-44C2-BF65-AE268EF64DF9}"/>
              </a:ext>
            </a:extLst>
          </p:cNvPr>
          <p:cNvSpPr>
            <a:spLocks noChangeArrowheads="1"/>
          </p:cNvSpPr>
          <p:nvPr>
            <p:ph type="title"/>
          </p:nvPr>
        </p:nvSpPr>
        <p:spPr bwMode="auto">
          <a:xfrm>
            <a:off x="381000" y="304800"/>
            <a:ext cx="8382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a:t>LEED-NC</a:t>
            </a:r>
            <a:r>
              <a:rPr lang="en-US" altLang="en-US" baseline="30000">
                <a:cs typeface="Arial" panose="020B0604020202020204" pitchFamily="34" charset="0"/>
              </a:rPr>
              <a:t>®</a:t>
            </a:r>
            <a:r>
              <a:rPr lang="en-US" altLang="en-US"/>
              <a:t> Certification Process</a:t>
            </a:r>
          </a:p>
        </p:txBody>
      </p:sp>
      <p:sp>
        <p:nvSpPr>
          <p:cNvPr id="34819" name="Rectangle 3">
            <a:extLst>
              <a:ext uri="{FF2B5EF4-FFF2-40B4-BE49-F238E27FC236}">
                <a16:creationId xmlns:a16="http://schemas.microsoft.com/office/drawing/2014/main" id="{9490CF34-CD80-49EB-9885-EF9EB2E01F62}"/>
              </a:ext>
            </a:extLst>
          </p:cNvPr>
          <p:cNvSpPr>
            <a:spLocks noChangeArrowheads="1"/>
          </p:cNvSpPr>
          <p:nvPr>
            <p:ph type="body" idx="1"/>
          </p:nvPr>
        </p:nvSpPr>
        <p:spPr bwMode="auto">
          <a:xfrm>
            <a:off x="685800" y="1219200"/>
            <a:ext cx="7543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eaLnBrk="1" hangingPunct="1">
              <a:buFontTx/>
              <a:buNone/>
            </a:pPr>
            <a:r>
              <a:rPr lang="en-US" altLang="en-US"/>
              <a:t>A three step process:</a:t>
            </a:r>
            <a:endParaRPr lang="en-US" altLang="en-US">
              <a:solidFill>
                <a:srgbClr val="000099"/>
              </a:solidFill>
            </a:endParaRPr>
          </a:p>
          <a:p>
            <a:pPr lvl="1" eaLnBrk="1" hangingPunct="1">
              <a:buFont typeface="Wingdings" panose="05000000000000000000" pitchFamily="2" charset="2"/>
              <a:buChar char="§"/>
            </a:pPr>
            <a:r>
              <a:rPr lang="en-US" altLang="en-US"/>
              <a:t>Step 1: Project Registration</a:t>
            </a:r>
          </a:p>
          <a:p>
            <a:pPr lvl="3" eaLnBrk="1" hangingPunct="1">
              <a:buFont typeface="Wingdings" panose="05000000000000000000" pitchFamily="2" charset="2"/>
              <a:buChar char="§"/>
            </a:pPr>
            <a:r>
              <a:rPr lang="en-US" altLang="en-US" sz="2400"/>
              <a:t>LEED Letter Templates, CIR access, and on-line project listing</a:t>
            </a:r>
          </a:p>
          <a:p>
            <a:pPr lvl="1" eaLnBrk="1" hangingPunct="1">
              <a:buFont typeface="Wingdings" panose="05000000000000000000" pitchFamily="2" charset="2"/>
              <a:buChar char="§"/>
            </a:pPr>
            <a:r>
              <a:rPr lang="en-US" altLang="en-US"/>
              <a:t>Step 2: Technical Support</a:t>
            </a:r>
          </a:p>
          <a:p>
            <a:pPr lvl="3" eaLnBrk="1" hangingPunct="1">
              <a:buFont typeface="Wingdings" panose="05000000000000000000" pitchFamily="2" charset="2"/>
              <a:buChar char="§"/>
            </a:pPr>
            <a:r>
              <a:rPr lang="en-US" altLang="en-US" sz="2400"/>
              <a:t>Reference Package</a:t>
            </a:r>
          </a:p>
          <a:p>
            <a:pPr lvl="3" eaLnBrk="1" hangingPunct="1">
              <a:buFont typeface="Wingdings" panose="05000000000000000000" pitchFamily="2" charset="2"/>
              <a:buChar char="§"/>
            </a:pPr>
            <a:r>
              <a:rPr lang="en-US" altLang="en-US" sz="2400"/>
              <a:t>Credit Inquiries and Rulings (CIR)</a:t>
            </a:r>
          </a:p>
          <a:p>
            <a:pPr lvl="1" eaLnBrk="1" hangingPunct="1">
              <a:buFont typeface="Wingdings" panose="05000000000000000000" pitchFamily="2" charset="2"/>
              <a:buChar char="§"/>
            </a:pPr>
            <a:r>
              <a:rPr lang="en-US" altLang="en-US"/>
              <a:t>Step 3: Building Certification</a:t>
            </a:r>
            <a:endParaRPr lang="en-US" altLang="en-US" b="1"/>
          </a:p>
          <a:p>
            <a:pPr lvl="3" eaLnBrk="1" hangingPunct="1">
              <a:buFont typeface="Wingdings" panose="05000000000000000000" pitchFamily="2" charset="2"/>
              <a:buChar char="§"/>
            </a:pPr>
            <a:r>
              <a:rPr lang="en-US" altLang="en-US" sz="2400"/>
              <a:t>Upon documentation submittal and USGBC review</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F72F0D6A-07C1-4510-979D-565891757323}"/>
              </a:ext>
            </a:extLst>
          </p:cNvPr>
          <p:cNvSpPr>
            <a:spLocks noChangeArrowheads="1"/>
          </p:cNvSpPr>
          <p:nvPr>
            <p:ph type="body" idx="1"/>
          </p:nvPr>
        </p:nvSpPr>
        <p:spPr bwMode="auto">
          <a:xfrm>
            <a:off x="381000" y="685800"/>
            <a:ext cx="8153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SzPct val="85000"/>
              <a:buFont typeface="Wingdings" panose="05000000000000000000" pitchFamily="2" charset="2"/>
              <a:buNone/>
            </a:pPr>
            <a:r>
              <a:rPr lang="en-US" altLang="en-US" sz="4000">
                <a:solidFill>
                  <a:schemeClr val="tx2"/>
                </a:solidFill>
              </a:rPr>
              <a:t>USGBC is...</a:t>
            </a:r>
          </a:p>
          <a:p>
            <a:pPr eaLnBrk="1" hangingPunct="1">
              <a:lnSpc>
                <a:spcPct val="90000"/>
              </a:lnSpc>
              <a:buSzPct val="85000"/>
              <a:buFont typeface="Wingdings" panose="05000000000000000000" pitchFamily="2" charset="2"/>
              <a:buNone/>
            </a:pPr>
            <a:endParaRPr lang="en-US" altLang="en-US">
              <a:solidFill>
                <a:schemeClr val="tx2"/>
              </a:solidFill>
            </a:endParaRPr>
          </a:p>
          <a:p>
            <a:pPr eaLnBrk="1" hangingPunct="1">
              <a:lnSpc>
                <a:spcPct val="90000"/>
              </a:lnSpc>
              <a:buSzPct val="85000"/>
              <a:buFont typeface="Wingdings" panose="05000000000000000000" pitchFamily="2" charset="2"/>
              <a:buChar char="§"/>
            </a:pPr>
            <a:r>
              <a:rPr lang="en-US" altLang="en-US" sz="3300"/>
              <a:t>A national nonprofit organization </a:t>
            </a:r>
          </a:p>
          <a:p>
            <a:pPr eaLnBrk="1" hangingPunct="1">
              <a:lnSpc>
                <a:spcPct val="90000"/>
              </a:lnSpc>
              <a:buSzPct val="85000"/>
              <a:buFont typeface="Wingdings" panose="05000000000000000000" pitchFamily="2" charset="2"/>
              <a:buChar char="§"/>
            </a:pPr>
            <a:r>
              <a:rPr lang="en-US" altLang="en-US" sz="3300"/>
              <a:t>A diverse membership of organizations</a:t>
            </a:r>
          </a:p>
          <a:p>
            <a:pPr eaLnBrk="1" hangingPunct="1">
              <a:lnSpc>
                <a:spcPct val="90000"/>
              </a:lnSpc>
              <a:buSzPct val="85000"/>
              <a:buFont typeface="Wingdings" panose="05000000000000000000" pitchFamily="2" charset="2"/>
              <a:buChar char="§"/>
            </a:pPr>
            <a:r>
              <a:rPr lang="en-US" altLang="en-US" sz="3300"/>
              <a:t>Consensus-driven</a:t>
            </a:r>
          </a:p>
          <a:p>
            <a:pPr eaLnBrk="1" hangingPunct="1">
              <a:lnSpc>
                <a:spcPct val="90000"/>
              </a:lnSpc>
              <a:buSzPct val="85000"/>
              <a:buFont typeface="Wingdings" panose="05000000000000000000" pitchFamily="2" charset="2"/>
              <a:buChar char="§"/>
            </a:pPr>
            <a:r>
              <a:rPr lang="en-US" altLang="en-US" sz="3300"/>
              <a:t>Committee-based product development</a:t>
            </a:r>
          </a:p>
          <a:p>
            <a:pPr eaLnBrk="1" hangingPunct="1">
              <a:lnSpc>
                <a:spcPct val="90000"/>
              </a:lnSpc>
              <a:buSzPct val="85000"/>
              <a:buFont typeface="Wingdings" panose="05000000000000000000" pitchFamily="2" charset="2"/>
              <a:buChar char="§"/>
            </a:pPr>
            <a:r>
              <a:rPr lang="en-US" altLang="en-US" sz="3300"/>
              <a:t>Developer and administrator of the LEED</a:t>
            </a:r>
            <a:r>
              <a:rPr lang="en-US" altLang="en-US" sz="3300" baseline="30000">
                <a:cs typeface="Arial" panose="020B0604020202020204" pitchFamily="34" charset="0"/>
              </a:rPr>
              <a:t>®</a:t>
            </a:r>
            <a:r>
              <a:rPr lang="en-US" altLang="en-US" sz="3300"/>
              <a:t> Green Building Rating System</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8E670A1-2488-4BDB-85A0-3854575D507A}"/>
              </a:ext>
            </a:extLst>
          </p:cNvPr>
          <p:cNvSpPr>
            <a:spLocks noChangeArrowheads="1"/>
          </p:cNvSpPr>
          <p:nvPr>
            <p:ph type="title"/>
          </p:nvPr>
        </p:nvSpPr>
        <p:spPr bwMode="auto">
          <a:xfrm>
            <a:off x="685800" y="304800"/>
            <a:ext cx="7553325"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LEED</a:t>
            </a:r>
            <a:r>
              <a:rPr lang="en-US" altLang="en-US" baseline="30000">
                <a:cs typeface="Arial" panose="020B0604020202020204" pitchFamily="34" charset="0"/>
              </a:rPr>
              <a:t>®</a:t>
            </a:r>
            <a:r>
              <a:rPr lang="en-US" altLang="en-US"/>
              <a:t> Certification Benefits</a:t>
            </a:r>
          </a:p>
        </p:txBody>
      </p:sp>
      <p:sp>
        <p:nvSpPr>
          <p:cNvPr id="35843" name="Rectangle 3">
            <a:extLst>
              <a:ext uri="{FF2B5EF4-FFF2-40B4-BE49-F238E27FC236}">
                <a16:creationId xmlns:a16="http://schemas.microsoft.com/office/drawing/2014/main" id="{BC791F75-F51B-4D39-999B-9811769EC49A}"/>
              </a:ext>
            </a:extLst>
          </p:cNvPr>
          <p:cNvSpPr>
            <a:spLocks noGrp="1" noChangeArrowheads="1"/>
          </p:cNvSpPr>
          <p:nvPr>
            <p:ph type="body" idx="1"/>
          </p:nvPr>
        </p:nvSpPr>
        <p:spPr bwMode="auto">
          <a:xfrm>
            <a:off x="762000" y="2286000"/>
            <a:ext cx="7696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222250" indent="-222250" eaLnBrk="1" hangingPunct="1">
              <a:buFont typeface="Wingdings" panose="05000000000000000000" pitchFamily="2" charset="2"/>
              <a:buChar char="§"/>
            </a:pPr>
            <a:r>
              <a:rPr lang="en-US" altLang="en-US" sz="2400"/>
              <a:t>Third party validation of achievement</a:t>
            </a:r>
          </a:p>
          <a:p>
            <a:pPr marL="222250" indent="-222250" eaLnBrk="1" hangingPunct="1">
              <a:buFont typeface="Wingdings" panose="05000000000000000000" pitchFamily="2" charset="2"/>
              <a:buChar char="§"/>
            </a:pPr>
            <a:r>
              <a:rPr lang="en-US" altLang="en-US" sz="2400"/>
              <a:t>Qualify for growing array of state and local government incentives</a:t>
            </a:r>
          </a:p>
          <a:p>
            <a:pPr marL="222250" indent="-222250" eaLnBrk="1" hangingPunct="1">
              <a:buFont typeface="Wingdings" panose="05000000000000000000" pitchFamily="2" charset="2"/>
              <a:buChar char="§"/>
            </a:pPr>
            <a:r>
              <a:rPr lang="en-US" altLang="en-US" sz="2400"/>
              <a:t>Contribute to growing knowledge base</a:t>
            </a:r>
          </a:p>
          <a:p>
            <a:pPr marL="222250" indent="-222250" eaLnBrk="1" hangingPunct="1">
              <a:buFont typeface="Wingdings" panose="05000000000000000000" pitchFamily="2" charset="2"/>
              <a:buChar char="§"/>
            </a:pPr>
            <a:r>
              <a:rPr lang="en-US" altLang="en-US" sz="2400"/>
              <a:t>LEED certification plaque to mount on building</a:t>
            </a:r>
          </a:p>
          <a:p>
            <a:pPr marL="222250" indent="-222250" eaLnBrk="1" hangingPunct="1">
              <a:buFont typeface="Wingdings" panose="05000000000000000000" pitchFamily="2" charset="2"/>
              <a:buChar char="§"/>
            </a:pPr>
            <a:r>
              <a:rPr lang="en-US" altLang="en-US" sz="2400"/>
              <a:t>Official certificate</a:t>
            </a:r>
          </a:p>
          <a:p>
            <a:pPr marL="222250" indent="-222250" eaLnBrk="1" hangingPunct="1">
              <a:buFont typeface="Wingdings" panose="05000000000000000000" pitchFamily="2" charset="2"/>
              <a:buChar char="§"/>
            </a:pPr>
            <a:r>
              <a:rPr lang="en-US" altLang="en-US" sz="2400"/>
              <a:t>Receive marketing exposure through USGBC Web site, case studies, media announcements</a:t>
            </a:r>
          </a:p>
        </p:txBody>
      </p:sp>
      <p:sp>
        <p:nvSpPr>
          <p:cNvPr id="35844" name="Text Box 4">
            <a:extLst>
              <a:ext uri="{FF2B5EF4-FFF2-40B4-BE49-F238E27FC236}">
                <a16:creationId xmlns:a16="http://schemas.microsoft.com/office/drawing/2014/main" id="{BE93ABCB-585A-43A6-B135-A21B886999B8}"/>
              </a:ext>
            </a:extLst>
          </p:cNvPr>
          <p:cNvSpPr txBox="1">
            <a:spLocks noChangeArrowheads="1"/>
          </p:cNvSpPr>
          <p:nvPr/>
        </p:nvSpPr>
        <p:spPr bwMode="auto">
          <a:xfrm>
            <a:off x="838200" y="1219200"/>
            <a:ext cx="6553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rgbClr val="7C9E85"/>
              </a:buClr>
              <a:buFont typeface="Wingdings" panose="05000000000000000000" pitchFamily="2" charset="2"/>
              <a:buNone/>
            </a:pPr>
            <a:r>
              <a:rPr lang="en-US" altLang="en-US" sz="2900">
                <a:effectLst/>
                <a:latin typeface="Arial" panose="020B0604020202020204" pitchFamily="34" charset="0"/>
              </a:rPr>
              <a:t>Recognition of Quality Buildings and Environmental Stewardship</a:t>
            </a:r>
            <a:endParaRPr lang="en-US" altLang="en-US">
              <a:effectLst/>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9EBC2E7-7C5B-488D-A934-003DFCDA137F}"/>
              </a:ext>
            </a:extLst>
          </p:cNvPr>
          <p:cNvSpPr>
            <a:spLocks noChangeArrowheads="1"/>
          </p:cNvSpPr>
          <p:nvPr>
            <p:ph type="title"/>
          </p:nvPr>
        </p:nvSpPr>
        <p:spPr bwMode="auto">
          <a:xfrm>
            <a:off x="1981200" y="381000"/>
            <a:ext cx="441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Resources</a:t>
            </a:r>
          </a:p>
        </p:txBody>
      </p:sp>
      <p:sp>
        <p:nvSpPr>
          <p:cNvPr id="36867" name="Rectangle 3">
            <a:extLst>
              <a:ext uri="{FF2B5EF4-FFF2-40B4-BE49-F238E27FC236}">
                <a16:creationId xmlns:a16="http://schemas.microsoft.com/office/drawing/2014/main" id="{EAB76493-68B1-4AF9-8DF3-93D80AC9BCE4}"/>
              </a:ext>
            </a:extLst>
          </p:cNvPr>
          <p:cNvSpPr>
            <a:spLocks noChangeArrowheads="1"/>
          </p:cNvSpPr>
          <p:nvPr>
            <p:ph type="body" idx="1"/>
          </p:nvPr>
        </p:nvSpPr>
        <p:spPr bwMode="auto">
          <a:xfrm>
            <a:off x="990600" y="1371600"/>
            <a:ext cx="7391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SzPct val="85000"/>
              <a:buFont typeface="Wingdings" panose="05000000000000000000" pitchFamily="2" charset="2"/>
              <a:buChar char="§"/>
            </a:pPr>
            <a:r>
              <a:rPr lang="en-US" altLang="en-US" sz="2900"/>
              <a:t>LEED Green Building Rating System</a:t>
            </a:r>
          </a:p>
          <a:p>
            <a:pPr eaLnBrk="1" hangingPunct="1">
              <a:buSzPct val="85000"/>
              <a:buFont typeface="Wingdings" panose="05000000000000000000" pitchFamily="2" charset="2"/>
              <a:buChar char="§"/>
            </a:pPr>
            <a:r>
              <a:rPr lang="en-US" altLang="en-US" sz="2900"/>
              <a:t>Training Workshop</a:t>
            </a:r>
          </a:p>
          <a:p>
            <a:pPr eaLnBrk="1" hangingPunct="1">
              <a:buSzPct val="85000"/>
              <a:buFont typeface="Wingdings" panose="05000000000000000000" pitchFamily="2" charset="2"/>
              <a:buChar char="§"/>
            </a:pPr>
            <a:r>
              <a:rPr lang="en-US" altLang="en-US" sz="2900"/>
              <a:t>Reference Package</a:t>
            </a:r>
          </a:p>
          <a:p>
            <a:pPr eaLnBrk="1" hangingPunct="1">
              <a:buSzPct val="85000"/>
              <a:buFont typeface="Wingdings" panose="05000000000000000000" pitchFamily="2" charset="2"/>
              <a:buChar char="§"/>
            </a:pPr>
            <a:r>
              <a:rPr lang="en-US" altLang="en-US" sz="2900"/>
              <a:t>Professional Accreditation</a:t>
            </a:r>
          </a:p>
          <a:p>
            <a:pPr eaLnBrk="1" hangingPunct="1">
              <a:buSzPct val="85000"/>
              <a:buFont typeface="Wingdings" panose="05000000000000000000" pitchFamily="2" charset="2"/>
              <a:buChar char="§"/>
            </a:pPr>
            <a:r>
              <a:rPr lang="en-US" altLang="en-US" sz="2900"/>
              <a:t>Welcome Packet</a:t>
            </a:r>
          </a:p>
          <a:p>
            <a:pPr eaLnBrk="1" hangingPunct="1">
              <a:buSzPct val="85000"/>
              <a:buFont typeface="Wingdings" panose="05000000000000000000" pitchFamily="2" charset="2"/>
              <a:buChar char="§"/>
            </a:pPr>
            <a:r>
              <a:rPr lang="en-US" altLang="en-US" sz="2900"/>
              <a:t>Credit Rulings </a:t>
            </a:r>
          </a:p>
          <a:p>
            <a:pPr eaLnBrk="1" hangingPunct="1">
              <a:buSzPct val="85000"/>
              <a:buFont typeface="Wingdings" panose="05000000000000000000" pitchFamily="2" charset="2"/>
              <a:buChar char="§"/>
            </a:pPr>
            <a:r>
              <a:rPr lang="en-US" altLang="en-US" sz="2900"/>
              <a:t>Website (www.leedbuilding.org)</a:t>
            </a:r>
          </a:p>
          <a:p>
            <a:pPr eaLnBrk="1" hangingPunct="1">
              <a:buSzPct val="85000"/>
              <a:buFont typeface="Wingdings" panose="05000000000000000000" pitchFamily="2" charset="2"/>
              <a:buChar char="§"/>
            </a:pPr>
            <a:r>
              <a:rPr lang="en-US" altLang="en-US" sz="2900"/>
              <a:t>Email 	(leedinfo@usgbc.org)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0C81F99-C560-4AA8-A265-5E782FAEF751}"/>
              </a:ext>
            </a:extLst>
          </p:cNvPr>
          <p:cNvSpPr>
            <a:spLocks noChangeArrowheads="1"/>
          </p:cNvSpPr>
          <p:nvPr>
            <p:ph type="title"/>
          </p:nvPr>
        </p:nvSpPr>
        <p:spPr bwMode="auto">
          <a:xfrm>
            <a:off x="1219200" y="1752600"/>
            <a:ext cx="67056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b="1">
                <a:solidFill>
                  <a:schemeClr val="tx1"/>
                </a:solidFill>
              </a:rPr>
              <a:t>For more information</a:t>
            </a:r>
            <a:br>
              <a:rPr lang="en-US" altLang="en-US" sz="4800" b="1">
                <a:solidFill>
                  <a:schemeClr val="tx1"/>
                </a:solidFill>
              </a:rPr>
            </a:br>
            <a:r>
              <a:rPr lang="en-US" altLang="en-US" sz="4800" b="1">
                <a:solidFill>
                  <a:schemeClr val="tx1"/>
                </a:solidFill>
              </a:rPr>
              <a:t>please visit www.usgbc.org</a:t>
            </a:r>
            <a:br>
              <a:rPr lang="en-US" altLang="en-US" sz="4800" b="1">
                <a:solidFill>
                  <a:schemeClr val="tx1"/>
                </a:solidFill>
              </a:rPr>
            </a:br>
            <a:endParaRPr lang="en-US" altLang="en-US" sz="4800" b="1">
              <a:solidFill>
                <a:schemeClr val="tx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B74ECA6-4E12-42C2-BC59-D7F883B61EDE}"/>
              </a:ext>
            </a:extLst>
          </p:cNvPr>
          <p:cNvSpPr>
            <a:spLocks noChangeArrowheads="1"/>
          </p:cNvSpPr>
          <p:nvPr>
            <p:ph type="title" idx="4294967295"/>
          </p:nvPr>
        </p:nvSpPr>
        <p:spPr bwMode="auto">
          <a:xfrm>
            <a:off x="457200" y="228600"/>
            <a:ext cx="653415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What is “Green” Design?</a:t>
            </a:r>
          </a:p>
        </p:txBody>
      </p:sp>
      <p:sp>
        <p:nvSpPr>
          <p:cNvPr id="54276" name="Rectangle 4">
            <a:extLst>
              <a:ext uri="{FF2B5EF4-FFF2-40B4-BE49-F238E27FC236}">
                <a16:creationId xmlns:a16="http://schemas.microsoft.com/office/drawing/2014/main" id="{D661C7AC-16F2-43AC-AB02-0BF5732CF516}"/>
              </a:ext>
            </a:extLst>
          </p:cNvPr>
          <p:cNvSpPr>
            <a:spLocks noChangeArrowheads="1"/>
          </p:cNvSpPr>
          <p:nvPr/>
        </p:nvSpPr>
        <p:spPr bwMode="auto">
          <a:xfrm>
            <a:off x="457200" y="990600"/>
            <a:ext cx="8305800" cy="5486400"/>
          </a:xfrm>
          <a:prstGeom prst="rect">
            <a:avLst/>
          </a:prstGeom>
          <a:noFill/>
          <a:ln w="12700">
            <a:noFill/>
            <a:miter lim="800000"/>
            <a:headEnd/>
            <a:tailEnd/>
          </a:ln>
          <a:effectLst/>
        </p:spPr>
        <p:txBody>
          <a:bodyPr lIns="90488" tIns="44450" rIns="90488" bIns="44450"/>
          <a:lstStyle/>
          <a:p>
            <a:pPr>
              <a:spcBef>
                <a:spcPct val="20000"/>
              </a:spcBef>
              <a:buClr>
                <a:srgbClr val="7C9E85"/>
              </a:buClr>
              <a:buFont typeface="Wingdings" pitchFamily="2" charset="2"/>
              <a:buNone/>
              <a:defRPr/>
            </a:pPr>
            <a:r>
              <a:rPr lang="en-US" sz="2900">
                <a:effectLst/>
                <a:latin typeface="Arial" charset="0"/>
              </a:rPr>
              <a:t>Design and construction practices that significantly reduce or eliminate the negative impact of buildings on the environment and occupants in five broad areas:</a:t>
            </a:r>
          </a:p>
          <a:p>
            <a:pPr>
              <a:spcBef>
                <a:spcPct val="20000"/>
              </a:spcBef>
              <a:buClr>
                <a:srgbClr val="7C9E85"/>
              </a:buClr>
              <a:buFont typeface="Wingdings" pitchFamily="2" charset="2"/>
              <a:buNone/>
              <a:defRPr/>
            </a:pPr>
            <a:endParaRPr lang="en-US" sz="2900">
              <a:effectLst>
                <a:outerShdw blurRad="38100" dist="38100" dir="2700000" algn="tl">
                  <a:srgbClr val="C0C0C0"/>
                </a:outerShdw>
              </a:effectLst>
              <a:latin typeface="Arial" charset="0"/>
            </a:endParaRPr>
          </a:p>
          <a:p>
            <a:pPr>
              <a:spcBef>
                <a:spcPct val="20000"/>
              </a:spcBef>
              <a:buClr>
                <a:schemeClr val="tx1"/>
              </a:buClr>
              <a:buSzPct val="85000"/>
              <a:buFont typeface="Wingdings" pitchFamily="2" charset="2"/>
              <a:buChar char="§"/>
              <a:defRPr/>
            </a:pPr>
            <a:r>
              <a:rPr lang="en-US" sz="2900">
                <a:solidFill>
                  <a:srgbClr val="7C9E85"/>
                </a:solidFill>
                <a:effectLst>
                  <a:outerShdw blurRad="38100" dist="38100" dir="2700000" algn="tl">
                    <a:srgbClr val="C0C0C0"/>
                  </a:outerShdw>
                </a:effectLst>
                <a:latin typeface="Arial" charset="0"/>
              </a:rPr>
              <a:t> </a:t>
            </a:r>
            <a:r>
              <a:rPr lang="en-US" sz="2900" b="1">
                <a:effectLst/>
                <a:latin typeface="Arial" charset="0"/>
              </a:rPr>
              <a:t>Sustainable site planning </a:t>
            </a:r>
          </a:p>
          <a:p>
            <a:pPr>
              <a:spcBef>
                <a:spcPct val="20000"/>
              </a:spcBef>
              <a:buClr>
                <a:schemeClr val="tx1"/>
              </a:buClr>
              <a:buSzPct val="85000"/>
              <a:buFont typeface="Wingdings" pitchFamily="2" charset="2"/>
              <a:buChar char="§"/>
              <a:defRPr/>
            </a:pPr>
            <a:r>
              <a:rPr lang="en-US" sz="2900" b="1">
                <a:effectLst/>
                <a:latin typeface="Arial" charset="0"/>
              </a:rPr>
              <a:t> Safeguarding water and water efficiency </a:t>
            </a:r>
          </a:p>
          <a:p>
            <a:pPr>
              <a:spcBef>
                <a:spcPct val="20000"/>
              </a:spcBef>
              <a:buClr>
                <a:schemeClr val="tx1"/>
              </a:buClr>
              <a:buSzPct val="85000"/>
              <a:buFont typeface="Wingdings" pitchFamily="2" charset="2"/>
              <a:buChar char="§"/>
              <a:defRPr/>
            </a:pPr>
            <a:r>
              <a:rPr lang="en-US" sz="2900" b="1">
                <a:effectLst/>
                <a:latin typeface="Arial" charset="0"/>
              </a:rPr>
              <a:t> Energy efficiency and renewable energy</a:t>
            </a:r>
          </a:p>
          <a:p>
            <a:pPr>
              <a:spcBef>
                <a:spcPct val="20000"/>
              </a:spcBef>
              <a:buClr>
                <a:schemeClr val="tx1"/>
              </a:buClr>
              <a:buSzPct val="85000"/>
              <a:buFont typeface="Wingdings" pitchFamily="2" charset="2"/>
              <a:buChar char="§"/>
              <a:defRPr/>
            </a:pPr>
            <a:r>
              <a:rPr lang="en-US" sz="2900" b="1">
                <a:effectLst/>
                <a:latin typeface="Arial" charset="0"/>
              </a:rPr>
              <a:t> Conservation of materials and resources</a:t>
            </a:r>
          </a:p>
          <a:p>
            <a:pPr>
              <a:spcBef>
                <a:spcPct val="20000"/>
              </a:spcBef>
              <a:buClr>
                <a:schemeClr val="tx1"/>
              </a:buClr>
              <a:buSzPct val="85000"/>
              <a:buFont typeface="Wingdings" pitchFamily="2" charset="2"/>
              <a:buChar char="§"/>
              <a:defRPr/>
            </a:pPr>
            <a:r>
              <a:rPr lang="en-US" sz="2900" b="1">
                <a:effectLst/>
                <a:latin typeface="Arial" charset="0"/>
              </a:rPr>
              <a:t> Indoor environmental quality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060EEB2-61CA-4BE3-99F6-802463CBB03F}"/>
              </a:ext>
            </a:extLst>
          </p:cNvPr>
          <p:cNvSpPr>
            <a:spLocks noChangeArrowheads="1"/>
          </p:cNvSpPr>
          <p:nvPr>
            <p:ph type="title" idx="4294967295"/>
          </p:nvPr>
        </p:nvSpPr>
        <p:spPr bwMode="auto">
          <a:xfrm>
            <a:off x="228600" y="228600"/>
            <a:ext cx="81534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Environmental Impact of Buildings</a:t>
            </a:r>
            <a:r>
              <a:rPr lang="en-US" altLang="en-US" sz="4000">
                <a:solidFill>
                  <a:schemeClr val="tx1"/>
                </a:solidFill>
              </a:rPr>
              <a:t>*</a:t>
            </a:r>
          </a:p>
        </p:txBody>
      </p:sp>
      <p:sp>
        <p:nvSpPr>
          <p:cNvPr id="53251" name="Rectangle 3">
            <a:extLst>
              <a:ext uri="{FF2B5EF4-FFF2-40B4-BE49-F238E27FC236}">
                <a16:creationId xmlns:a16="http://schemas.microsoft.com/office/drawing/2014/main" id="{35BCB703-4AB7-4C25-A336-0B95ACFBDB28}"/>
              </a:ext>
            </a:extLst>
          </p:cNvPr>
          <p:cNvSpPr>
            <a:spLocks noChangeArrowheads="1"/>
          </p:cNvSpPr>
          <p:nvPr/>
        </p:nvSpPr>
        <p:spPr bwMode="auto">
          <a:xfrm>
            <a:off x="228600" y="1066800"/>
            <a:ext cx="7924800" cy="5181600"/>
          </a:xfrm>
          <a:prstGeom prst="rect">
            <a:avLst/>
          </a:prstGeom>
          <a:noFill/>
          <a:ln w="12700">
            <a:noFill/>
            <a:miter lim="800000"/>
            <a:headEnd/>
            <a:tailEnd/>
          </a:ln>
          <a:effectLst/>
        </p:spPr>
        <p:txBody>
          <a:bodyPr lIns="90488" tIns="44450" rIns="90488" bIns="44450"/>
          <a:lstStyle/>
          <a:p>
            <a:pPr marL="742950" lvl="1" indent="-285750">
              <a:lnSpc>
                <a:spcPct val="110000"/>
              </a:lnSpc>
              <a:spcBef>
                <a:spcPct val="20000"/>
              </a:spcBef>
              <a:buClr>
                <a:schemeClr val="tx1"/>
              </a:buClr>
              <a:buSzPct val="85000"/>
              <a:buFont typeface="Wingdings" pitchFamily="2" charset="2"/>
              <a:buChar char="§"/>
              <a:defRPr/>
            </a:pPr>
            <a:r>
              <a:rPr lang="en-US">
                <a:effectLst/>
                <a:latin typeface="Arial" charset="0"/>
              </a:rPr>
              <a:t>65.2% of total U.S. electricity consumption </a:t>
            </a:r>
            <a:r>
              <a:rPr lang="en-US" baseline="30000">
                <a:effectLst/>
                <a:latin typeface="Arial" charset="0"/>
              </a:rPr>
              <a:t>1</a:t>
            </a:r>
          </a:p>
          <a:p>
            <a:pPr marL="742950" lvl="1" indent="-285750">
              <a:lnSpc>
                <a:spcPct val="110000"/>
              </a:lnSpc>
              <a:spcBef>
                <a:spcPct val="20000"/>
              </a:spcBef>
              <a:buClr>
                <a:schemeClr val="tx1"/>
              </a:buClr>
              <a:buSzPct val="85000"/>
              <a:buFont typeface="Wingdings" pitchFamily="2" charset="2"/>
              <a:buChar char="§"/>
              <a:defRPr/>
            </a:pPr>
            <a:endParaRPr lang="en-US" sz="800" baseline="30000">
              <a:effectLst/>
              <a:latin typeface="Arial" charset="0"/>
            </a:endParaRPr>
          </a:p>
          <a:p>
            <a:pPr marL="742950" lvl="1" indent="-285750">
              <a:lnSpc>
                <a:spcPct val="110000"/>
              </a:lnSpc>
              <a:spcBef>
                <a:spcPct val="20000"/>
              </a:spcBef>
              <a:buClr>
                <a:schemeClr val="tx1"/>
              </a:buClr>
              <a:buSzPct val="85000"/>
              <a:buFont typeface="Wingdings" pitchFamily="2" charset="2"/>
              <a:buChar char="§"/>
              <a:defRPr/>
            </a:pPr>
            <a:r>
              <a:rPr lang="en-US">
                <a:effectLst/>
                <a:latin typeface="Arial" charset="0"/>
              </a:rPr>
              <a:t>&gt; 36% of total U.S. primary energy use </a:t>
            </a:r>
            <a:r>
              <a:rPr lang="en-US" baseline="30000">
                <a:effectLst/>
                <a:latin typeface="Arial" charset="0"/>
              </a:rPr>
              <a:t>2</a:t>
            </a:r>
            <a:r>
              <a:rPr lang="en-US">
                <a:effectLst/>
                <a:latin typeface="Arial" charset="0"/>
              </a:rPr>
              <a:t> </a:t>
            </a:r>
          </a:p>
          <a:p>
            <a:pPr marL="742950" lvl="1" indent="-285750">
              <a:lnSpc>
                <a:spcPct val="110000"/>
              </a:lnSpc>
              <a:spcBef>
                <a:spcPct val="20000"/>
              </a:spcBef>
              <a:buClr>
                <a:schemeClr val="tx1"/>
              </a:buClr>
              <a:buSzPct val="85000"/>
              <a:buFont typeface="Wingdings" pitchFamily="2" charset="2"/>
              <a:buChar char="§"/>
              <a:defRPr/>
            </a:pPr>
            <a:endParaRPr lang="en-US" sz="800">
              <a:effectLst/>
              <a:latin typeface="Arial" charset="0"/>
            </a:endParaRPr>
          </a:p>
          <a:p>
            <a:pPr marL="742950" lvl="1" indent="-285750">
              <a:lnSpc>
                <a:spcPct val="110000"/>
              </a:lnSpc>
              <a:spcBef>
                <a:spcPct val="20000"/>
              </a:spcBef>
              <a:buClr>
                <a:schemeClr val="tx1"/>
              </a:buClr>
              <a:buSzPct val="85000"/>
              <a:buFont typeface="Wingdings" pitchFamily="2" charset="2"/>
              <a:buChar char="§"/>
              <a:defRPr/>
            </a:pPr>
            <a:r>
              <a:rPr lang="en-US">
                <a:effectLst/>
                <a:latin typeface="Arial" charset="0"/>
              </a:rPr>
              <a:t>30% of total U.S. greenhouse gas emissions </a:t>
            </a:r>
            <a:r>
              <a:rPr lang="en-US" baseline="30000">
                <a:effectLst/>
                <a:latin typeface="Arial" charset="0"/>
              </a:rPr>
              <a:t>3</a:t>
            </a:r>
          </a:p>
          <a:p>
            <a:pPr marL="742950" lvl="1" indent="-285750">
              <a:lnSpc>
                <a:spcPct val="110000"/>
              </a:lnSpc>
              <a:spcBef>
                <a:spcPct val="20000"/>
              </a:spcBef>
              <a:buClr>
                <a:schemeClr val="tx1"/>
              </a:buClr>
              <a:buSzPct val="85000"/>
              <a:buFont typeface="Wingdings" pitchFamily="2" charset="2"/>
              <a:buChar char="§"/>
              <a:defRPr/>
            </a:pPr>
            <a:endParaRPr lang="en-US" sz="800">
              <a:effectLst/>
              <a:latin typeface="Arial" charset="0"/>
            </a:endParaRPr>
          </a:p>
          <a:p>
            <a:pPr marL="742950" lvl="1" indent="-285750">
              <a:lnSpc>
                <a:spcPct val="110000"/>
              </a:lnSpc>
              <a:spcBef>
                <a:spcPct val="20000"/>
              </a:spcBef>
              <a:buClr>
                <a:schemeClr val="tx1"/>
              </a:buClr>
              <a:buSzPct val="85000"/>
              <a:buFont typeface="Wingdings" pitchFamily="2" charset="2"/>
              <a:buChar char="§"/>
              <a:defRPr/>
            </a:pPr>
            <a:r>
              <a:rPr lang="en-US">
                <a:effectLst/>
                <a:latin typeface="Arial" charset="0"/>
              </a:rPr>
              <a:t>136 million tons of construction and demolition waste in the U.S. (approx. 2.8 lbs/person/day) </a:t>
            </a:r>
            <a:r>
              <a:rPr lang="en-US" baseline="30000">
                <a:effectLst/>
                <a:latin typeface="Arial" charset="0"/>
              </a:rPr>
              <a:t>4</a:t>
            </a:r>
            <a:r>
              <a:rPr lang="en-US">
                <a:effectLst/>
                <a:latin typeface="Arial" charset="0"/>
              </a:rPr>
              <a:t> </a:t>
            </a:r>
          </a:p>
          <a:p>
            <a:pPr marL="742950" lvl="1" indent="-285750">
              <a:lnSpc>
                <a:spcPct val="110000"/>
              </a:lnSpc>
              <a:spcBef>
                <a:spcPct val="20000"/>
              </a:spcBef>
              <a:buClr>
                <a:schemeClr val="tx1"/>
              </a:buClr>
              <a:buSzPct val="85000"/>
              <a:buFont typeface="Wingdings" pitchFamily="2" charset="2"/>
              <a:buChar char="§"/>
              <a:defRPr/>
            </a:pPr>
            <a:endParaRPr lang="en-US" sz="800">
              <a:effectLst/>
              <a:latin typeface="Arial" charset="0"/>
            </a:endParaRPr>
          </a:p>
          <a:p>
            <a:pPr marL="742950" lvl="1" indent="-285750">
              <a:lnSpc>
                <a:spcPct val="110000"/>
              </a:lnSpc>
              <a:spcBef>
                <a:spcPct val="20000"/>
              </a:spcBef>
              <a:buClr>
                <a:schemeClr val="tx1"/>
              </a:buClr>
              <a:buSzPct val="85000"/>
              <a:buFont typeface="Wingdings" pitchFamily="2" charset="2"/>
              <a:buChar char="§"/>
              <a:defRPr/>
            </a:pPr>
            <a:r>
              <a:rPr lang="en-US">
                <a:effectLst/>
                <a:latin typeface="Arial" charset="0"/>
              </a:rPr>
              <a:t>12% of potable water in the U.S. </a:t>
            </a:r>
            <a:r>
              <a:rPr lang="en-US" baseline="30000">
                <a:effectLst/>
                <a:latin typeface="Arial" charset="0"/>
              </a:rPr>
              <a:t>5</a:t>
            </a:r>
            <a:r>
              <a:rPr lang="en-US">
                <a:effectLst/>
                <a:latin typeface="Arial" charset="0"/>
              </a:rPr>
              <a:t> </a:t>
            </a:r>
          </a:p>
          <a:p>
            <a:pPr marL="742950" lvl="1" indent="-285750">
              <a:lnSpc>
                <a:spcPct val="110000"/>
              </a:lnSpc>
              <a:spcBef>
                <a:spcPct val="20000"/>
              </a:spcBef>
              <a:buClr>
                <a:schemeClr val="tx1"/>
              </a:buClr>
              <a:buSzPct val="85000"/>
              <a:buFont typeface="Wingdings" pitchFamily="2" charset="2"/>
              <a:buChar char="§"/>
              <a:defRPr/>
            </a:pPr>
            <a:endParaRPr lang="en-US" sz="800">
              <a:effectLst/>
              <a:latin typeface="Arial" charset="0"/>
            </a:endParaRPr>
          </a:p>
          <a:p>
            <a:pPr marL="742950" lvl="1" indent="-285750">
              <a:lnSpc>
                <a:spcPct val="110000"/>
              </a:lnSpc>
              <a:spcBef>
                <a:spcPct val="20000"/>
              </a:spcBef>
              <a:buClr>
                <a:schemeClr val="tx1"/>
              </a:buClr>
              <a:buSzPct val="85000"/>
              <a:buFont typeface="Wingdings" pitchFamily="2" charset="2"/>
              <a:buChar char="§"/>
              <a:defRPr/>
            </a:pPr>
            <a:r>
              <a:rPr lang="en-US">
                <a:effectLst/>
                <a:latin typeface="Arial" charset="0"/>
              </a:rPr>
              <a:t>40% (3 billion tons annually) of raw materials use globally </a:t>
            </a:r>
            <a:r>
              <a:rPr lang="en-US" baseline="30000">
                <a:effectLst/>
                <a:latin typeface="Arial" charset="0"/>
              </a:rPr>
              <a:t>6</a:t>
            </a:r>
            <a:r>
              <a:rPr lang="en-US">
                <a:effectLst>
                  <a:outerShdw blurRad="38100" dist="38100" dir="2700000" algn="tl">
                    <a:srgbClr val="C0C0C0"/>
                  </a:outerShdw>
                </a:effectLst>
                <a:latin typeface="Arial" charset="0"/>
              </a:rPr>
              <a:t> </a:t>
            </a:r>
          </a:p>
          <a:p>
            <a:pPr marL="742950" lvl="1" indent="-285750">
              <a:lnSpc>
                <a:spcPct val="110000"/>
              </a:lnSpc>
              <a:spcBef>
                <a:spcPct val="20000"/>
              </a:spcBef>
              <a:buClr>
                <a:srgbClr val="7C9E85"/>
              </a:buClr>
              <a:buSzPct val="85000"/>
              <a:defRPr/>
            </a:pPr>
            <a:endParaRPr lang="en-US" sz="1200">
              <a:effectLst>
                <a:outerShdw blurRad="38100" dist="38100" dir="2700000" algn="tl">
                  <a:srgbClr val="C0C0C0"/>
                </a:outerShdw>
              </a:effectLst>
              <a:latin typeface="Arial" charset="0"/>
            </a:endParaRPr>
          </a:p>
          <a:p>
            <a:pPr marL="742950" lvl="1" indent="-285750">
              <a:lnSpc>
                <a:spcPct val="110000"/>
              </a:lnSpc>
              <a:spcBef>
                <a:spcPct val="20000"/>
              </a:spcBef>
              <a:buClr>
                <a:srgbClr val="7C9E85"/>
              </a:buClr>
              <a:buSzPct val="85000"/>
              <a:defRPr/>
            </a:pPr>
            <a:r>
              <a:rPr lang="en-US" sz="1800">
                <a:effectLst>
                  <a:outerShdw blurRad="38100" dist="38100" dir="2700000" algn="tl">
                    <a:srgbClr val="C0C0C0"/>
                  </a:outerShdw>
                </a:effectLst>
                <a:latin typeface="Arial" charset="0"/>
              </a:rPr>
              <a:t>* </a:t>
            </a:r>
            <a:r>
              <a:rPr lang="en-US" sz="1800">
                <a:effectLst/>
                <a:latin typeface="Arial" charset="0"/>
              </a:rPr>
              <a:t>Commercial and residential</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7DD36A8-D284-41D9-B26C-712BB57623A9}"/>
              </a:ext>
            </a:extLst>
          </p:cNvPr>
          <p:cNvSpPr>
            <a:spLocks noChangeArrowheads="1"/>
          </p:cNvSpPr>
          <p:nvPr>
            <p:ph type="title" idx="4294967295"/>
          </p:nvPr>
        </p:nvSpPr>
        <p:spPr bwMode="auto">
          <a:xfrm>
            <a:off x="609600" y="228600"/>
            <a:ext cx="64008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Benefits of Green Building</a:t>
            </a:r>
          </a:p>
        </p:txBody>
      </p:sp>
      <p:sp>
        <p:nvSpPr>
          <p:cNvPr id="16387" name="Rectangle 3">
            <a:extLst>
              <a:ext uri="{FF2B5EF4-FFF2-40B4-BE49-F238E27FC236}">
                <a16:creationId xmlns:a16="http://schemas.microsoft.com/office/drawing/2014/main" id="{077C253F-F363-48A7-B5BD-B4A50A11EA5B}"/>
              </a:ext>
            </a:extLst>
          </p:cNvPr>
          <p:cNvSpPr>
            <a:spLocks noChangeArrowheads="1"/>
          </p:cNvSpPr>
          <p:nvPr/>
        </p:nvSpPr>
        <p:spPr bwMode="auto">
          <a:xfrm>
            <a:off x="609600" y="1219200"/>
            <a:ext cx="6934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7C9E85"/>
              </a:buClr>
              <a:buSzPct val="85000"/>
            </a:pPr>
            <a:r>
              <a:rPr lang="en-US" altLang="en-US" sz="2900">
                <a:effectLst/>
                <a:latin typeface="Arial" panose="020B0604020202020204" pitchFamily="34" charset="0"/>
              </a:rPr>
              <a:t>Environmental benefits</a:t>
            </a:r>
          </a:p>
          <a:p>
            <a:pPr lvl="1">
              <a:spcBef>
                <a:spcPct val="20000"/>
              </a:spcBef>
              <a:buClr>
                <a:schemeClr val="tx1"/>
              </a:buClr>
              <a:buSzPct val="85000"/>
              <a:buFont typeface="Wingdings" panose="05000000000000000000" pitchFamily="2" charset="2"/>
              <a:buChar char="§"/>
            </a:pPr>
            <a:r>
              <a:rPr lang="en-US" altLang="en-US" b="1">
                <a:effectLst/>
                <a:latin typeface="Arial" panose="020B0604020202020204" pitchFamily="34" charset="0"/>
              </a:rPr>
              <a:t>Reduce the impacts of natural resource consumption</a:t>
            </a:r>
          </a:p>
          <a:p>
            <a:pPr>
              <a:spcBef>
                <a:spcPct val="20000"/>
              </a:spcBef>
              <a:buClr>
                <a:srgbClr val="7C9E85"/>
              </a:buClr>
              <a:buSzPct val="60000"/>
              <a:buFont typeface="Wingdings" panose="05000000000000000000" pitchFamily="2" charset="2"/>
              <a:buNone/>
            </a:pPr>
            <a:r>
              <a:rPr lang="en-US" altLang="en-US" sz="2900">
                <a:effectLst/>
                <a:latin typeface="Arial" panose="020B0604020202020204" pitchFamily="34" charset="0"/>
              </a:rPr>
              <a:t>Economic benefits</a:t>
            </a:r>
          </a:p>
          <a:p>
            <a:pPr lvl="1">
              <a:spcBef>
                <a:spcPct val="20000"/>
              </a:spcBef>
              <a:buClr>
                <a:schemeClr val="tx1"/>
              </a:buClr>
              <a:buSzPct val="85000"/>
              <a:buFont typeface="Wingdings" panose="05000000000000000000" pitchFamily="2" charset="2"/>
              <a:buChar char="§"/>
            </a:pPr>
            <a:r>
              <a:rPr lang="en-US" altLang="en-US" b="1">
                <a:effectLst/>
                <a:latin typeface="Arial" panose="020B0604020202020204" pitchFamily="34" charset="0"/>
              </a:rPr>
              <a:t>Improve the bottom line</a:t>
            </a:r>
          </a:p>
          <a:p>
            <a:pPr>
              <a:spcBef>
                <a:spcPct val="20000"/>
              </a:spcBef>
              <a:buClr>
                <a:srgbClr val="7C9E85"/>
              </a:buClr>
              <a:buSzPct val="85000"/>
            </a:pPr>
            <a:r>
              <a:rPr lang="en-US" altLang="en-US" sz="2900">
                <a:effectLst/>
                <a:latin typeface="Arial" panose="020B0604020202020204" pitchFamily="34" charset="0"/>
              </a:rPr>
              <a:t>Health and safety benefits </a:t>
            </a:r>
          </a:p>
          <a:p>
            <a:pPr lvl="1">
              <a:spcBef>
                <a:spcPct val="20000"/>
              </a:spcBef>
              <a:buClr>
                <a:schemeClr val="tx1"/>
              </a:buClr>
              <a:buSzPct val="85000"/>
              <a:buFont typeface="Wingdings" panose="05000000000000000000" pitchFamily="2" charset="2"/>
              <a:buChar char="§"/>
            </a:pPr>
            <a:r>
              <a:rPr lang="en-US" altLang="en-US" b="1">
                <a:effectLst/>
                <a:latin typeface="Arial" panose="020B0604020202020204" pitchFamily="34" charset="0"/>
              </a:rPr>
              <a:t>Enhance occupant comfort and health</a:t>
            </a:r>
          </a:p>
          <a:p>
            <a:pPr>
              <a:spcBef>
                <a:spcPct val="20000"/>
              </a:spcBef>
              <a:buClr>
                <a:srgbClr val="7C9E85"/>
              </a:buClr>
              <a:buSzPct val="60000"/>
              <a:buFont typeface="Wingdings" panose="05000000000000000000" pitchFamily="2" charset="2"/>
              <a:buNone/>
            </a:pPr>
            <a:r>
              <a:rPr lang="en-US" altLang="en-US" sz="2900">
                <a:effectLst/>
                <a:latin typeface="Arial" panose="020B0604020202020204" pitchFamily="34" charset="0"/>
              </a:rPr>
              <a:t>Community benefits</a:t>
            </a:r>
          </a:p>
          <a:p>
            <a:pPr lvl="1">
              <a:spcBef>
                <a:spcPct val="20000"/>
              </a:spcBef>
              <a:buClr>
                <a:schemeClr val="tx1"/>
              </a:buClr>
              <a:buSzPct val="85000"/>
              <a:buFont typeface="Wingdings" panose="05000000000000000000" pitchFamily="2" charset="2"/>
              <a:buChar char="§"/>
            </a:pPr>
            <a:r>
              <a:rPr lang="en-US" altLang="en-US" b="1">
                <a:effectLst/>
                <a:latin typeface="Arial" panose="020B0604020202020204" pitchFamily="34" charset="0"/>
              </a:rPr>
              <a:t>Minimize strain on local infrastructures and improve quality of life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C90D30-17A6-47A9-B1DA-4EF97E8CB281}"/>
              </a:ext>
            </a:extLst>
          </p:cNvPr>
          <p:cNvSpPr>
            <a:spLocks noChangeArrowheads="1"/>
          </p:cNvSpPr>
          <p:nvPr>
            <p:ph type="title" idx="4294967295"/>
          </p:nvPr>
        </p:nvSpPr>
        <p:spPr bwMode="auto">
          <a:xfrm>
            <a:off x="533400" y="381000"/>
            <a:ext cx="4953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Economic Benefits</a:t>
            </a:r>
          </a:p>
        </p:txBody>
      </p:sp>
      <p:sp>
        <p:nvSpPr>
          <p:cNvPr id="56323" name="Rectangle 3">
            <a:extLst>
              <a:ext uri="{FF2B5EF4-FFF2-40B4-BE49-F238E27FC236}">
                <a16:creationId xmlns:a16="http://schemas.microsoft.com/office/drawing/2014/main" id="{3CEF4F32-33EF-400D-AB39-C717A2FA00FA}"/>
              </a:ext>
            </a:extLst>
          </p:cNvPr>
          <p:cNvSpPr>
            <a:spLocks noChangeArrowheads="1"/>
          </p:cNvSpPr>
          <p:nvPr/>
        </p:nvSpPr>
        <p:spPr bwMode="auto">
          <a:xfrm>
            <a:off x="533400" y="1295400"/>
            <a:ext cx="7239000" cy="4038600"/>
          </a:xfrm>
          <a:prstGeom prst="rect">
            <a:avLst/>
          </a:prstGeom>
          <a:noFill/>
          <a:ln w="12700">
            <a:noFill/>
            <a:miter lim="800000"/>
            <a:headEnd/>
            <a:tailEnd/>
          </a:ln>
          <a:effectLst/>
        </p:spPr>
        <p:txBody>
          <a:bodyPr lIns="90488" tIns="44450" rIns="90488" bIns="44450"/>
          <a:lstStyle/>
          <a:p>
            <a:pPr marL="342900" indent="-342900">
              <a:spcBef>
                <a:spcPct val="20000"/>
              </a:spcBef>
              <a:buClr>
                <a:srgbClr val="7C9E85"/>
              </a:buClr>
              <a:buSzPct val="60000"/>
              <a:buFont typeface="Wingdings" pitchFamily="2" charset="2"/>
              <a:buNone/>
              <a:defRPr/>
            </a:pPr>
            <a:r>
              <a:rPr lang="en-US" sz="2900">
                <a:effectLst/>
                <a:latin typeface="Arial" charset="0"/>
              </a:rPr>
              <a:t>Competitive first costs</a:t>
            </a:r>
          </a:p>
          <a:p>
            <a:pPr marL="628650" lvl="1" indent="-171450">
              <a:spcBef>
                <a:spcPct val="20000"/>
              </a:spcBef>
              <a:buClr>
                <a:schemeClr val="tx1"/>
              </a:buClr>
              <a:buSzPct val="85000"/>
              <a:buFont typeface="Wingdings" pitchFamily="2" charset="2"/>
              <a:buChar char="§"/>
              <a:defRPr/>
            </a:pPr>
            <a:r>
              <a:rPr lang="en-US" b="1">
                <a:effectLst/>
                <a:latin typeface="Arial" charset="0"/>
              </a:rPr>
              <a:t>Integrated design allows high benefit at low cost by achieving synergies between disciplines and between technologies</a:t>
            </a:r>
          </a:p>
          <a:p>
            <a:pPr marL="628650" lvl="1" indent="-171450">
              <a:spcBef>
                <a:spcPct val="20000"/>
              </a:spcBef>
              <a:buClr>
                <a:srgbClr val="7C9E85"/>
              </a:buClr>
              <a:buSzPct val="60000"/>
              <a:buFont typeface="Wingdings" pitchFamily="2" charset="2"/>
              <a:buNone/>
              <a:defRPr/>
            </a:pPr>
            <a:endParaRPr lang="en-US" sz="1200">
              <a:effectLst/>
              <a:latin typeface="Arial" charset="0"/>
            </a:endParaRPr>
          </a:p>
          <a:p>
            <a:pPr marL="342900" indent="-342900">
              <a:spcBef>
                <a:spcPct val="20000"/>
              </a:spcBef>
              <a:buClr>
                <a:srgbClr val="7C9E85"/>
              </a:buClr>
              <a:buSzPct val="60000"/>
              <a:buFont typeface="Wingdings" pitchFamily="2" charset="2"/>
              <a:buNone/>
              <a:defRPr/>
            </a:pPr>
            <a:r>
              <a:rPr lang="en-US" sz="2900">
                <a:effectLst/>
                <a:latin typeface="Arial" charset="0"/>
              </a:rPr>
              <a:t>Reduce operating costs</a:t>
            </a:r>
          </a:p>
          <a:p>
            <a:pPr marL="628650" lvl="1" indent="-171450">
              <a:spcBef>
                <a:spcPct val="20000"/>
              </a:spcBef>
              <a:buClr>
                <a:schemeClr val="tx1"/>
              </a:buClr>
              <a:buSzPct val="85000"/>
              <a:buFont typeface="Wingdings" pitchFamily="2" charset="2"/>
              <a:buChar char="§"/>
              <a:defRPr/>
            </a:pPr>
            <a:r>
              <a:rPr lang="en-US" b="1">
                <a:effectLst/>
                <a:latin typeface="Arial" charset="0"/>
              </a:rPr>
              <a:t>Lower utility costs significantly</a:t>
            </a:r>
          </a:p>
          <a:p>
            <a:pPr marL="628650" lvl="1" indent="-171450">
              <a:spcBef>
                <a:spcPct val="20000"/>
              </a:spcBef>
              <a:buClr>
                <a:srgbClr val="7C9E85"/>
              </a:buClr>
              <a:buSzPct val="60000"/>
              <a:buFont typeface="Wingdings" pitchFamily="2" charset="2"/>
              <a:buChar char="§"/>
              <a:defRPr/>
            </a:pPr>
            <a:endParaRPr lang="en-US" sz="1200">
              <a:effectLst/>
              <a:latin typeface="Arial" charset="0"/>
            </a:endParaRPr>
          </a:p>
          <a:p>
            <a:pPr marL="342900" indent="-342900">
              <a:spcBef>
                <a:spcPct val="20000"/>
              </a:spcBef>
              <a:buClr>
                <a:srgbClr val="7C9E85"/>
              </a:buClr>
              <a:buSzPct val="60000"/>
              <a:buFont typeface="Wingdings" pitchFamily="2" charset="2"/>
              <a:buNone/>
              <a:defRPr/>
            </a:pPr>
            <a:r>
              <a:rPr lang="en-US" sz="2900">
                <a:effectLst/>
                <a:latin typeface="Arial" charset="0"/>
              </a:rPr>
              <a:t>Optimize life-cycle economic performance</a:t>
            </a:r>
          </a:p>
          <a:p>
            <a:pPr marL="628650" lvl="1" indent="-171450">
              <a:spcBef>
                <a:spcPct val="20000"/>
              </a:spcBef>
              <a:buClr>
                <a:srgbClr val="7C9E85"/>
              </a:buClr>
              <a:buSzPct val="60000"/>
              <a:buFont typeface="Wingdings" pitchFamily="2" charset="2"/>
              <a:buNone/>
              <a:defRPr/>
            </a:pPr>
            <a:endParaRPr lang="en-US" sz="2900">
              <a:effectLst>
                <a:outerShdw blurRad="38100" dist="38100" dir="2700000" algn="tl">
                  <a:srgbClr val="C0C0C0"/>
                </a:outerShdw>
              </a:effectLst>
              <a:latin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CA30E83-A44B-4C87-9C88-6EEB50EE1D88}"/>
              </a:ext>
            </a:extLst>
          </p:cNvPr>
          <p:cNvSpPr>
            <a:spLocks noChangeArrowheads="1"/>
          </p:cNvSpPr>
          <p:nvPr>
            <p:ph type="title"/>
          </p:nvPr>
        </p:nvSpPr>
        <p:spPr bwMode="auto">
          <a:xfrm>
            <a:off x="533400" y="228600"/>
            <a:ext cx="4648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a:t>Economic Benefits</a:t>
            </a:r>
            <a:endParaRPr lang="en-US" altLang="en-US" sz="4000" b="1"/>
          </a:p>
        </p:txBody>
      </p:sp>
      <p:sp>
        <p:nvSpPr>
          <p:cNvPr id="77828" name="Rectangle 4">
            <a:extLst>
              <a:ext uri="{FF2B5EF4-FFF2-40B4-BE49-F238E27FC236}">
                <a16:creationId xmlns:a16="http://schemas.microsoft.com/office/drawing/2014/main" id="{1250054C-F407-4561-8CB9-697793A8E930}"/>
              </a:ext>
            </a:extLst>
          </p:cNvPr>
          <p:cNvSpPr>
            <a:spLocks noChangeArrowheads="1"/>
          </p:cNvSpPr>
          <p:nvPr/>
        </p:nvSpPr>
        <p:spPr bwMode="auto">
          <a:xfrm>
            <a:off x="457200" y="914400"/>
            <a:ext cx="8153400" cy="5029200"/>
          </a:xfrm>
          <a:prstGeom prst="rect">
            <a:avLst/>
          </a:prstGeom>
          <a:noFill/>
          <a:ln w="12700">
            <a:noFill/>
            <a:miter lim="800000"/>
            <a:headEnd/>
            <a:tailEnd/>
          </a:ln>
          <a:effectLst/>
        </p:spPr>
        <p:txBody>
          <a:bodyPr lIns="90488" tIns="44450" rIns="90488" bIns="44450"/>
          <a:lstStyle/>
          <a:p>
            <a:pPr marL="342900" indent="-342900">
              <a:spcBef>
                <a:spcPct val="20000"/>
              </a:spcBef>
              <a:buClr>
                <a:srgbClr val="7C9E85"/>
              </a:buClr>
              <a:buSzPct val="60000"/>
              <a:buFont typeface="Wingdings" pitchFamily="2" charset="2"/>
              <a:buNone/>
              <a:defRPr/>
            </a:pPr>
            <a:r>
              <a:rPr lang="en-US" sz="2900">
                <a:effectLst/>
                <a:latin typeface="Arial" charset="0"/>
              </a:rPr>
              <a:t>Increase building valuation and ROI</a:t>
            </a:r>
          </a:p>
          <a:p>
            <a:pPr marL="742950" lvl="1" indent="-285750">
              <a:lnSpc>
                <a:spcPct val="90000"/>
              </a:lnSpc>
              <a:spcBef>
                <a:spcPct val="20000"/>
              </a:spcBef>
              <a:buSzPct val="85000"/>
              <a:buFont typeface="Wingdings" pitchFamily="2" charset="2"/>
              <a:buChar char="§"/>
              <a:defRPr/>
            </a:pPr>
            <a:r>
              <a:rPr lang="en-US" b="1">
                <a:effectLst/>
                <a:latin typeface="Arial" charset="0"/>
              </a:rPr>
              <a:t>Using the income-capitalization method: asset value = net operating income (NOI) divided by the capitalization rate (return). If the cap rate is 7%, divide the reduction in annual operating costs by 7% to calculate the increase in the building’s asset value</a:t>
            </a:r>
          </a:p>
          <a:p>
            <a:pPr marL="742950" lvl="1" indent="-285750">
              <a:lnSpc>
                <a:spcPct val="90000"/>
              </a:lnSpc>
              <a:spcBef>
                <a:spcPct val="20000"/>
              </a:spcBef>
              <a:buSzPct val="85000"/>
              <a:buFont typeface="Wingdings" pitchFamily="2" charset="2"/>
              <a:buChar char="§"/>
              <a:defRPr/>
            </a:pPr>
            <a:r>
              <a:rPr lang="en-US" b="1">
                <a:effectLst/>
                <a:latin typeface="Arial" charset="0"/>
              </a:rPr>
              <a:t>Quantify financial benefit in terms of Return On Investment (ROI) instead of payback time.</a:t>
            </a:r>
            <a:endParaRPr lang="en-US" sz="1200" b="1">
              <a:effectLst/>
              <a:latin typeface="Arial" charset="0"/>
            </a:endParaRPr>
          </a:p>
          <a:p>
            <a:pPr marL="342900" indent="-342900">
              <a:spcBef>
                <a:spcPct val="20000"/>
              </a:spcBef>
              <a:buClr>
                <a:srgbClr val="7C9E85"/>
              </a:buClr>
              <a:buSzPct val="60000"/>
              <a:buFont typeface="Wingdings" pitchFamily="2" charset="2"/>
              <a:buNone/>
              <a:defRPr/>
            </a:pPr>
            <a:r>
              <a:rPr lang="en-US" sz="2900">
                <a:effectLst/>
                <a:latin typeface="Arial" charset="0"/>
              </a:rPr>
              <a:t>Decrease vacancy, improve retention</a:t>
            </a:r>
          </a:p>
          <a:p>
            <a:pPr marL="742950" lvl="1" indent="-285750">
              <a:spcBef>
                <a:spcPct val="20000"/>
              </a:spcBef>
              <a:buClr>
                <a:schemeClr val="tx1"/>
              </a:buClr>
              <a:buSzPct val="85000"/>
              <a:buFont typeface="Wingdings" pitchFamily="2" charset="2"/>
              <a:buChar char="§"/>
              <a:defRPr/>
            </a:pPr>
            <a:r>
              <a:rPr lang="en-US" b="1">
                <a:effectLst/>
                <a:latin typeface="Arial" charset="0"/>
              </a:rPr>
              <a:t>Marketing advantages</a:t>
            </a:r>
            <a:endParaRPr lang="en-US" sz="1200">
              <a:solidFill>
                <a:srgbClr val="7C9E85"/>
              </a:solidFill>
              <a:effectLst/>
              <a:latin typeface="Arial" charset="0"/>
            </a:endParaRPr>
          </a:p>
          <a:p>
            <a:pPr marL="342900" indent="-342900">
              <a:spcBef>
                <a:spcPct val="20000"/>
              </a:spcBef>
              <a:buClr>
                <a:srgbClr val="7C9E85"/>
              </a:buClr>
              <a:buSzPct val="60000"/>
              <a:buFont typeface="Wingdings" pitchFamily="2" charset="2"/>
              <a:buNone/>
              <a:defRPr/>
            </a:pPr>
            <a:r>
              <a:rPr lang="en-US" sz="2900">
                <a:effectLst/>
                <a:latin typeface="Arial" charset="0"/>
              </a:rPr>
              <a:t>Reduce liability</a:t>
            </a:r>
          </a:p>
          <a:p>
            <a:pPr marL="742950" lvl="1" indent="-285750">
              <a:spcBef>
                <a:spcPct val="20000"/>
              </a:spcBef>
              <a:buClr>
                <a:schemeClr val="tx1"/>
              </a:buClr>
              <a:buSzPct val="85000"/>
              <a:buFont typeface="Wingdings" pitchFamily="2" charset="2"/>
              <a:buChar char="§"/>
              <a:defRPr/>
            </a:pPr>
            <a:r>
              <a:rPr lang="en-US" b="1">
                <a:effectLst/>
                <a:latin typeface="Arial" charset="0"/>
              </a:rPr>
              <a:t>Improve risk management</a:t>
            </a:r>
          </a:p>
          <a:p>
            <a:pPr marL="342900" indent="-342900">
              <a:spcBef>
                <a:spcPct val="20000"/>
              </a:spcBef>
              <a:buClr>
                <a:srgbClr val="7C9E85"/>
              </a:buClr>
              <a:buSzPct val="60000"/>
              <a:buFont typeface="Wingdings" pitchFamily="2" charset="2"/>
              <a:buNone/>
              <a:defRPr/>
            </a:pPr>
            <a:endParaRPr lang="en-US" sz="800">
              <a:effectLst/>
              <a:latin typeface="Arial" charset="0"/>
            </a:endParaRPr>
          </a:p>
          <a:p>
            <a:pPr marL="342900" indent="-342900">
              <a:spcBef>
                <a:spcPct val="20000"/>
              </a:spcBef>
              <a:buClr>
                <a:srgbClr val="7C9E85"/>
              </a:buClr>
              <a:buSzPct val="60000"/>
              <a:buFont typeface="Wingdings" pitchFamily="2" charset="2"/>
              <a:buChar char="§"/>
              <a:defRPr/>
            </a:pPr>
            <a:endParaRPr lang="en-US" sz="800">
              <a:effectLst>
                <a:outerShdw blurRad="38100" dist="38100" dir="2700000" algn="tl">
                  <a:srgbClr val="C0C0C0"/>
                </a:outerShdw>
              </a:effectLst>
              <a:latin typeface="Arial"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5ED8CEB-ED50-44F2-B85B-357460AAB94B}"/>
              </a:ext>
            </a:extLst>
          </p:cNvPr>
          <p:cNvSpPr>
            <a:spLocks noChangeArrowheads="1"/>
          </p:cNvSpPr>
          <p:nvPr>
            <p:ph type="title"/>
          </p:nvPr>
        </p:nvSpPr>
        <p:spPr bwMode="auto">
          <a:xfrm>
            <a:off x="533400" y="228600"/>
            <a:ext cx="4953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a:t>Productivity Benefits</a:t>
            </a:r>
          </a:p>
        </p:txBody>
      </p:sp>
      <p:sp>
        <p:nvSpPr>
          <p:cNvPr id="19459" name="Rectangle 4">
            <a:extLst>
              <a:ext uri="{FF2B5EF4-FFF2-40B4-BE49-F238E27FC236}">
                <a16:creationId xmlns:a16="http://schemas.microsoft.com/office/drawing/2014/main" id="{3F9A21BF-21AA-4C78-86BF-538815FE3896}"/>
              </a:ext>
            </a:extLst>
          </p:cNvPr>
          <p:cNvSpPr>
            <a:spLocks noGrp="1" noChangeArrowheads="1"/>
          </p:cNvSpPr>
          <p:nvPr>
            <p:ph type="body" idx="1"/>
          </p:nvPr>
        </p:nvSpPr>
        <p:spPr bwMode="auto">
          <a:xfrm>
            <a:off x="457200" y="1143000"/>
            <a:ext cx="7772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buSzPct val="60000"/>
              <a:buFontTx/>
              <a:buNone/>
            </a:pPr>
            <a:r>
              <a:rPr lang="en-US" altLang="en-US" sz="2900"/>
              <a:t>Improve occupant performance</a:t>
            </a:r>
          </a:p>
          <a:p>
            <a:pPr lvl="1" eaLnBrk="1" hangingPunct="1">
              <a:buSzPct val="85000"/>
              <a:buFont typeface="Wingdings" panose="05000000000000000000" pitchFamily="2" charset="2"/>
              <a:buChar char="§"/>
            </a:pPr>
            <a:r>
              <a:rPr lang="en-US" altLang="en-US" sz="2400" b="1"/>
              <a:t>Estimated $29 </a:t>
            </a:r>
            <a:r>
              <a:rPr lang="en-US" altLang="en-US" sz="2400" b="1">
                <a:cs typeface="Arial" panose="020B0604020202020204" pitchFamily="34" charset="0"/>
              </a:rPr>
              <a:t>–</a:t>
            </a:r>
            <a:r>
              <a:rPr lang="en-US" altLang="en-US" sz="2400" b="1"/>
              <a:t>168 billion in national productivity losses per year </a:t>
            </a:r>
            <a:r>
              <a:rPr lang="en-US" altLang="en-US" sz="2400" b="1" baseline="30000"/>
              <a:t>1</a:t>
            </a:r>
            <a:r>
              <a:rPr lang="en-US" altLang="en-US" sz="2400" b="1"/>
              <a:t> </a:t>
            </a:r>
          </a:p>
          <a:p>
            <a:pPr lvl="1" eaLnBrk="1" hangingPunct="1">
              <a:buSzPct val="85000"/>
              <a:buFont typeface="Wingdings" panose="05000000000000000000" pitchFamily="2" charset="2"/>
              <a:buChar char="§"/>
            </a:pPr>
            <a:r>
              <a:rPr lang="en-US" altLang="en-US" sz="2400" b="1"/>
              <a:t>Student performance is better in daylit schools. </a:t>
            </a:r>
            <a:r>
              <a:rPr lang="en-US" altLang="en-US" sz="2400" b="1" baseline="30000"/>
              <a:t>2, 3</a:t>
            </a:r>
            <a:r>
              <a:rPr lang="en-US" altLang="en-US" sz="2400" b="1"/>
              <a:t> </a:t>
            </a:r>
          </a:p>
          <a:p>
            <a:pPr eaLnBrk="1" hangingPunct="1">
              <a:buSzPct val="60000"/>
              <a:buFontTx/>
              <a:buNone/>
            </a:pPr>
            <a:r>
              <a:rPr lang="en-US" altLang="en-US" sz="2900"/>
              <a:t>Reduce absenteeism and turnover</a:t>
            </a:r>
          </a:p>
          <a:p>
            <a:pPr lvl="1" eaLnBrk="1" hangingPunct="1">
              <a:buSzPct val="85000"/>
              <a:buFont typeface="Wingdings" panose="05000000000000000000" pitchFamily="2" charset="2"/>
              <a:buChar char="§"/>
            </a:pPr>
            <a:r>
              <a:rPr lang="en-US" altLang="en-US" sz="2400" b="1"/>
              <a:t>Providing a healthy workplace improves employee satisfaction</a:t>
            </a:r>
          </a:p>
          <a:p>
            <a:pPr eaLnBrk="1" hangingPunct="1">
              <a:buSzPct val="60000"/>
              <a:buFontTx/>
              <a:buNone/>
            </a:pPr>
            <a:r>
              <a:rPr lang="en-US" altLang="en-US" sz="2900"/>
              <a:t>Increase retail sales with daylighting</a:t>
            </a:r>
          </a:p>
          <a:p>
            <a:pPr lvl="1" eaLnBrk="1" hangingPunct="1">
              <a:buSzPct val="85000"/>
              <a:buFont typeface="Wingdings" panose="05000000000000000000" pitchFamily="2" charset="2"/>
              <a:buChar char="§"/>
            </a:pPr>
            <a:r>
              <a:rPr lang="en-US" altLang="en-US" sz="2400" b="1"/>
              <a:t>Studies have shown ~40% improvement </a:t>
            </a:r>
            <a:r>
              <a:rPr lang="en-US" altLang="en-US" sz="2400" b="1" baseline="30000"/>
              <a:t>4</a:t>
            </a:r>
          </a:p>
        </p:txBody>
      </p:sp>
    </p:spTree>
  </p:cSld>
  <p:clrMapOvr>
    <a:masterClrMapping/>
  </p:clrMapOvr>
  <p:transition/>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orkshop Presentation Slide-new">
  <a:themeElements>
    <a:clrScheme name="Workshop Presentation Slide-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kshop Presentation Slide-new">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Workshop Presentation Slide-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kshop Presentation Slide-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kshop Presentation Slide-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kshop Presentation Slide-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kshop Presentation Slide-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kshop Presentation Slide-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kshop Presentation Slide-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7695</TotalTime>
  <Words>6509</Words>
  <Application>Microsoft Office PowerPoint</Application>
  <PresentationFormat>On-screen Show (4:3)</PresentationFormat>
  <Paragraphs>727</Paragraphs>
  <Slides>32</Slides>
  <Notes>26</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3</vt:i4>
      </vt:variant>
      <vt:variant>
        <vt:lpstr>Slide Titles</vt:lpstr>
      </vt:variant>
      <vt:variant>
        <vt:i4>32</vt:i4>
      </vt:variant>
    </vt:vector>
  </HeadingPairs>
  <TitlesOfParts>
    <vt:vector size="42" baseType="lpstr">
      <vt:lpstr>Times New Roman</vt:lpstr>
      <vt:lpstr>Arial</vt:lpstr>
      <vt:lpstr>Univers</vt:lpstr>
      <vt:lpstr>Wingdings</vt:lpstr>
      <vt:lpstr>1_Custom Design</vt:lpstr>
      <vt:lpstr>Default Design</vt:lpstr>
      <vt:lpstr>Workshop Presentation Slide-new</vt:lpstr>
      <vt:lpstr>Microsoft Graph Chart</vt:lpstr>
      <vt:lpstr>Microsoft Office Excel Chart</vt:lpstr>
      <vt:lpstr>Microsoft Office Excel Worksheet</vt:lpstr>
      <vt:lpstr>An Introduction to the  U.S. Green Building Council and the LEED Green Building Rating System®</vt:lpstr>
      <vt:lpstr>PowerPoint Presentation</vt:lpstr>
      <vt:lpstr>PowerPoint Presentation</vt:lpstr>
      <vt:lpstr>What is “Green” Design?</vt:lpstr>
      <vt:lpstr>Environmental Impact of Buildings*</vt:lpstr>
      <vt:lpstr>Benefits of Green Building</vt:lpstr>
      <vt:lpstr>Economic Benefits</vt:lpstr>
      <vt:lpstr>Economic Benefits</vt:lpstr>
      <vt:lpstr>Productivity Benefits</vt:lpstr>
      <vt:lpstr>West Bend Mutual  Insurance Company (West Bend, WI)</vt:lpstr>
      <vt:lpstr>PowerPoint Presentation</vt:lpstr>
      <vt:lpstr>PowerPoint Presentation</vt:lpstr>
      <vt:lpstr>PowerPoint Presentation</vt:lpstr>
      <vt:lpstr>PowerPoint Presentation</vt:lpstr>
      <vt:lpstr>LEED-NC® Market Transformation </vt:lpstr>
      <vt:lpstr>LEED-NC® Market Transformation </vt:lpstr>
      <vt:lpstr>LEED-NC® Market Transformation</vt:lpstr>
      <vt:lpstr>LEED-NC® Market Transformation</vt:lpstr>
      <vt:lpstr>LEED-NC® in the USA </vt:lpstr>
      <vt:lpstr>LEED-NC® in the USA</vt:lpstr>
      <vt:lpstr>Global Interest in LEED®</vt:lpstr>
      <vt:lpstr>PowerPoint Presentation</vt:lpstr>
      <vt:lpstr>PowerPoint Presentation</vt:lpstr>
      <vt:lpstr>PowerPoint Presentation</vt:lpstr>
      <vt:lpstr>PowerPoint Presentation</vt:lpstr>
      <vt:lpstr>Technical Overview of LEED®</vt:lpstr>
      <vt:lpstr>Technical Overview of LEED®</vt:lpstr>
      <vt:lpstr>LEED-NC® Point Distribution</vt:lpstr>
      <vt:lpstr>LEED-NC® Certification Process</vt:lpstr>
      <vt:lpstr>LEED® Certification Benefits</vt:lpstr>
      <vt:lpstr>Resources</vt:lpstr>
      <vt:lpstr>For more information please visit www.usgbc.org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Site Redesign</dc:title>
  <dc:creator>Peter Templeton</dc:creator>
  <cp:lastModifiedBy>Jayne Baran</cp:lastModifiedBy>
  <cp:revision>268</cp:revision>
  <cp:lastPrinted>2001-05-16T14:40:53Z</cp:lastPrinted>
  <dcterms:created xsi:type="dcterms:W3CDTF">2001-01-16T03:47:10Z</dcterms:created>
  <dcterms:modified xsi:type="dcterms:W3CDTF">2026-03-13T18:00:45Z</dcterms:modified>
</cp:coreProperties>
</file>