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9" r:id="rId2"/>
  </p:sldMasterIdLst>
  <p:notesMasterIdLst>
    <p:notesMasterId r:id="rId36"/>
  </p:notesMasterIdLst>
  <p:sldIdLst>
    <p:sldId id="256" r:id="rId3"/>
    <p:sldId id="285" r:id="rId4"/>
    <p:sldId id="317" r:id="rId5"/>
    <p:sldId id="313" r:id="rId6"/>
    <p:sldId id="318" r:id="rId7"/>
    <p:sldId id="332" r:id="rId8"/>
    <p:sldId id="338" r:id="rId9"/>
    <p:sldId id="339" r:id="rId10"/>
    <p:sldId id="340" r:id="rId11"/>
    <p:sldId id="314" r:id="rId12"/>
    <p:sldId id="325" r:id="rId13"/>
    <p:sldId id="333" r:id="rId14"/>
    <p:sldId id="334" r:id="rId15"/>
    <p:sldId id="326" r:id="rId16"/>
    <p:sldId id="327" r:id="rId17"/>
    <p:sldId id="341" r:id="rId18"/>
    <p:sldId id="328" r:id="rId19"/>
    <p:sldId id="350" r:id="rId20"/>
    <p:sldId id="329" r:id="rId21"/>
    <p:sldId id="330" r:id="rId22"/>
    <p:sldId id="331" r:id="rId23"/>
    <p:sldId id="343" r:id="rId24"/>
    <p:sldId id="344" r:id="rId25"/>
    <p:sldId id="345" r:id="rId26"/>
    <p:sldId id="337" r:id="rId27"/>
    <p:sldId id="346" r:id="rId28"/>
    <p:sldId id="336" r:id="rId29"/>
    <p:sldId id="335" r:id="rId30"/>
    <p:sldId id="342" r:id="rId31"/>
    <p:sldId id="347" r:id="rId32"/>
    <p:sldId id="348" r:id="rId33"/>
    <p:sldId id="349" r:id="rId34"/>
    <p:sldId id="31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A3D49BF-627D-4841-8FE4-D3B1898501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57B91F1-5CE4-45DA-BE41-3184F7240F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5A8EEFF-5968-45CD-A5EC-EAFCB1344F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D63E9E50-590F-4852-B01A-24B55EB43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BFF99B8-69EE-476A-ABEC-75073F13E9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C30DB8B2-E405-4C93-AE84-785B5E942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CE2BA3-DB92-46B7-A2D7-46B37CEFC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026BBE5-6E7A-4194-8EBF-72BB66113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2ECC6E3-C3B8-40B4-B889-B9B99297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19C9AC6-EE61-4AAF-86EE-71E8AC6C0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20053A-6938-42AE-8198-668EB6A6B8C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4F14390-9046-48C9-9FB2-7B8E077C0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14E5928-A79A-4BDB-A63C-559353B5A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673C259-A36C-4315-8D49-EC63808C2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A99A2-3761-4E9F-B402-A2994C0095C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6F76659-AE3D-4751-AFF8-48ED146BE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1D3DCD7-7084-4AA0-A804-7630376C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2A6967F-C92C-4100-B4BC-58E84A3D3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898B7-CA36-429E-ACB4-74414570AC2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6A0EC36-45C7-4858-8050-45E1AD5E5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9AFCC5F-92AA-446A-A1D1-C748CE5BF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BF3190D-1126-4E50-A125-D4A38C62C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77DDC-E63E-4CB8-9B39-7ACD14E916D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3519D1E-A844-4218-A5CC-7FA16182D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F0AAE61-9061-4F4B-9D35-C683B6452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30E3E94-F685-43C2-B79F-7CE545178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931315-74D6-414A-9987-F8325B20AD6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21BFCA8-DC57-410E-8DAE-40E56B127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3CDBEB6-CE82-476F-A37B-793ED3493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64E262C-8D62-4856-ADCF-A4CF740F2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54CED9-6903-4CDA-B748-72DFE6880F7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C918D07-CE05-4F9C-AB1A-3051A2CE6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92363A3-D060-42D2-A4A5-628AA601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C94FC34-9E5C-409C-99E8-76F743FF5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3AAA4-D842-48C9-BE23-348C19BD48D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3D48C11-CFCE-44D0-BC5E-B46C2DF62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D3F0BE5-A791-4E2C-8975-927F868E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C315C06-5CED-4903-AB2E-DEF11756E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FA128B-45A1-4965-8650-56296E6B09B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2F6492C-4256-4F77-9BC9-B0464705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3170EE1-1D0B-44CA-9A68-D3FFC43D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1C16341-0A5F-4489-8C49-1BD3649A3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FA593-343C-41B4-B53E-12166BC6361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F93D67A-E39F-48CB-A4ED-47AF8D323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41F37F6-DF79-4B54-993C-6FBB1DE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87008D1-9E40-41D6-B189-E0FE4AD6C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E4894-F82F-4ABE-A893-A9D384633B2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2F9B0EF-DD5E-4799-A531-124721C6E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C6950F5-CDE0-406B-BA16-C7C2DAD46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7DB9AC6-50F2-4169-91DD-79B20E48B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489B6-BB73-432C-984E-439C4743BF5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B64A253-CF70-4488-A726-469CE74C7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CAF0873-72C6-4276-B80E-3ED36E4B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18AC79-A30E-4A0F-90B2-053F1FA84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E03555-0CCF-4280-9F2E-9F76EF5B8ED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E9DA06D-4DCD-4199-9BFD-04F9767FB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C031D5B-8DB8-45D7-927D-62541C55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8674565-3E5F-4F6C-84DE-7C2428C7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7AC1E-8EE0-48BA-8FA0-F5DB4FF2E8B0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A07D912-9856-4111-9931-2F3C9F01C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AAC0AF4-7395-496B-85C6-7292F0077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B8444AA-D63A-4FD7-8131-2B245CAF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AE699-8295-4167-8FC9-8CC46CADB06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72C36810-C405-4BBC-8B5F-BB50C4B12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207D457F-4AAB-4D3D-ACD4-4121212B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32DBFF2-716E-480A-B6A8-F444293FF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E307D-1225-4345-A3A1-E570D50921B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879B17F-A706-4FB1-A026-87E92D6B0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E4DE296-E6B2-479D-80CE-B236B6B6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F363C54-9D62-49A2-939A-81C8D2255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22309-480F-47E4-AD9E-07B4D3830EC9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662E03C-9CBB-49D4-8F83-825B39B81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A151038-CE71-4FE3-8ED0-AD1E4DAE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8D92F50C-4550-4CA1-9EDC-5E340BEAB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148493-53E9-4FC7-8188-706754450D3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4E92A6F3-5C6A-432E-BEA0-F5109B779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4018F36-3AFF-4883-9D27-7AF3A347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257B8F6-E87D-41AD-BF1C-E26804093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28372B-2F7A-447B-90AF-F58065FA65B8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448D89C-1881-42E6-98DE-7183A551C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E947A693-CB27-4E5A-A660-7057CB3F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6CF1BF04-A795-428B-B6C9-DDB32101E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D67E0-4348-4A1D-9E68-E5A81335670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3A17B1B-5013-47E9-8052-EEC81FFDB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3BFB3743-8FAF-406B-ABAD-AF7EBBA2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BF35F7C7-F04D-465F-A399-7D164477A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76975-D09D-4762-A8A9-AF936070C6CF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05AA3FA2-234F-4578-89D3-42C8A02AD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2F65A45-B6B1-4408-89E0-DBC6E7DA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C66110A-2478-417D-A38D-3FE388898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51FCC-AE66-422A-BC30-8228B06EFF49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9AE890B-8593-4AE1-9015-DB57BBA72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22137EB-D98A-43FC-97EE-58CF0D210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E6783BD6-B695-470C-B277-BCDBDD92C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6339F7-2EF4-44DE-AF78-B232E2CE4907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EF1433B-C00C-4E96-AD08-F1D815EF5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2BFD94E-0CD4-45D8-81F1-3B262EA2A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AE485FA-471D-4564-AA69-3F5B4B200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316420-77C3-49A0-85E2-8C3F07A3686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341612-6509-4335-AF0D-0989C1882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91A3535-6020-4386-A4D4-C977BC49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2DA1FE0-2FF7-41E0-BF37-F52B61B27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6F814-413A-4DC2-8E06-0D23B822AD4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5E1856D-9547-428B-AA0D-5E10BBCD7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EBFB713-517D-4BEB-8195-68277DB9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CCD83F2-7460-40D0-850E-BC6348473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8592F-0270-46C9-9519-8C02881CCC4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01BBB3A-EF9C-4800-B7AC-8E1FB7594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671E971-1F8A-4B7B-B5EB-EE07D706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71BAA4-1974-4306-95DD-AA85B6DF6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0D839E-B227-43A8-B8D9-44DFDAA7003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897C8F9-B668-44F6-BA72-C2B61BCCE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B578B0E-B26A-4FEA-A89C-86CFF8AD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CC0AF95-4088-4C21-8811-F7906B644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35C4D-8C97-41F2-9145-B7830D48830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2124896-E397-4677-AC8B-6CCCC3299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B9D939D-C52A-4621-A509-1BA95F46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CE27805-3458-4F4D-A80C-43F7A6C6F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AB22B-4AD6-48DC-8A52-17D9DC169EB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06C9084-0F5A-4AC7-A693-BF781A073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79AA15C-4BC9-4E70-B2D6-196D8B9F5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F6BD43F-315B-4D61-840E-8FC41722F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BC4C5-BC80-4C7C-8BA5-91A4C64D7EC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C1C4B14-7B10-4228-A63B-A19AFAF5D12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585187D-0643-4442-A7DC-670D37E7C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FBCC246-E675-4B42-97E0-7A0478BA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9CEA14E-9CD8-492E-94D2-6EA13AA70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07A0E9B-969D-4CB0-BABE-4BBC507E6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97354BB-E6C2-4B09-8D2D-E380966D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9CB98D39-BCF2-489B-9C25-AFBEA7287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FA42123-72E1-4466-9A53-7E8DE87C7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7F1DB9A-EBAA-4F60-B2CD-104D05332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43FE830-5215-4B65-AF4E-E1960684E8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00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3A3355E-A34C-4472-B136-0618BA76A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46627D9-9D28-4BE7-A3CC-B23BCA506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A5DFA60-8BFD-4AF7-B82E-F8B2A083C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E23350-F593-414B-B099-0147971DC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B579B3-5F7D-4602-96D2-72520033C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B33B61A-ACFE-4015-84BF-81BB310C6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8893AA-2E2C-4112-AA2A-B68CF3CA7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3485-B255-4A8D-A9BD-8299145BE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3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1DD8125-EC48-470B-864E-BE99E005D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25DCD0B-C220-4541-91AB-42811AD0D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96FF49C-B388-40A6-AD1E-E03A59C60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F44A-C7D1-4A98-9FCE-57173D82B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99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8F40271-277F-419E-B9C6-C7EA1B84F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F61CFA8-2067-423B-888C-34350A013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48B8A60-BACD-4B6B-B1B8-F6802AAEB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801E-9E1D-4C3C-B2A9-76088B9E0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3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16AA8-BC22-4DBE-8302-18585B85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8F38-34A3-4C23-B840-1B666857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B176-1E67-4F0B-96FE-9E1E4535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C490-88F1-47A9-A245-1486B9188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3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C38E-C047-48FC-AEA8-BBFC6E31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FF17-9B38-45AD-90C3-30381926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1E4E9-06DD-4DD5-ADD9-199B0B76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CF89-2912-43A2-822A-59DA76347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3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E8D0-51ED-4675-9DAA-F5E45936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DB111-82F6-4DFE-9BB7-10CBD7A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A9BA-A6C5-438B-8CE9-39537E0E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178B-292F-4E58-BD62-0ACB4ED6B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3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2A1D27-B43F-43CC-AFDB-1584F290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E0BF0A-DEC7-455C-A8B5-11C7AE86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8FEF42-DE7E-4A76-9E59-CE96E5B0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8D1A-2E4A-4C83-BD1A-129735471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92BA66-3D8A-4D5C-B45A-DA213210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CDBC1-AB5C-4DBC-BADE-36EA9A88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B4A372-B923-435D-8468-3267175F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8463-0E72-4228-813C-7E6344344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7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559EAE-7C1B-47A0-A84E-581FD9EA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8BDCBE-F4E6-4A47-93FB-E00F6B84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BF600E-70DC-48CC-83EE-7C88ABC6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8AAD-F048-4E0E-9BB7-9F90236D0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820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94AEF1-EF32-4CFC-900A-3AFD461E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2FBD1D-D17A-40A3-99F1-942571B8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86A467-0EB8-4827-9AFE-03145390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3C1-DAF7-467D-8C39-A9B46087F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4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E92E578-AAB8-47A6-8C64-54228F604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5B3CADD-EA8E-4BF2-A1D2-D457B5D93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13A88C8-8DB2-486B-AEE1-4053364FC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1417-2ECD-4BF2-AB5C-693A0DCAE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51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9B4A70-75C5-4092-916F-6D6CD766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95E54C-27CC-4AC5-9E00-4A50B5B0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6C48EA-A918-4A11-ACD9-E757E241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30C-4FAA-4BD0-87CE-720DED32E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62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35686-3A65-4698-9EC2-F8324CED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146C45-B23A-40D3-9771-B4DF0675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572828-1736-463C-B862-95D3AB2C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9637-A0AD-4F1F-9053-F8C059B22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CCBF-00B5-4C6B-9811-71366519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179F-18C7-47D9-9443-B47E32FC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F37D-878A-4BCA-A9BA-50B9B1D0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C82D-2CB9-4AD3-A518-72789AF4B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54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71BA-6EF7-453C-AFB9-C3A91003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4B44-97C6-463D-8A24-3D70F44F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4A8F-8CB2-4B3B-A26E-8AF81163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DBCB-F4B4-49B1-9721-79D164E94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6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123FC00-F3D3-4721-866A-23FBFD65C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220814-487C-4D24-A47C-AD41C217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521A438-AA0E-4DE6-A6DD-5AF5F018D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4075-8EE9-478B-9CEB-7421D7644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3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522971D-013A-4645-970F-C133E0044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7CC6103-F319-4DA0-93C1-F73023439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0125748-B176-4330-9C70-AA24242FB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0E17-B445-44C0-BD90-D826DDDE7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D27625-6730-49D5-82A9-1D527AFB5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590D7A2-20D0-434E-9CB2-32C691848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A3BCB4F-C764-4EBB-B735-1997DF1C2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0D47-EE51-41D2-9238-4ED821E93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0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5BFD582-D5CE-489E-ABAA-58CB6C6C0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CCB4B1B-10B0-4797-B16C-752BF5B99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77A8D3-B10E-43FC-AD9C-42F41847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4ADE-AEED-4545-911D-13EEEA26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E40CEF1-4706-4AE3-952A-C1CAB6A60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F13CB6-C12A-4090-BDC9-A9FCCF93B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0467E13-DC8F-48C7-8E63-4F8EF30FE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F0C6-DEF9-40CB-B199-BFF3AEF64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2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A81D4C6-8827-4789-81B3-6D655D4B4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3E2E20C-1FD9-4D2A-AF8D-1261E50A3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7F2EA90-4260-4FDF-BF46-2BEBE5629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AF2C-EFB3-47CC-8078-ACEC1FAF9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7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9D72158-ECA2-4E91-869C-A6DCD1EC4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0D779A9-08D0-4530-A1E4-90C473BC4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0B0F607-6BCC-4F48-AAF7-922FD1619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1B1E-CF99-4C92-910E-1C73C4557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FBA0B7-A894-4926-80ED-BD6E8469EB6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01BEBA-11D9-4372-9F71-AC9B9DE59AB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DEB1D2-E95E-4FED-8E96-4C98285D0D3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2BE436-AF26-4FFE-A58D-A981D18FD6D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F682AF-68D1-43CC-A2BF-3C4C8D83C2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1531A42-585B-429F-B1D9-3BA45F057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A09D3BF-55E0-40AB-BC75-EC2BF5CFD1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828145C-15C1-4284-8265-62AE0A091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70BB18E-6EB8-4A33-8916-1D2D71FCB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E563521B-58EF-4F73-9912-8052185635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B48E83FD-DE33-4990-80B2-BED20F93B0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3" name="Rectangle 13">
            <a:extLst>
              <a:ext uri="{FF2B5EF4-FFF2-40B4-BE49-F238E27FC236}">
                <a16:creationId xmlns:a16="http://schemas.microsoft.com/office/drawing/2014/main" id="{FDFE9310-5F5A-4BC2-A51B-7BA36D8AAE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F56BC08-51C6-45F5-8598-6605AF691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F0F2083-50DF-412C-AF86-98E7E7A65B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BA021A7-B12E-4D02-AB23-D7C712939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3EA26-BDA7-4D75-8014-9C8618B3B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8522-257F-49B7-9BB3-EC269186B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83E9-5513-4839-8286-396D2650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3DA89C-58B4-4B49-89A2-3437569A9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noeng.com/manningn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nning.sds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el.erdc.usace.army.mil/elpubs/pdf/sr10.pdf#search=%22manning%20irish%20engineer%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B132F9F-3702-426C-9737-41133DC2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4F9E94-FE62-469F-A4AE-121AD82305B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94B3A6C-CBA1-4B50-89A5-50AD0EF77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2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4892961-9AD7-420A-8392-CC7C44C58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Distributing flow in a pipe network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Hardy-Cross Method</a:t>
            </a:r>
          </a:p>
          <a:p>
            <a:pPr lvl="2" eaLnBrk="1" hangingPunct="1"/>
            <a:r>
              <a:rPr lang="en-US" altLang="en-US"/>
              <a:t>At any node:  Flows in = flows out</a:t>
            </a:r>
          </a:p>
          <a:p>
            <a:pPr lvl="2" eaLnBrk="1" hangingPunct="1"/>
            <a:r>
              <a:rPr lang="en-US" altLang="en-US"/>
              <a:t>Head losses around a loop = 0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Equivalent Pipes (parallel/series)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Pump (performance and system curves)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4788B29-9B9E-4CCC-AF35-94B5DE7A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524E4A-A7C1-4C7E-BF0F-D6566A987A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C8B0A3B-FBFE-46D7-8BA0-2444AF1B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Manning’s Friction Coefficient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9551C04-E6E7-4FDE-BB49-8E28AB3D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hlinkClick r:id="rId3"/>
              </a:rPr>
              <a:t>http://www.lmnoeng.com/manningn.htm</a:t>
            </a:r>
            <a:endParaRPr lang="en-US" altLang="en-US" sz="2800" dirty="0"/>
          </a:p>
          <a:p>
            <a:pPr marL="609600" indent="-609600"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Typical values: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Concrete pipe:  n=.013</a:t>
            </a:r>
          </a:p>
          <a:p>
            <a:pPr marL="990600" lvl="1" indent="-533400" eaLnBrk="1" hangingPunct="1">
              <a:defRPr/>
            </a:pPr>
            <a:r>
              <a:rPr lang="en-US" altLang="en-US" dirty="0"/>
              <a:t>CMP pipe: n=.024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A4D2821F-AC86-42DE-B1FE-75E42014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B63309-E298-4526-AC65-1569FA01CD3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72CF69B-690A-4845-AD85-CFCE36695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Example-Find Q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6A97E94-1B15-4230-8DFE-BDD490064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     Find the discharge of a rectangular channel 5’ wide w/ a 5% grade, flowing 1’ deep.  The channel has a stone and weed bank (n=.035).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A=5 sf; WP=7’; R</a:t>
            </a:r>
            <a:r>
              <a:rPr lang="en-US" altLang="en-US" baseline="-25000"/>
              <a:t>h</a:t>
            </a:r>
            <a:r>
              <a:rPr lang="en-US" altLang="en-US"/>
              <a:t>=0.714 ft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S=.05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hlink"/>
                </a:solidFill>
              </a:rPr>
              <a:t>Q=38 cfs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74974CE-63B4-42A7-9958-E3CC0334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242F9-471A-484E-95E7-41BCFE016B1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4DE1590-BBB3-494D-946F-86A17C7D8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Example-Find 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8E01467-7B43-4622-9DD3-344400EB3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     A 3-m wide rectangular irrigation channel carries a discharge of 25.3 cms @ a uniform depth of 1.2m.  Determine the slope of the channel if Manning’s n=.022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A=3.6 sm; WP=5.4m; R</a:t>
            </a:r>
            <a:r>
              <a:rPr lang="en-US" altLang="en-US" baseline="-25000"/>
              <a:t>h</a:t>
            </a:r>
            <a:r>
              <a:rPr lang="en-US" altLang="en-US"/>
              <a:t>=0.667m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hlink"/>
                </a:solidFill>
              </a:rPr>
              <a:t>S=.041=4.1%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F563FFCB-4DA6-40F2-8FA4-423AE281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B13C73-A244-4504-88D7-0FD5F9DA5DA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D391740-1DEC-4140-844C-F19042E89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Friction loss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807C93-3B1F-40BD-A6EA-111CE09D3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How would you use Manning’s equation to estimate friction loss?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Find slope and multiply by length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992EBBEC-A9E0-4B49-961E-2869022B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D08C74-741E-499F-BE83-97720BED9E1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72BF0D4-051F-48DA-9DD6-FAC11E6D2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Triangular/Trapezoidal Channels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61B315A-1F97-447D-A0D1-5A7A87740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Must use geometry to determine area and wetted perimeters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63A3460-9A30-4C04-AE02-E38CE3A2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28B723-24D0-4E92-89EF-CFA4FB9F42C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281C166-352E-4F54-888E-4B8988D0F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Pipe Flow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B59CADA-FD1B-46B2-BFEC-6DF6D14FB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Hydraulic radii and wetted perimeters are easy to calculate if the pipe is flowing full or half-full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If pipe flow is at some other depth, then tables are usually used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40A4-84C6-474D-A6D3-7F23454B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r>
              <a:rPr lang="en-US" dirty="0"/>
              <a:t>Historic SCS data for channels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D2764DF-80E1-4041-80CB-46199336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8AD3C-9CD7-4239-B2AF-35D97C4CEBA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35842" name="Content Placeholder 4" descr="soil conservation service historic table for calculating hydraulics of various channels">
            <a:extLst>
              <a:ext uri="{FF2B5EF4-FFF2-40B4-BE49-F238E27FC236}">
                <a16:creationId xmlns:a16="http://schemas.microsoft.com/office/drawing/2014/main" id="{C8593B0C-A68E-4239-9F4A-56C19357DE8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467600" cy="58423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81140227-D706-4B21-8EDB-B14CA5EB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E4CD12-9E45-4DE7-81AD-E935CD5460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22592F5-2719-4A8D-9CB3-B9EC55217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Manning’s equation to estimate pipe size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8199AE8-0C35-4520-802D-CE5077625B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/>
              <a:t>Size pipe for Q=39 cfs</a:t>
            </a:r>
          </a:p>
          <a:p>
            <a:pPr marL="609600" indent="-609600" eaLnBrk="1" hangingPunct="1"/>
            <a:r>
              <a:rPr lang="en-US" altLang="en-US" sz="2800"/>
              <a:t>Assume full flow</a:t>
            </a:r>
          </a:p>
          <a:p>
            <a:pPr marL="609600" indent="-609600" eaLnBrk="1" hangingPunct="1"/>
            <a:r>
              <a:rPr lang="en-US" altLang="en-US" sz="2800"/>
              <a:t>Assume concrete pipe on a 2% grade</a:t>
            </a:r>
            <a:endParaRPr lang="en-US" altLang="en-US" sz="2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9600" indent="-609600" eaLnBrk="1" hangingPunct="1"/>
            <a:r>
              <a:rPr lang="en-US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Put R</a:t>
            </a:r>
            <a:r>
              <a:rPr lang="en-US" altLang="en-US" sz="28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 </a:t>
            </a:r>
            <a:r>
              <a:rPr lang="en-US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A in terms of Dia.</a:t>
            </a:r>
          </a:p>
          <a:p>
            <a:pPr marL="609600" indent="-609600" eaLnBrk="1" hangingPunct="1"/>
            <a:r>
              <a:rPr lang="en-US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Solve for D=2.15 ft = 25.8”</a:t>
            </a:r>
          </a:p>
          <a:p>
            <a:pPr marL="609600" indent="-609600" eaLnBrk="1" hangingPunct="1"/>
            <a:r>
              <a:rPr lang="en-US" altLang="en-US"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Choose a 27” or 30” RCP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marL="609600" indent="-609600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57AC-45AD-47B0-9A6F-5B34C26B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 (</a:t>
            </a:r>
            <a:r>
              <a:rPr lang="en-US" dirty="0" err="1"/>
              <a:t>Flowmaster</a:t>
            </a:r>
            <a:r>
              <a:rPr lang="en-US" dirty="0"/>
              <a:t>)</a:t>
            </a:r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7F26AD75-9D5B-45E5-A2F0-A1FE09D3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1E52B-9FDF-4F3E-AA2A-74B4BC5AD86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9F53014A-D57C-4C00-9027-77EAF558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4B284D-9F97-40FE-8A21-580E2360F0A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9D1C840-F3DE-411E-8191-D3952173C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 Formula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AA2B0E-C05A-41ED-8A31-1950AB5E37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Used to estimate peak flows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Empirical equation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For drainage areas&lt;200 acres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Other methods:</a:t>
            </a:r>
          </a:p>
          <a:p>
            <a:pPr marL="990600" lvl="1" indent="-533400" eaLnBrk="1" hangingPunct="1"/>
            <a:r>
              <a:rPr lang="en-US" altLang="en-US" sz="2400"/>
              <a:t>TR-55 (up to 2,000 acres)</a:t>
            </a:r>
          </a:p>
          <a:p>
            <a:pPr marL="990600" lvl="1" indent="-533400" eaLnBrk="1" hangingPunct="1"/>
            <a:r>
              <a:rPr lang="en-US" altLang="en-US" sz="2400"/>
              <a:t>TR-20</a:t>
            </a:r>
          </a:p>
          <a:p>
            <a:pPr marL="990600" lvl="1" indent="-533400" eaLnBrk="1" hangingPunct="1"/>
            <a:r>
              <a:rPr lang="en-US" altLang="en-US" sz="2400"/>
              <a:t>Regression Models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2E209EB-985B-4F8C-A6A7-1230E577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58467B-AF1E-4276-B3E0-65B1B8B9591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B54DBF2-3F6D-42A2-A370-168A96067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7C60511-D32E-40CC-A28D-A2980AD1B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743200"/>
            <a:ext cx="7772400" cy="33893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Manning’s Equation-Open Channel Flow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Rational Method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FF1D6106-51CF-464F-A0E6-52F780D5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5A195-7D3F-46FE-B149-1B38D1FBEDD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1A5CB78-1B3F-439A-8C32-516DFD3F2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Peak Runoff Variables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54D1AE2-F461-4ED8-BC6A-4D49FD54FE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148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/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Drainage area</a:t>
            </a:r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Infiltration</a:t>
            </a:r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Time of Concentration</a:t>
            </a:r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Land Slope</a:t>
            </a:r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Rainfall Intensity</a:t>
            </a:r>
          </a:p>
          <a:p>
            <a:pPr marL="609600" indent="-609600">
              <a:spcBef>
                <a:spcPct val="0"/>
              </a:spcBef>
            </a:pPr>
            <a:r>
              <a:rPr lang="en-US" altLang="en-US" sz="2800"/>
              <a:t>Storage (swamps, ponds)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7145940D-6077-416F-A860-33CAB752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4112B5-790E-46CB-B9CB-C8F3644FDDF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753B9BB-16E8-4464-B56B-7F1662870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 Method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8C9A0C0-AF8E-4814-8308-E7EE327FC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Q=CIA</a:t>
            </a:r>
          </a:p>
          <a:p>
            <a:pPr eaLnBrk="1" hangingPunct="1"/>
            <a:r>
              <a:rPr lang="en-US" altLang="en-US"/>
              <a:t>Q is flowrate (cfs)</a:t>
            </a:r>
          </a:p>
          <a:p>
            <a:pPr eaLnBrk="1" hangingPunct="1"/>
            <a:r>
              <a:rPr lang="en-US" altLang="en-US"/>
              <a:t>C is rational coefficient (dimensionless)</a:t>
            </a:r>
          </a:p>
          <a:p>
            <a:pPr eaLnBrk="1" hangingPunct="1"/>
            <a:r>
              <a:rPr lang="en-US" altLang="en-US"/>
              <a:t>I is rainfall intensity (in/hr)</a:t>
            </a:r>
          </a:p>
          <a:p>
            <a:pPr eaLnBrk="1" hangingPunct="1"/>
            <a:r>
              <a:rPr lang="en-US" altLang="en-US"/>
              <a:t>A is drainage area (acres)</a:t>
            </a:r>
          </a:p>
          <a:p>
            <a:pPr eaLnBrk="1" hangingPunct="1"/>
            <a:r>
              <a:rPr lang="en-US" altLang="en-US"/>
              <a:t>Note: Units work because 1 acre-inch/hr = 1 cfs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FD024E31-F6DC-49BF-9F88-2B0B0AAE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6BAAC6-FF14-4C7B-A70C-23A516FCA90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D05025A-450F-47BD-AC15-FC9D552C2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Derivision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A43C164-D2C4-42CC-8AC5-C1343CC19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Assume a storm duration = time of conc.</a:t>
            </a:r>
          </a:p>
          <a:p>
            <a:pPr eaLnBrk="1" hangingPunct="1"/>
            <a:r>
              <a:rPr lang="en-US" altLang="en-US"/>
              <a:t>Volume of runoff assuming no infiltration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= </a:t>
            </a:r>
            <a:r>
              <a:rPr lang="en-US" altLang="en-US" sz="2400"/>
              <a:t>avg. intensity*drainage area*storm duration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=I*A*Tc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44466B6F-03D3-4F68-A57B-C01CFFE6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86C721-B244-4009-B874-C278AE423A52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3575D33-A238-4F56-8DBF-54413E1AE6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Theoretical runoff hydrograph</a:t>
            </a:r>
          </a:p>
        </p:txBody>
      </p:sp>
      <p:graphicFrame>
        <p:nvGraphicFramePr>
          <p:cNvPr id="49156" name="Object 5" descr="graph showing a theoretical runoff hydrograph">
            <a:extLst>
              <a:ext uri="{FF2B5EF4-FFF2-40B4-BE49-F238E27FC236}">
                <a16:creationId xmlns:a16="http://schemas.microsoft.com/office/drawing/2014/main" id="{B0B59016-AF3B-49AF-9B99-049280917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89962"/>
              </p:ext>
            </p:extLst>
          </p:nvPr>
        </p:nvGraphicFramePr>
        <p:xfrm>
          <a:off x="609600" y="1143000"/>
          <a:ext cx="77978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Chart" r:id="rId4" imgW="4676851" imgH="2467051" progId="Excel.Chart.8">
                  <p:embed/>
                </p:oleObj>
              </mc:Choice>
              <mc:Fallback>
                <p:oleObj name="Chart" r:id="rId4" imgW="4676851" imgH="24670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77978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6">
            <a:extLst>
              <a:ext uri="{FF2B5EF4-FFF2-40B4-BE49-F238E27FC236}">
                <a16:creationId xmlns:a16="http://schemas.microsoft.com/office/drawing/2014/main" id="{DAC9F554-ED3C-44EC-AB32-F15C707B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15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Area under hydrograph = ½ *2Tc*Qp=Tc*Qp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8A2039BB-6C2F-4609-A51B-E185940A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6FB34B-55A8-4A3D-B731-3A91D518692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6230EE0-9B7E-43A8-980B-3B62B05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Derivision of Rational Method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DE9F41C-51FE-4243-99E2-B976DD14B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Volume of rain = Volume observed as Runoff</a:t>
            </a:r>
          </a:p>
          <a:p>
            <a:pPr eaLnBrk="1" hangingPunct="1"/>
            <a:r>
              <a:rPr lang="en-US" altLang="en-US"/>
              <a:t>I*A*Tc=Tc*Qp</a:t>
            </a:r>
          </a:p>
          <a:p>
            <a:pPr eaLnBrk="1" hangingPunct="1"/>
            <a:r>
              <a:rPr lang="en-US" altLang="en-US"/>
              <a:t>Qp=IA</a:t>
            </a:r>
          </a:p>
          <a:p>
            <a:pPr eaLnBrk="1" hangingPunct="1"/>
            <a:r>
              <a:rPr lang="en-US" altLang="en-US"/>
              <a:t>To account for infiltration, evaporation, and storage add a coefficient C (C&lt;1)</a:t>
            </a:r>
          </a:p>
          <a:p>
            <a:pPr eaLnBrk="1" hangingPunct="1"/>
            <a:r>
              <a:rPr lang="en-US" altLang="en-US"/>
              <a:t>Qp=CIA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FC1E7357-B296-43A2-8D9E-02FA76C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100F5C-ED0E-4F76-A8AA-1E05A4E7D22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533C09C-E02F-400B-9B81-EFC4A2AAD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 Coefficient C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C05215F-48B1-42A5-8BD7-980DCB8A1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Don’t confuse w/ Manning’s coefficients</a:t>
            </a:r>
          </a:p>
          <a:p>
            <a:pPr eaLnBrk="1" hangingPunct="1">
              <a:defRPr/>
            </a:pPr>
            <a:r>
              <a:rPr lang="en-US" dirty="0"/>
              <a:t>Typical values:</a:t>
            </a:r>
          </a:p>
          <a:p>
            <a:pPr lvl="1" eaLnBrk="1" hangingPunct="1">
              <a:defRPr/>
            </a:pPr>
            <a:r>
              <a:rPr lang="en-US" dirty="0"/>
              <a:t>Pavement 0.9</a:t>
            </a:r>
          </a:p>
          <a:p>
            <a:pPr lvl="1" eaLnBrk="1" hangingPunct="1">
              <a:defRPr/>
            </a:pPr>
            <a:r>
              <a:rPr lang="en-US" dirty="0"/>
              <a:t>Lawns 0.3</a:t>
            </a:r>
          </a:p>
          <a:p>
            <a:pPr lvl="1" eaLnBrk="1" hangingPunct="1">
              <a:defRPr/>
            </a:pPr>
            <a:r>
              <a:rPr lang="en-US" dirty="0"/>
              <a:t>Forest 0.2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There are also many detailed tables available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A9677A89-C94C-4F3D-91ED-76563C06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1A4193-BDE5-4E8F-8BA6-81F56424D20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752A842-F67F-4600-8DE3-B452414B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9" y="214313"/>
            <a:ext cx="7154862" cy="1462087"/>
          </a:xfrm>
        </p:spPr>
        <p:txBody>
          <a:bodyPr/>
          <a:lstStyle/>
          <a:p>
            <a:pPr eaLnBrk="1" hangingPunct="1"/>
            <a:r>
              <a:rPr lang="en-US" altLang="en-US" dirty="0"/>
              <a:t>Weighted Rational Coefficient C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303CBFA-1B46-4FD1-96F5-D8E393937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Must be weighted if you have different area types within the drainage area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Drainage area = 8 acres: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2 acres; C=0.35 (residential suburban)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6 acres; C=0.2 (undeveloped-unimproved)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Weighted C=[(2)(.35)+(6)(.2)]/8  =  0.24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EC0EA9AE-363F-45A1-9005-20463ADB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784A04-9244-4E5D-BF8D-6C52B0A81A9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3AA6AB5-0AA3-468E-A1D3-53E7B3CE5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of Concentration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C08550A-779C-4B04-9315-DA9CDA0F5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Time required for water to flow from the most distant part of a drainage area to the drainage structure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Sheet flow</a:t>
            </a:r>
          </a:p>
          <a:p>
            <a:pPr eaLnBrk="1" hangingPunct="1">
              <a:defRPr/>
            </a:pPr>
            <a:r>
              <a:rPr lang="en-US" altLang="en-US" sz="2000" dirty="0"/>
              <a:t>Shallow, concentrated Flow</a:t>
            </a:r>
          </a:p>
          <a:p>
            <a:pPr eaLnBrk="1" hangingPunct="1">
              <a:defRPr/>
            </a:pPr>
            <a:r>
              <a:rPr lang="en-US" altLang="en-US" sz="2000" dirty="0"/>
              <a:t>Open Channel Flow</a:t>
            </a:r>
          </a:p>
        </p:txBody>
      </p:sp>
      <p:pic>
        <p:nvPicPr>
          <p:cNvPr id="57349" name="Picture 8" descr="picture showing lengths of various times of concentration (shallow, shallow-concentrated and open channel flow)">
            <a:extLst>
              <a:ext uri="{FF2B5EF4-FFF2-40B4-BE49-F238E27FC236}">
                <a16:creationId xmlns:a16="http://schemas.microsoft.com/office/drawing/2014/main" id="{04EF7DCE-4519-4631-ADD1-349FBCF7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763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C236D9FF-CFBA-469E-9A4E-CB19927F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BD03EB-290F-46B5-AF52-7F445104595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83DA85F-7CCE-4168-B7E9-8EB0D4075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IDF Curve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C2BFBB8-7C8E-4F45-B679-46B732EC8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Shows the relationship between rainfall intensity, storm duration, and storm frequency.</a:t>
            </a:r>
          </a:p>
          <a:p>
            <a:pPr eaLnBrk="1" hangingPunct="1"/>
            <a:r>
              <a:rPr lang="en-US" altLang="en-US"/>
              <a:t>IDF curves are dependent on the geographical area</a:t>
            </a:r>
          </a:p>
          <a:p>
            <a:pPr eaLnBrk="1" hangingPunct="1"/>
            <a:r>
              <a:rPr lang="en-US" altLang="en-US"/>
              <a:t>Set time of concentration = storm duration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4ED-2D23-4A6A-B6EB-65C24573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IDF Curve (SUNY Poly)</a:t>
            </a: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41E69721-4596-4E5E-B196-02E060BA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392507-62E2-4D1A-A9CB-78E59094D9D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1443" name="Object 6" descr="graph showing a typical IDF curve">
            <a:extLst>
              <a:ext uri="{FF2B5EF4-FFF2-40B4-BE49-F238E27FC236}">
                <a16:creationId xmlns:a16="http://schemas.microsoft.com/office/drawing/2014/main" id="{FDD9D1A9-FBB4-41AC-B81C-4AEF310D0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33724"/>
              </p:ext>
            </p:extLst>
          </p:nvPr>
        </p:nvGraphicFramePr>
        <p:xfrm>
          <a:off x="804483" y="1324895"/>
          <a:ext cx="83058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Chart" r:id="rId4" imgW="9525000" imgH="5010302" progId="Excel.Chart.8">
                  <p:embed/>
                </p:oleObj>
              </mc:Choice>
              <mc:Fallback>
                <p:oleObj name="Chart" r:id="rId4" imgW="9525000" imgH="5010302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83" y="1324895"/>
                        <a:ext cx="830580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1">
            <a:extLst>
              <a:ext uri="{FF2B5EF4-FFF2-40B4-BE49-F238E27FC236}">
                <a16:creationId xmlns:a16="http://schemas.microsoft.com/office/drawing/2014/main" id="{BC0E1613-0E8F-4AA3-9BDA-077C85AE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800725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SUNY Poly Campus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644C2CB-F83E-439C-913D-D418AC04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26675A-BF4B-460D-BFAB-A9A6F785194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BB3512-9981-4902-9852-F51BB9F5E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Uniform Flow in Open Channels</a:t>
            </a:r>
            <a:endParaRPr lang="en-US" altLang="en-US" sz="2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020FC7-AC8C-41C4-AD65-E65D89096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Water depth, flow area, Q and V distribution at all sections throughout the entire channel reach remains unchanged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The EGL, HGL and channel bottom lines are parallel to each other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No acceleration or deceleration</a:t>
            </a:r>
          </a:p>
          <a:p>
            <a:pPr eaLnBrk="1" hangingPunct="1">
              <a:defRPr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4F05E9B8-03C6-4485-B517-DF8C55D1A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pPr algn="ctr"/>
            <a:r>
              <a:rPr lang="en-US" altLang="en-US"/>
              <a:t>MA7CD10 Definitions (7Q10)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D062948-26A5-49D7-B0C9-284BD516F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Minimum Average seven-consecutive-day low flow with a ten year return frequency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The lowest stream flow for seven consecutive days that would be expected to occur once in ten years.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The period of lowest stream flow during a seven-day interval that is expected to occur once every 10 years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89029BA-0080-4D85-92F5-14DA7B72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11A147-2E89-48BB-8999-C173D3FC94E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AD542BC-BBE0-4848-82E2-869CB3313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7Q10 Importance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4862ADA-8DF0-444C-96D8-DD68A67E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WW treatment plants usually discharge to nearby rivers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7Q10 is considered a low-flow value            (least dilution capacity)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DC232A7-E86D-46A5-8D4D-34802FB0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E8F033-A724-4AB5-AC35-70E75941301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21AE21A7-E3EE-4CEC-A71D-6D59337AC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Determining 7Q10 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984ED7ED-9AF4-41F5-85E7-693EE2F47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28838"/>
            <a:ext cx="54102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See your book page 64: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Streamflow data (lowest 7-day avg flow)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Calculate probability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Graph data on logarithmic probability paper (find line of best fit)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Extrapolate line to 90% (probability of larger flow) </a:t>
            </a:r>
            <a:r>
              <a:rPr lang="en-US" altLang="en-US" sz="1800" dirty="0"/>
              <a:t>and determine 7Q10</a:t>
            </a: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91EA0BD9-F912-4943-8CC4-B4495F4D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E06806-334F-47A2-BF79-58C8C2909D0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  <p:pic>
        <p:nvPicPr>
          <p:cNvPr id="65541" name="Picture 1" descr="graph showing how to find 7q10">
            <a:extLst>
              <a:ext uri="{FF2B5EF4-FFF2-40B4-BE49-F238E27FC236}">
                <a16:creationId xmlns:a16="http://schemas.microsoft.com/office/drawing/2014/main" id="{44FA42A1-BE02-4B98-9964-80392943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2638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2" descr="table showing data for the lowest 7-day avg flows">
            <a:extLst>
              <a:ext uri="{FF2B5EF4-FFF2-40B4-BE49-F238E27FC236}">
                <a16:creationId xmlns:a16="http://schemas.microsoft.com/office/drawing/2014/main" id="{E0128A8B-5A7A-4296-99D3-8FE86A51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0177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 descr="table showing how to take low flows, rank them and find the probability">
            <a:extLst>
              <a:ext uri="{FF2B5EF4-FFF2-40B4-BE49-F238E27FC236}">
                <a16:creationId xmlns:a16="http://schemas.microsoft.com/office/drawing/2014/main" id="{950E9392-07BB-4416-A57E-FA813572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913313"/>
            <a:ext cx="2557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24168442-1566-466A-AE61-29174110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CA65EE-4BAA-4B8C-8CE5-652FC1A5497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AD35470-2A7A-4FAA-9558-6715E0D1F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Lecture  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7FFB43E-C222-4FE4-BBD5-2B5A78294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Water Quality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Water Distribution Systems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34EB98CD-C851-40C8-B797-10EE6621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13E0A7-9B4A-403C-B914-6494354720A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2F96350-5EBB-4EE3-884C-B798828AB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Manning’s Equation</a:t>
            </a:r>
            <a:endParaRPr lang="en-US" altLang="en-US" sz="2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C449488-7BE2-4301-B61D-1104A4A66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Irish Engineer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“On the Flow of Water in Open Channels and Pipes” 1891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1600" dirty="0"/>
              <a:t>(“On the Origin of Species”-1859)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Empirical equation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See more on history:</a:t>
            </a:r>
          </a:p>
          <a:p>
            <a:pPr lvl="1" eaLnBrk="1" hangingPunct="1">
              <a:defRPr/>
            </a:pPr>
            <a:r>
              <a:rPr lang="en-US" sz="1200" dirty="0">
                <a:hlinkClick r:id="rId3"/>
              </a:rPr>
              <a:t>http://manning.sdsu.edu/\</a:t>
            </a:r>
            <a:endParaRPr lang="en-US" sz="1200" dirty="0"/>
          </a:p>
          <a:p>
            <a:pPr lvl="1" eaLnBrk="1" hangingPunct="1">
              <a:defRPr/>
            </a:pPr>
            <a:r>
              <a:rPr lang="en-US" sz="1200" dirty="0">
                <a:hlinkClick r:id="rId4"/>
              </a:rPr>
              <a:t>http://el.erdc.usace.army.mil/elpubs/pdf/sr10.pdf#search=%22manning%20irish%20engineer%22</a:t>
            </a:r>
            <a:endParaRPr lang="en-US" sz="12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11269" name="Picture 5" descr="Picture of Manning">
            <a:extLst>
              <a:ext uri="{FF2B5EF4-FFF2-40B4-BE49-F238E27FC236}">
                <a16:creationId xmlns:a16="http://schemas.microsoft.com/office/drawing/2014/main" id="{7FCD2957-14F4-4D3E-AB15-1AE882F5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54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0DECB22-87DF-449D-A200-DE7C43BF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624AB1-EA87-435B-90B6-075B1755FB4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35C6375-5521-408C-88AE-E777A0EBA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Manning’s Equation-Metric</a:t>
            </a:r>
            <a:endParaRPr lang="en-US" altLang="en-US" sz="2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86838D7-FEFA-44E5-8520-533E93B5A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1336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Q=AV=(</a:t>
            </a:r>
            <a:r>
              <a:rPr lang="en-US" altLang="en-US" sz="2800">
                <a:solidFill>
                  <a:srgbClr val="FF0000"/>
                </a:solidFill>
              </a:rPr>
              <a:t>1</a:t>
            </a:r>
            <a:r>
              <a:rPr lang="en-US" altLang="en-US" sz="2800"/>
              <a:t>/n)(A)(R</a:t>
            </a:r>
            <a:r>
              <a:rPr lang="en-US" altLang="en-US" sz="2800" baseline="-25000"/>
              <a:t>h</a:t>
            </a:r>
            <a:r>
              <a:rPr lang="en-US" altLang="en-US" sz="2800"/>
              <a:t>)</a:t>
            </a:r>
            <a:r>
              <a:rPr lang="en-US" altLang="en-US" sz="2800" baseline="30000"/>
              <a:t>2/3</a:t>
            </a:r>
            <a:r>
              <a:rPr lang="en-US" altLang="en-US" sz="2800"/>
              <a:t>S</a:t>
            </a:r>
            <a:r>
              <a:rPr lang="en-US" altLang="en-US" sz="2800" baseline="30000"/>
              <a:t>1/2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Q=flow rate (cms)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A=wetted cross-sectional area (m</a:t>
            </a:r>
            <a:r>
              <a:rPr lang="en-US" altLang="en-US" sz="2800" baseline="30000"/>
              <a:t>2</a:t>
            </a:r>
            <a:r>
              <a:rPr lang="en-US" altLang="en-US" sz="280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R</a:t>
            </a:r>
            <a:r>
              <a:rPr lang="en-US" altLang="en-US" sz="2800" baseline="-25000"/>
              <a:t>h</a:t>
            </a:r>
            <a:r>
              <a:rPr lang="en-US" altLang="en-US" sz="2800"/>
              <a:t>=Hydraulic Radius=A/WP  (m)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WP=Wetted Perimeter (m)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S=slope (m/m)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n=friction coefficient (dimensionless)</a:t>
            </a:r>
            <a:endParaRPr lang="en-US" altLang="en-US" sz="2800" baseline="-25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96460358-D0FC-43E0-B688-6F3C3BD5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7C1A36-927E-4AB3-BB52-D9B14CD83FD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C993D22-E556-498E-B866-2002731C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Manning’s Equation-English</a:t>
            </a:r>
            <a:endParaRPr lang="en-US" altLang="en-US" sz="24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380C9C9-FF0B-4729-A43F-05A09C525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Q=AV=(</a:t>
            </a:r>
            <a:r>
              <a:rPr lang="en-US" altLang="en-US" sz="2800">
                <a:solidFill>
                  <a:srgbClr val="FF0000"/>
                </a:solidFill>
              </a:rPr>
              <a:t>1.486</a:t>
            </a:r>
            <a:r>
              <a:rPr lang="en-US" altLang="en-US" sz="2800"/>
              <a:t>/n)(A)(R</a:t>
            </a:r>
            <a:r>
              <a:rPr lang="en-US" altLang="en-US" sz="2800" baseline="-25000"/>
              <a:t>h</a:t>
            </a:r>
            <a:r>
              <a:rPr lang="en-US" altLang="en-US" sz="2800"/>
              <a:t>)</a:t>
            </a:r>
            <a:r>
              <a:rPr lang="en-US" altLang="en-US" sz="2800" baseline="30000"/>
              <a:t>2/3</a:t>
            </a:r>
            <a:r>
              <a:rPr lang="en-US" altLang="en-US" sz="2800"/>
              <a:t>S</a:t>
            </a:r>
            <a:r>
              <a:rPr lang="en-US" altLang="en-US" sz="2800" baseline="30000"/>
              <a:t>1/2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Q=flow rate (cfs)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A=wetted cross-sectional area (ft</a:t>
            </a:r>
            <a:r>
              <a:rPr lang="en-US" altLang="en-US" sz="2800" baseline="30000"/>
              <a:t>2</a:t>
            </a:r>
            <a:r>
              <a:rPr lang="en-US" altLang="en-US" sz="280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R</a:t>
            </a:r>
            <a:r>
              <a:rPr lang="en-US" altLang="en-US" sz="2800" baseline="-25000"/>
              <a:t>h</a:t>
            </a:r>
            <a:r>
              <a:rPr lang="en-US" altLang="en-US" sz="2800"/>
              <a:t>=hydraulic radius=A/WP  (ft)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WP=wetted perimeter (ft)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S=slope (ft/ft)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n=friction coefficient (dimensionless)</a:t>
            </a:r>
            <a:endParaRPr lang="en-US" altLang="en-US" sz="2800" baseline="-25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A344A40-756F-48ED-80A1-1F83154DF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Manning’s Equation-Solve for Q or Velocity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6A08726-C3E0-4A93-998E-60DD034CBB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688" y="2971800"/>
            <a:ext cx="7772400" cy="31607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Can also divide both sides by area and write the equation to solve for velocity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83D85A8-F6B1-4029-9E1E-1D60DF3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D37C6C-D731-47BA-BC36-109756D066C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68A3B251-71CA-44B8-8A12-FF449BFE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71B1DE-AAC1-42A1-9784-7855F362F56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96BD461-6127-4149-99E7-304368729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Manning’s Equation-Velocity-Metric</a:t>
            </a:r>
            <a:endParaRPr lang="en-US" altLang="en-US" sz="24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85D9360-FD37-4018-8D0F-18EDB7A8F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V=(</a:t>
            </a:r>
            <a:r>
              <a:rPr lang="en-US" altLang="en-US" sz="2800">
                <a:solidFill>
                  <a:srgbClr val="FF0000"/>
                </a:solidFill>
              </a:rPr>
              <a:t>1</a:t>
            </a:r>
            <a:r>
              <a:rPr lang="en-US" altLang="en-US" sz="2800"/>
              <a:t>/n)(R</a:t>
            </a:r>
            <a:r>
              <a:rPr lang="en-US" altLang="en-US" sz="2800" baseline="-25000"/>
              <a:t>h</a:t>
            </a:r>
            <a:r>
              <a:rPr lang="en-US" altLang="en-US" sz="2800"/>
              <a:t>)</a:t>
            </a:r>
            <a:r>
              <a:rPr lang="en-US" altLang="en-US" sz="2800" baseline="30000"/>
              <a:t>2/3</a:t>
            </a:r>
            <a:r>
              <a:rPr lang="en-US" altLang="en-US" sz="2800"/>
              <a:t>S</a:t>
            </a:r>
            <a:r>
              <a:rPr lang="en-US" altLang="en-US" sz="2800" baseline="30000"/>
              <a:t>1/2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V=velocity (meters/sec)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R</a:t>
            </a:r>
            <a:r>
              <a:rPr lang="en-US" altLang="en-US" sz="2800" baseline="-25000"/>
              <a:t>h</a:t>
            </a:r>
            <a:r>
              <a:rPr lang="en-US" altLang="en-US" sz="2800"/>
              <a:t>=Hydraulic Radius=A/WP  (m)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WP=Wetter Perimeter (m)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S=slope (m/m)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n=friction coefficient (dimensionless)</a:t>
            </a:r>
            <a:endParaRPr lang="en-US" altLang="en-US" sz="2800" baseline="-25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C9B8D0-8976-4596-BAF9-D570E7AC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385B8C-258B-44B7-853E-CB97CB269FD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074F2D1-32CF-4F7A-BD15-DC42DC073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Manning’s Equation-Velocity-English</a:t>
            </a:r>
            <a:endParaRPr lang="en-US" altLang="en-US" sz="2400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20150FA-DEBB-478F-931C-D9D89C077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V=(</a:t>
            </a:r>
            <a:r>
              <a:rPr lang="en-US" altLang="en-US" sz="2800">
                <a:solidFill>
                  <a:srgbClr val="FF0000"/>
                </a:solidFill>
              </a:rPr>
              <a:t>1.486</a:t>
            </a:r>
            <a:r>
              <a:rPr lang="en-US" altLang="en-US" sz="2800"/>
              <a:t>/n)(R</a:t>
            </a:r>
            <a:r>
              <a:rPr lang="en-US" altLang="en-US" sz="2800" baseline="-25000"/>
              <a:t>h</a:t>
            </a:r>
            <a:r>
              <a:rPr lang="en-US" altLang="en-US" sz="2800"/>
              <a:t>)</a:t>
            </a:r>
            <a:r>
              <a:rPr lang="en-US" altLang="en-US" sz="2800" baseline="30000"/>
              <a:t>2/3</a:t>
            </a:r>
            <a:r>
              <a:rPr lang="en-US" altLang="en-US" sz="2800"/>
              <a:t>S</a:t>
            </a:r>
            <a:r>
              <a:rPr lang="en-US" altLang="en-US" sz="2800" baseline="30000"/>
              <a:t>1/2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V=velocity (feet per second)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R</a:t>
            </a:r>
            <a:r>
              <a:rPr lang="en-US" altLang="en-US" sz="2800" baseline="-25000"/>
              <a:t>h</a:t>
            </a:r>
            <a:r>
              <a:rPr lang="en-US" altLang="en-US" sz="2800"/>
              <a:t>=hydraulic radius=A/WP  (ft)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WP=wetted perimeter (ft)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S=slope (ft/ft)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n=friction coefficient (dimensionless)</a:t>
            </a:r>
            <a:endParaRPr lang="en-US" altLang="en-US" sz="2800" baseline="-25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1610</TotalTime>
  <Words>1212</Words>
  <Application>Microsoft Office PowerPoint</Application>
  <PresentationFormat>On-screen Show (4:3)</PresentationFormat>
  <Paragraphs>261</Paragraphs>
  <Slides>33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Calibri</vt:lpstr>
      <vt:lpstr>Tahoma</vt:lpstr>
      <vt:lpstr>Wingdings</vt:lpstr>
      <vt:lpstr>Blends</vt:lpstr>
      <vt:lpstr>Office Theme</vt:lpstr>
      <vt:lpstr>Chart</vt:lpstr>
      <vt:lpstr>CTC 450  Review</vt:lpstr>
      <vt:lpstr>Objectives</vt:lpstr>
      <vt:lpstr>Uniform Flow in Open Channels</vt:lpstr>
      <vt:lpstr>Manning’s Equation</vt:lpstr>
      <vt:lpstr>Manning’s Equation-Metric</vt:lpstr>
      <vt:lpstr>Manning’s Equation-English</vt:lpstr>
      <vt:lpstr>Manning’s Equation-Solve for Q or Velocity</vt:lpstr>
      <vt:lpstr>Manning’s Equation-Velocity-Metric</vt:lpstr>
      <vt:lpstr>Manning’s Equation-Velocity-English</vt:lpstr>
      <vt:lpstr>Manning’s Friction Coefficient</vt:lpstr>
      <vt:lpstr>Example-Find Q</vt:lpstr>
      <vt:lpstr>Example-Find S</vt:lpstr>
      <vt:lpstr>Friction loss</vt:lpstr>
      <vt:lpstr>Triangular/Trapezoidal Channels</vt:lpstr>
      <vt:lpstr>Pipe Flow</vt:lpstr>
      <vt:lpstr>Historic SCS data for channels</vt:lpstr>
      <vt:lpstr>Using Manning’s equation to estimate pipe size</vt:lpstr>
      <vt:lpstr>Project 3 (Flowmaster)</vt:lpstr>
      <vt:lpstr>Rational Formula</vt:lpstr>
      <vt:lpstr>Peak Runoff Variables</vt:lpstr>
      <vt:lpstr>Rational Method</vt:lpstr>
      <vt:lpstr>Derivision</vt:lpstr>
      <vt:lpstr>Theoretical runoff hydrograph</vt:lpstr>
      <vt:lpstr>Derivision of Rational Method</vt:lpstr>
      <vt:lpstr>Rational Coefficient C</vt:lpstr>
      <vt:lpstr>Weighted Rational Coefficient C</vt:lpstr>
      <vt:lpstr>Time of Concentration</vt:lpstr>
      <vt:lpstr>IDF Curve</vt:lpstr>
      <vt:lpstr>IDF Curve (SUNY Poly)</vt:lpstr>
      <vt:lpstr>MA7CD10 Definitions (7Q10)</vt:lpstr>
      <vt:lpstr>7Q10 Importance</vt:lpstr>
      <vt:lpstr>Determining 7Q10 </vt:lpstr>
      <vt:lpstr>Next Lecture  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108</cp:revision>
  <dcterms:created xsi:type="dcterms:W3CDTF">2002-10-04T19:39:32Z</dcterms:created>
  <dcterms:modified xsi:type="dcterms:W3CDTF">2026-03-09T15:33:05Z</dcterms:modified>
</cp:coreProperties>
</file>