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8"/>
  </p:notesMasterIdLst>
  <p:sldIdLst>
    <p:sldId id="329" r:id="rId2"/>
    <p:sldId id="285" r:id="rId3"/>
    <p:sldId id="340" r:id="rId4"/>
    <p:sldId id="341" r:id="rId5"/>
    <p:sldId id="342" r:id="rId6"/>
    <p:sldId id="331" r:id="rId7"/>
    <p:sldId id="332" r:id="rId8"/>
    <p:sldId id="333" r:id="rId9"/>
    <p:sldId id="335" r:id="rId10"/>
    <p:sldId id="352" r:id="rId11"/>
    <p:sldId id="334" r:id="rId12"/>
    <p:sldId id="337" r:id="rId13"/>
    <p:sldId id="346" r:id="rId14"/>
    <p:sldId id="347" r:id="rId15"/>
    <p:sldId id="348" r:id="rId16"/>
    <p:sldId id="350" r:id="rId17"/>
    <p:sldId id="351" r:id="rId18"/>
    <p:sldId id="338" r:id="rId19"/>
    <p:sldId id="353" r:id="rId20"/>
    <p:sldId id="354" r:id="rId21"/>
    <p:sldId id="336" r:id="rId22"/>
    <p:sldId id="349" r:id="rId23"/>
    <p:sldId id="343" r:id="rId24"/>
    <p:sldId id="356" r:id="rId25"/>
    <p:sldId id="34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3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5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11A8613-9373-4E1F-8D52-5772E87C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66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DCE3E9-4CA0-4140-B4DD-C8EA747C5518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F78882-AC99-499B-9283-E8D1395B04D7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DCC1E0-8317-4650-858D-165B6366E651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B52C1F-3E1C-4BC0-9094-8622944BFFD3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64F2D3-E24A-48C0-907F-6E1E1DE23E60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972065-20D2-4F1F-A1CE-756B928B8560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38F2A8-2DEB-456C-8A5D-E67C16ED00D1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6E5483-E73C-4B57-AE22-290AD81C0DF7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D9CA23-C269-4046-B7ED-A8B09EBA13B5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05D765-946B-4263-AB39-ACC961614D2C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B747CB-08FF-462E-9388-0302F415E110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D7EE82-EB4C-4260-9810-2B8024C16D89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CE42ED-7A8D-4B6E-918A-9D6F88D931CC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C20D37-2749-49EC-A65C-B2679693ADED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3BB6D79-8355-40C8-A4D6-628A8966F084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547E52-7F0B-459E-AE15-89E0643937D1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9F51D4-2828-46C1-BE64-B4F9026DB95D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9F8B66A-3086-4D4D-ABA8-2C5D5A991180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5705E2-4948-4EB5-8FD6-2022E4A5EA00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FC0E46-238B-4381-8E0A-2FD76A41BA6A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984143-6E7F-469C-B94E-1C48E5D6C84D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10D11-2642-4FAE-9C7E-724258BD4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4FFCA-4557-4B05-85FF-BE7868179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24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4FFCA-4557-4B05-85FF-BE7868179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4873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4FFCA-4557-4B05-85FF-BE7868179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46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4FFCA-4557-4B05-85FF-BE7868179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1608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4FFCA-4557-4B05-85FF-BE7868179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54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33A4A-BA4B-4CAD-8371-76F0D3DB9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08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4FD24-70C8-42C7-8847-76A17234C0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6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2BE8A-19E6-42BE-A180-605F0405B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E0AFE-A7CE-4B12-89F0-BD0C68E2D3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0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E39FE-0A17-47B0-BEE9-DF35E6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5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7B412-08F4-445D-9560-3AF1FA790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A75E-F3C0-427F-B192-09D5BFE836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3CD7A-97B6-4027-B81A-F66571A1BD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ED2A2-BEBB-4B01-BE2E-331D08278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CAAF0-BE1B-4483-B78B-A1FC16CE71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AD4FFCA-4557-4B05-85FF-BE7868179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erics.com/simulation_gallery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3352801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 450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Pumps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A20B2-3BF8-485B-9D16-2C5CEB826328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077" name="Picture 4" descr="centrifugal p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49555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axial flow p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562133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http://www.esi-group.com/SimulationSoftware/CFD_ACE/blood.html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Variable Speed Pumps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Pumps which can be operated at variable speeds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Have 2 pump curves (high speed and low speed) and pump can operate between the curves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40DB5-0658-4995-8373-BBE83B0B55E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System Head Curves</a:t>
            </a:r>
            <a:br>
              <a:rPr lang="en-US" dirty="0"/>
            </a:br>
            <a:r>
              <a:rPr lang="en-US" sz="3200" dirty="0"/>
              <a:t>accounts for static head and friction losses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Static head (lifting of water to a higher elevation)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Friction losses (increases as the flow increases)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In real systems, outputs are variable and the system head “curve” is actually a “band”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Pump should be operated at the intersection of the system-head curve and the head-discharge curve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F6D5E-6A72-4DB1-8B72-D6635883BD4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System Head Curve Example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7593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/>
              <a:t>Curve 1 – Pump is used to “raise” water from a lower source to a higher tank (outlet 1)</a:t>
            </a:r>
          </a:p>
          <a:p>
            <a:pPr marL="0" indent="0" eaLnBrk="1" hangingPunct="1">
              <a:buNone/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000" dirty="0"/>
              <a:t>Curve 2 – Pump is used to raise water to a load center (outlet 2)</a:t>
            </a:r>
          </a:p>
          <a:p>
            <a:pPr marL="0" indent="0" eaLnBrk="1" hangingPunct="1">
              <a:buNone/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000" dirty="0"/>
              <a:t>Actual operation can vary between the curves depending on how much flow is discharging from outlet 1 and 2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5563B-1644-4DA5-BE12-4CCE28391CC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2290" name="Picture 2" descr="system curve ex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3837"/>
            <a:ext cx="3710114" cy="278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System Curve-Simple Example</a:t>
            </a:r>
          </a:p>
        </p:txBody>
      </p:sp>
      <p:pic>
        <p:nvPicPr>
          <p:cNvPr id="15364" name="Picture 3" descr="system curve example larger sca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00200"/>
            <a:ext cx="6040438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B41D1-F5F3-4B2C-8FE2-CC42E8A763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791200" cy="155098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System Curves</a:t>
            </a:r>
            <a:br>
              <a:rPr lang="en-US" sz="2800" dirty="0"/>
            </a:br>
            <a:r>
              <a:rPr lang="en-US" sz="2800" dirty="0"/>
              <a:t>Curve 1: Pump to Storage</a:t>
            </a:r>
            <a:br>
              <a:rPr lang="en-US" sz="2800" dirty="0"/>
            </a:br>
            <a:r>
              <a:rPr lang="en-US" sz="2800" dirty="0"/>
              <a:t>Curve 2: Pump to Load</a:t>
            </a:r>
          </a:p>
        </p:txBody>
      </p:sp>
      <p:pic>
        <p:nvPicPr>
          <p:cNvPr id="16388" name="Picture 2" descr="pump curve (to storage and to load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4943475" cy="460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6644F-BA68-4421-B8D1-29EF3E2301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791200" y="27432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What do H1 and H2 represent?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867400" y="4114800"/>
            <a:ext cx="2438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How do you calculate the increase in head based on the pumping rate?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Answer: Use Hazen Williams (Vary </a:t>
            </a:r>
            <a:r>
              <a:rPr lang="en-US" altLang="en-US" sz="1800"/>
              <a:t>Q for C </a:t>
            </a:r>
            <a:r>
              <a:rPr lang="en-US" altLang="en-US" sz="1800" dirty="0"/>
              <a:t>and D; find slope)</a:t>
            </a:r>
          </a:p>
        </p:txBody>
      </p:sp>
      <p:pic>
        <p:nvPicPr>
          <p:cNvPr id="13314" name="Picture 2" descr="system cur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7813"/>
            <a:ext cx="2819400" cy="211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15201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Pump &amp; System Head Curves Example</a:t>
            </a:r>
          </a:p>
        </p:txBody>
      </p:sp>
      <p:pic>
        <p:nvPicPr>
          <p:cNvPr id="17412" name="Picture 2" descr="Head-discharge curv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47352"/>
            <a:ext cx="4114800" cy="50439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D4E7D-22AD-407C-AD6B-81494F6ECF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876800" y="1828800"/>
            <a:ext cx="3505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Pump operates at A when pumping only to storage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Pump operates at B when pumping only to the load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Pump operates at C when pumping partly to the storage tank and partly to the load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Example-Discussion of Pumps Small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Small system</a:t>
            </a:r>
          </a:p>
          <a:p>
            <a:pPr marL="457200" lvl="1" indent="0">
              <a:buNone/>
              <a:defRPr/>
            </a:pPr>
            <a:r>
              <a:rPr lang="en-US" dirty="0"/>
              <a:t>Use 2 constant speed pumps with same capacity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Intermittently pump to tank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Control by fluctuation of water level in tank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Elevated storage maintains pressure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7850C-5B16-47B1-AB51-25F5D30813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Example-Discussion of Pumps</a:t>
            </a:r>
            <a:br>
              <a:rPr lang="en-US" dirty="0"/>
            </a:br>
            <a:r>
              <a:rPr lang="en-US" dirty="0"/>
              <a:t>Large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Large system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Use 3 pumps in parallel (1 as standby)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Operate pumps individually or in combination to meet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70C18-E8C2-475F-B31E-AEF5A21C2C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58F0-83B1-4C04-83BE-580A96E7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5463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Pump Curve-Armstrong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49761-9906-4255-B4D5-651B6EB846B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0483" name="Picture 4" descr="armstrong pump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54594"/>
            <a:ext cx="5867400" cy="448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62000" y="5791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http://www.armstrongpumps.com/present_newsletter.asp?groupid=1&amp;nlfile=00_00_054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71FAC8-B380-4B06-B880-0EBA2462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85800"/>
          </a:xfrm>
        </p:spPr>
        <p:txBody>
          <a:bodyPr/>
          <a:lstStyle/>
          <a:p>
            <a:r>
              <a:rPr lang="en-US" dirty="0"/>
              <a:t>Example Pump Curve-Taco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3CD7A-97B6-4027-B81A-F66571A1BD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4338" name="Picture 2" descr="example pump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8848"/>
            <a:ext cx="76771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3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609600"/>
            <a:ext cx="6347713" cy="920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82000" cy="4648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to simplify pipe systems by use of equivalent pipes (parallel and series)</a:t>
            </a:r>
          </a:p>
          <a:p>
            <a:pPr marL="0" indent="0" eaLnBrk="1" hangingPunct="1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what types of pumps are available</a:t>
            </a:r>
          </a:p>
          <a:p>
            <a:pPr marL="0" indent="0" eaLnBrk="1" hangingPunct="1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to develop a pump performance curve  </a:t>
            </a:r>
          </a:p>
          <a:p>
            <a:pPr marL="0" indent="0" eaLnBrk="1" hangingPunct="1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to develop a simple system curve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2F940-8A3F-4206-977A-D0DE37AC792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BF712A-B994-4028-A97B-F49EC3E8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85800"/>
          </a:xfrm>
        </p:spPr>
        <p:txBody>
          <a:bodyPr/>
          <a:lstStyle/>
          <a:p>
            <a:r>
              <a:rPr lang="en-US" dirty="0"/>
              <a:t>Example Pump Curve-</a:t>
            </a:r>
            <a:r>
              <a:rPr lang="en-US" dirty="0" err="1"/>
              <a:t>Goulds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3CD7A-97B6-4027-B81A-F66571A1BD3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5363" name="Picture 3" descr="goulds pumps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89" y="1764638"/>
            <a:ext cx="58388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0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Pump Operation Scenarios</a:t>
            </a:r>
            <a:br>
              <a:rPr lang="en-US" dirty="0"/>
            </a:br>
            <a:r>
              <a:rPr lang="en-US" dirty="0"/>
              <a:t>Single Pump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Constant speed (as flows change the pump pressure changes)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Variable speed (maintains a constant pressure over a wide range of flows by varying the rotational speed of the pump impellor)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0EC6B-7EEB-4B03-8F1F-ABF13F1C226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Pump Operation Scenarios Multiple Pumps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Multiple pumps – parallel – one as “standby”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Multiple pumps – series – to increase discharge head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B6B7F-A31C-47E4-A258-15DF9F8156DA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Pump Simulation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800" u="sng" dirty="0">
              <a:hlinkClick r:id="rId3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u="sng" dirty="0">
              <a:hlinkClick r:id="rId3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u="sng" dirty="0">
                <a:hlinkClick r:id="rId3"/>
              </a:rPr>
              <a:t>http://www.simerics.com/simulation_gallery.html</a:t>
            </a:r>
            <a:endParaRPr lang="en-US" sz="2800" u="sng" dirty="0"/>
          </a:p>
          <a:p>
            <a:pPr>
              <a:buFont typeface="Wingdings" pitchFamily="2" charset="2"/>
              <a:buNone/>
              <a:defRPr/>
            </a:pPr>
            <a:endParaRPr lang="en-US" sz="2800" u="sng" dirty="0"/>
          </a:p>
          <a:p>
            <a:pPr>
              <a:buFont typeface="Wingdings" pitchFamily="2" charset="2"/>
              <a:buNone/>
              <a:defRPr/>
            </a:pPr>
            <a:endParaRPr lang="en-US" sz="2800" u="sng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987D-1A7E-43EF-9399-FFB11B77A1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5EF7-EF83-4DAA-B34C-1885D991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4" cy="685800"/>
          </a:xfrm>
        </p:spPr>
        <p:txBody>
          <a:bodyPr>
            <a:normAutofit/>
          </a:bodyPr>
          <a:lstStyle/>
          <a:p>
            <a:r>
              <a:rPr lang="en-US" dirty="0"/>
              <a:t>WW/Solids Handling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2BE8A-19E6-42BE-A180-605F0405B3C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2290" name="Picture 2" descr="wastewater system showing various pump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400925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3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Next Lecture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ffectLst/>
              </a:rPr>
              <a:t>Manning’s Equation (open channel flow)</a:t>
            </a:r>
          </a:p>
          <a:p>
            <a:pPr marL="0" indent="0">
              <a:buNone/>
            </a:pPr>
            <a:endParaRPr lang="en-US" altLang="en-US" dirty="0">
              <a:effectLst/>
            </a:endParaRPr>
          </a:p>
          <a:p>
            <a:pPr marL="0" indent="0">
              <a:buNone/>
            </a:pPr>
            <a:r>
              <a:rPr lang="en-US" altLang="en-US" dirty="0">
                <a:effectLst/>
              </a:rPr>
              <a:t>Rational Method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Pump Trivia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pumping condition where the water level is below the eye of the impellor---suction lift condition.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pumping condition where the water level is higher than the impellor--- suction head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2BE8A-19E6-42BE-A180-605F0405B3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Equivalent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imaginary conduit that replaces a section of a real system such that the head losses are identical for the quantity of flow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Note: Use Chapter 2, page 34 (Figure 2-15) to solve Ch 7 (#15) Homework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82F26-89CD-4270-8D37-C571D2F768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Equivalent Pipe to Replace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Parallel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an equivalent pipe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 in length to replace two parallel pipes (8” pipe @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 and 6” pipe @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Assume a head loss (10’) and calculate HGL slopes of both pipes (10’/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’) and (10’/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’).  Using diameters and HGL slopes calculate Q in both pipes from Hazen-Williams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nomograph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(550 &amp; 290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Q’s (840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nomograph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w/ HGL slope (10’/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’) and total Q to get equivalent pipe size (answer=9.4”)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BEC17-FC02-46AE-8FE1-26148270D6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Equivalent Pipe to Replace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Serial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an equivalent pipe 2000’ in length to replace three pipes in series (8” pipe @ 400’ , 9.4” pipe @ 1,000’ and 10” pipe @ 600’)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Assume a flow (500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calculate head losses in all 3 pipes from Hazen-Williams equation 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nomograph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(3.3+3.8+1.6=8.7’ per 2000’)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head losses per 1000’ (4.4’ per 1,000 ft)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nomograph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w/ calculated head loss and assumed Q to get equivalent pipe size (answer=9.2”)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9EDB-1AAD-487E-9256-22392A2853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Pumps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Machines that do work on fluids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Pumps increase the pressure in a pipe, or lift water, or move water 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Axial-flow</a:t>
            </a:r>
          </a:p>
          <a:p>
            <a:pPr lvl="2" eaLnBrk="1" hangingPunct="1">
              <a:defRPr/>
            </a:pPr>
            <a:r>
              <a:rPr lang="en-US" dirty="0"/>
              <a:t>Flow is parallel to axis</a:t>
            </a:r>
          </a:p>
          <a:p>
            <a:pPr lvl="2" eaLnBrk="1" hangingPunct="1">
              <a:defRPr/>
            </a:pPr>
            <a:r>
              <a:rPr lang="en-US" dirty="0"/>
              <a:t>Best suited for low heads and high flows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Radial-flow (centrifugal)</a:t>
            </a:r>
          </a:p>
          <a:p>
            <a:pPr lvl="2" eaLnBrk="1" hangingPunct="1">
              <a:defRPr/>
            </a:pPr>
            <a:r>
              <a:rPr lang="en-US" dirty="0"/>
              <a:t>Flow is perpendicular to axis</a:t>
            </a:r>
          </a:p>
          <a:p>
            <a:pPr lvl="2" eaLnBrk="1" hangingPunct="1">
              <a:defRPr/>
            </a:pPr>
            <a:r>
              <a:rPr lang="en-US" dirty="0"/>
              <a:t>Best suited for high heads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5060E-78D7-4F9B-BB5D-8E7A681CD6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2290" name="Picture 2" descr="Axial Flow Pump">
            <a:extLst>
              <a:ext uri="{FF2B5EF4-FFF2-40B4-BE49-F238E27FC236}">
                <a16:creationId xmlns:a16="http://schemas.microsoft.com/office/drawing/2014/main" id="{037AC526-302F-4A6B-AE25-D8A4D417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57" y="413028"/>
            <a:ext cx="244550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Radial Flow Pump">
            <a:extLst>
              <a:ext uri="{FF2B5EF4-FFF2-40B4-BE49-F238E27FC236}">
                <a16:creationId xmlns:a16="http://schemas.microsoft.com/office/drawing/2014/main" id="{D8E83066-87C7-45AB-B830-AE9B7816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00400"/>
            <a:ext cx="3280652" cy="2709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Pump Performance Curves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Obtained by experimental data and plotted on graphs (usually for a specific pump at a specific rotation speed)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r>
              <a:rPr lang="en-US" dirty="0"/>
              <a:t>Head versus discharge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Efficiency versus discharge</a:t>
            </a:r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r>
              <a:rPr lang="en-US" dirty="0"/>
              <a:t>Shutoff head is the pressure head if discharge is completely stopped (Q=0)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78053-EA65-4DE6-B373-55C1CF68CA8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/>
              <a:t>Pump Efficiency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6629400" cy="49879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Efficiency is defined as the motor power input divided by the power output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Centrifugal pump efficiency is usually in the range of 60-85%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Axial pump efficiency is usually in the range of 75-92% </a:t>
            </a:r>
            <a:r>
              <a:rPr lang="en-US" sz="2000" dirty="0"/>
              <a:t>(highly efficient in high-flow, low-lift conditions)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4E42-F6ED-4728-ABB1-CD04B99E8A9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2C28-0811-4FED-98B5-1F8CD5A4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85800"/>
          </a:xfrm>
        </p:spPr>
        <p:txBody>
          <a:bodyPr/>
          <a:lstStyle/>
          <a:p>
            <a:r>
              <a:rPr lang="en-US" dirty="0"/>
              <a:t>Pump Curve (1750 rpm)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A7A79-E23A-4C28-A44B-BF5948506E2D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1267" name="Object 4" descr="pump curve (discharge vs head or efficiency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14916"/>
              </p:ext>
            </p:extLst>
          </p:nvPr>
        </p:nvGraphicFramePr>
        <p:xfrm>
          <a:off x="838200" y="1930400"/>
          <a:ext cx="6773863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Chart" r:id="rId4" imgW="4676851" imgH="3467100" progId="Excel.Chart.8">
                  <p:embed/>
                </p:oleObj>
              </mc:Choice>
              <mc:Fallback>
                <p:oleObj name="Chart" r:id="rId4" imgW="4676851" imgH="34671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30400"/>
                        <a:ext cx="6773863" cy="502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2070</TotalTime>
  <Words>985</Words>
  <Application>Microsoft Office PowerPoint</Application>
  <PresentationFormat>On-screen Show (4:3)</PresentationFormat>
  <Paragraphs>169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Tahoma</vt:lpstr>
      <vt:lpstr>Trebuchet MS</vt:lpstr>
      <vt:lpstr>Wingdings</vt:lpstr>
      <vt:lpstr>Wingdings 3</vt:lpstr>
      <vt:lpstr>Facet</vt:lpstr>
      <vt:lpstr>Chart</vt:lpstr>
      <vt:lpstr>CTC 450</vt:lpstr>
      <vt:lpstr>Objectives</vt:lpstr>
      <vt:lpstr>Equivalent Pipes</vt:lpstr>
      <vt:lpstr>Equivalent Pipe to Replace  Parallel Pipes</vt:lpstr>
      <vt:lpstr>Equivalent Pipe to Replace  Serial Pipes</vt:lpstr>
      <vt:lpstr>Pumps</vt:lpstr>
      <vt:lpstr>Pump Performance Curves</vt:lpstr>
      <vt:lpstr>Pump Efficiency</vt:lpstr>
      <vt:lpstr>Pump Curve (1750 rpm)</vt:lpstr>
      <vt:lpstr>Variable Speed Pumps</vt:lpstr>
      <vt:lpstr>System Head Curves accounts for static head and friction losses</vt:lpstr>
      <vt:lpstr>System Head Curve Example</vt:lpstr>
      <vt:lpstr>System Curve-Simple Example</vt:lpstr>
      <vt:lpstr>System Curves Curve 1: Pump to Storage Curve 2: Pump to Load</vt:lpstr>
      <vt:lpstr>Pump &amp; System Head Curves Example</vt:lpstr>
      <vt:lpstr>Example-Discussion of Pumps Small Systems</vt:lpstr>
      <vt:lpstr>Example-Discussion of Pumps Large System</vt:lpstr>
      <vt:lpstr>Example Pump Curve-Armstrong</vt:lpstr>
      <vt:lpstr>Example Pump Curve-Taco</vt:lpstr>
      <vt:lpstr>Example Pump Curve-Goulds</vt:lpstr>
      <vt:lpstr>Pump Operation Scenarios Single Pump</vt:lpstr>
      <vt:lpstr>Pump Operation Scenarios Multiple Pumps</vt:lpstr>
      <vt:lpstr>Pump Simulation </vt:lpstr>
      <vt:lpstr>WW/Solids Handling Apps</vt:lpstr>
      <vt:lpstr>Next Lecture</vt:lpstr>
      <vt:lpstr>Pump Trivia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131</cp:revision>
  <dcterms:created xsi:type="dcterms:W3CDTF">2002-10-04T19:39:32Z</dcterms:created>
  <dcterms:modified xsi:type="dcterms:W3CDTF">2026-03-09T15:22:34Z</dcterms:modified>
</cp:coreProperties>
</file>