
<file path=[Content_Types].xml><?xml version="1.0" encoding="utf-8"?>
<Types xmlns="http://schemas.openxmlformats.org/package/2006/content-types">
  <Default Extension="png" ContentType="image/png"/>
  <Default Extension="MOV" ContentType="video/quicktime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8"/>
  </p:notesMasterIdLst>
  <p:sldIdLst>
    <p:sldId id="256" r:id="rId2"/>
    <p:sldId id="285" r:id="rId3"/>
    <p:sldId id="317" r:id="rId4"/>
    <p:sldId id="357" r:id="rId5"/>
    <p:sldId id="358" r:id="rId6"/>
    <p:sldId id="359" r:id="rId7"/>
    <p:sldId id="361" r:id="rId8"/>
    <p:sldId id="365" r:id="rId9"/>
    <p:sldId id="363" r:id="rId10"/>
    <p:sldId id="360" r:id="rId11"/>
    <p:sldId id="362" r:id="rId12"/>
    <p:sldId id="366" r:id="rId13"/>
    <p:sldId id="367" r:id="rId14"/>
    <p:sldId id="329" r:id="rId15"/>
    <p:sldId id="347" r:id="rId16"/>
    <p:sldId id="355" r:id="rId17"/>
    <p:sldId id="364" r:id="rId18"/>
    <p:sldId id="335" r:id="rId19"/>
    <p:sldId id="348" r:id="rId20"/>
    <p:sldId id="349" r:id="rId21"/>
    <p:sldId id="350" r:id="rId22"/>
    <p:sldId id="351" r:id="rId23"/>
    <p:sldId id="352" r:id="rId24"/>
    <p:sldId id="353" r:id="rId25"/>
    <p:sldId id="354" r:id="rId26"/>
    <p:sldId id="368" r:id="rId27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17" autoAdjust="0"/>
    <p:restoredTop sz="94576" autoAdjust="0"/>
  </p:normalViewPr>
  <p:slideViewPr>
    <p:cSldViewPr>
      <p:cViewPr varScale="1">
        <p:scale>
          <a:sx n="118" d="100"/>
          <a:sy n="118" d="100"/>
        </p:scale>
        <p:origin x="96" y="2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0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60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60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66E51EDA-10FD-4C0D-A5F4-4D4E8794C6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54571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565DDAD1-16FB-422F-8A78-DB1E462D61D4}" type="slidenum">
              <a:rPr lang="en-US" altLang="en-US" smtClean="0">
                <a:latin typeface="Arial" charset="0"/>
              </a:rPr>
              <a:pPr/>
              <a:t>1</a:t>
            </a:fld>
            <a:endParaRPr lang="en-US" alt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27EFB094-AAE4-4493-85B9-79E0CC31D06C}" type="slidenum">
              <a:rPr lang="en-US" altLang="en-US" smtClean="0">
                <a:latin typeface="Arial" charset="0"/>
              </a:rPr>
              <a:pPr/>
              <a:t>2</a:t>
            </a:fld>
            <a:endParaRPr lang="en-US" alt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84E604D1-428E-4882-9BA7-0FA2F84C2A71}" type="slidenum">
              <a:rPr lang="en-US" altLang="en-US" smtClean="0">
                <a:latin typeface="Arial" charset="0"/>
              </a:rPr>
              <a:pPr/>
              <a:t>3</a:t>
            </a:fld>
            <a:endParaRPr lang="en-US" alt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053293D2-8A7B-47CF-874D-FDE5B984F689}" type="slidenum">
              <a:rPr lang="en-US" altLang="en-US" smtClean="0">
                <a:latin typeface="Arial" charset="0"/>
              </a:rPr>
              <a:pPr/>
              <a:t>4</a:t>
            </a:fld>
            <a:endParaRPr lang="en-US" alt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C487A14D-D1E2-4BE5-98EC-6ABBF744CFC2}" type="slidenum">
              <a:rPr lang="en-US" altLang="en-US" smtClean="0">
                <a:latin typeface="Arial" charset="0"/>
              </a:rPr>
              <a:pPr/>
              <a:t>5</a:t>
            </a:fld>
            <a:endParaRPr lang="en-US" alt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DEF857E4-52D4-4FFC-928C-899E9B7A916C}" type="slidenum">
              <a:rPr lang="en-US" altLang="en-US" smtClean="0">
                <a:latin typeface="Arial" charset="0"/>
              </a:rPr>
              <a:pPr/>
              <a:t>10</a:t>
            </a:fld>
            <a:endParaRPr lang="en-US" alt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DBB09B55-2212-4DE7-BDB3-E0D2AFE53FA1}" type="slidenum">
              <a:rPr lang="en-US" altLang="en-US" smtClean="0">
                <a:latin typeface="Arial" charset="0"/>
              </a:rPr>
              <a:pPr/>
              <a:t>14</a:t>
            </a:fld>
            <a:endParaRPr lang="en-US" alt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C18EF2FA-4B5A-4F56-9FF0-7A253B907108}" type="slidenum">
              <a:rPr lang="en-US" altLang="en-US" smtClean="0">
                <a:latin typeface="Arial" charset="0"/>
              </a:rPr>
              <a:pPr/>
              <a:t>18</a:t>
            </a:fld>
            <a:endParaRPr lang="en-US" altLang="en-US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-3222625" y="304800"/>
            <a:ext cx="11909425" cy="4724400"/>
            <a:chOff x="-2030" y="192"/>
            <a:chExt cx="7502" cy="2976"/>
          </a:xfrm>
        </p:grpSpPr>
        <p:sp>
          <p:nvSpPr>
            <p:cNvPr id="5" name="Line 3"/>
            <p:cNvSpPr>
              <a:spLocks noChangeShapeType="1"/>
            </p:cNvSpPr>
            <p:nvPr/>
          </p:nvSpPr>
          <p:spPr bwMode="auto">
            <a:xfrm>
              <a:off x="912" y="1584"/>
              <a:ext cx="456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AutoShape 4"/>
            <p:cNvSpPr>
              <a:spLocks noChangeArrowheads="1"/>
            </p:cNvSpPr>
            <p:nvPr/>
          </p:nvSpPr>
          <p:spPr bwMode="auto">
            <a:xfrm>
              <a:off x="-1584" y="864"/>
              <a:ext cx="2304" cy="2304"/>
            </a:xfrm>
            <a:custGeom>
              <a:avLst/>
              <a:gdLst>
                <a:gd name="T0" fmla="*/ 0 w 64000"/>
                <a:gd name="T1" fmla="*/ 0 h 64000"/>
                <a:gd name="T2" fmla="*/ 0 w 64000"/>
                <a:gd name="T3" fmla="*/ 0 h 64000"/>
                <a:gd name="T4" fmla="*/ 0 w 64000"/>
                <a:gd name="T5" fmla="*/ 0 h 64000"/>
                <a:gd name="T6" fmla="*/ 0 w 64000"/>
                <a:gd name="T7" fmla="*/ 0 h 64000"/>
                <a:gd name="T8" fmla="*/ 0 w 64000"/>
                <a:gd name="T9" fmla="*/ 0 h 64000"/>
                <a:gd name="T10" fmla="*/ 0 w 64000"/>
                <a:gd name="T11" fmla="*/ 0 h 64000"/>
                <a:gd name="T12" fmla="*/ 0 w 64000"/>
                <a:gd name="T13" fmla="*/ 0 h 64000"/>
                <a:gd name="T14" fmla="*/ 0 w 64000"/>
                <a:gd name="T15" fmla="*/ 0 h 64000"/>
                <a:gd name="T16" fmla="*/ 0 w 64000"/>
                <a:gd name="T17" fmla="*/ 0 h 6400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44083 w 64000"/>
                <a:gd name="T28" fmla="*/ -29639 h 64000"/>
                <a:gd name="T29" fmla="*/ 44083 w 64000"/>
                <a:gd name="T30" fmla="*/ 29639 h 6400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000" h="64000">
                  <a:moveTo>
                    <a:pt x="44083" y="2368"/>
                  </a:moveTo>
                  <a:cubicBezTo>
                    <a:pt x="56127" y="7280"/>
                    <a:pt x="64000" y="18993"/>
                    <a:pt x="64000" y="32000"/>
                  </a:cubicBezTo>
                  <a:cubicBezTo>
                    <a:pt x="64000" y="45006"/>
                    <a:pt x="56127" y="56719"/>
                    <a:pt x="44083" y="61631"/>
                  </a:cubicBezTo>
                  <a:cubicBezTo>
                    <a:pt x="44082" y="61631"/>
                    <a:pt x="44082" y="61631"/>
                    <a:pt x="44082" y="61631"/>
                  </a:cubicBezTo>
                  <a:lnTo>
                    <a:pt x="44083" y="61632"/>
                  </a:lnTo>
                  <a:lnTo>
                    <a:pt x="44083" y="2368"/>
                  </a:lnTo>
                  <a:lnTo>
                    <a:pt x="44082" y="2368"/>
                  </a:lnTo>
                  <a:cubicBezTo>
                    <a:pt x="44082" y="2368"/>
                    <a:pt x="44082" y="2368"/>
                    <a:pt x="44083" y="236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AutoShape 5"/>
            <p:cNvSpPr>
              <a:spLocks noChangeArrowheads="1"/>
            </p:cNvSpPr>
            <p:nvPr/>
          </p:nvSpPr>
          <p:spPr bwMode="auto">
            <a:xfrm>
              <a:off x="-2030" y="192"/>
              <a:ext cx="2544" cy="2544"/>
            </a:xfrm>
            <a:custGeom>
              <a:avLst/>
              <a:gdLst>
                <a:gd name="T0" fmla="*/ 0 w 64000"/>
                <a:gd name="T1" fmla="*/ 0 h 64000"/>
                <a:gd name="T2" fmla="*/ 0 w 64000"/>
                <a:gd name="T3" fmla="*/ 0 h 64000"/>
                <a:gd name="T4" fmla="*/ 0 w 64000"/>
                <a:gd name="T5" fmla="*/ 0 h 64000"/>
                <a:gd name="T6" fmla="*/ 0 w 64000"/>
                <a:gd name="T7" fmla="*/ 0 h 64000"/>
                <a:gd name="T8" fmla="*/ 0 w 64000"/>
                <a:gd name="T9" fmla="*/ 0 h 64000"/>
                <a:gd name="T10" fmla="*/ 0 w 64000"/>
                <a:gd name="T11" fmla="*/ 0 h 64000"/>
                <a:gd name="T12" fmla="*/ 0 w 64000"/>
                <a:gd name="T13" fmla="*/ 0 h 64000"/>
                <a:gd name="T14" fmla="*/ 0 w 64000"/>
                <a:gd name="T15" fmla="*/ 0 h 64000"/>
                <a:gd name="T16" fmla="*/ 0 w 64000"/>
                <a:gd name="T17" fmla="*/ 0 h 6400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50994 w 64000"/>
                <a:gd name="T28" fmla="*/ -25761 h 64000"/>
                <a:gd name="T29" fmla="*/ 50994 w 64000"/>
                <a:gd name="T30" fmla="*/ 25761 h 6400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000" h="64000">
                  <a:moveTo>
                    <a:pt x="50994" y="6246"/>
                  </a:moveTo>
                  <a:cubicBezTo>
                    <a:pt x="59172" y="12279"/>
                    <a:pt x="64000" y="21837"/>
                    <a:pt x="64000" y="32000"/>
                  </a:cubicBezTo>
                  <a:cubicBezTo>
                    <a:pt x="64000" y="42162"/>
                    <a:pt x="59172" y="51720"/>
                    <a:pt x="50994" y="57753"/>
                  </a:cubicBezTo>
                  <a:cubicBezTo>
                    <a:pt x="50993" y="57753"/>
                    <a:pt x="50993" y="57753"/>
                    <a:pt x="50993" y="57753"/>
                  </a:cubicBezTo>
                  <a:lnTo>
                    <a:pt x="50994" y="57754"/>
                  </a:lnTo>
                  <a:lnTo>
                    <a:pt x="50994" y="6246"/>
                  </a:lnTo>
                  <a:lnTo>
                    <a:pt x="50993" y="6246"/>
                  </a:lnTo>
                  <a:cubicBezTo>
                    <a:pt x="50993" y="6246"/>
                    <a:pt x="50993" y="6246"/>
                    <a:pt x="50994" y="6246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8182" name="Rectangle 6"/>
          <p:cNvSpPr>
            <a:spLocks noGrp="1" noChangeArrowheads="1"/>
          </p:cNvSpPr>
          <p:nvPr>
            <p:ph type="ctrTitle"/>
          </p:nvPr>
        </p:nvSpPr>
        <p:spPr>
          <a:xfrm>
            <a:off x="1443038" y="985838"/>
            <a:ext cx="7239000" cy="1444625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8183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1443038" y="3427413"/>
            <a:ext cx="72390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85F224-9256-4EB6-9429-9FABC5EDED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1361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6FC39B-50D3-4112-A627-2491CB4B69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2429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6413" y="301625"/>
            <a:ext cx="1827212" cy="56403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0013" y="301625"/>
            <a:ext cx="5334000" cy="56403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2460CC-A533-4E80-9795-91B7111888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0864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0013" y="301625"/>
            <a:ext cx="7313612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370013" y="1827213"/>
            <a:ext cx="7313612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77FD27-F5E7-45C7-A3AC-F2969D49AA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6891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F10AA8-8FBE-48B7-9960-6F850CAA0C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8524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55A836-18A6-4B85-ABDE-BFB1F00D35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36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0013" y="1827213"/>
            <a:ext cx="3579812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2225" y="1827213"/>
            <a:ext cx="35814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616AF2-5742-4288-A203-1F0E5F6BD0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4761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886040-1883-4437-94D9-77F1B2F68D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1577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F1D7F9-73E9-49BB-A407-C30529F5C2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901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0827E8-28CE-4E39-9CCA-1447E0D23A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2494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D5ADF6-6293-4F60-810D-534CC10758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4277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1C89B4-D0B7-4239-B973-2B9592F369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9106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-3238500" y="0"/>
            <a:ext cx="11925300" cy="3810000"/>
            <a:chOff x="-2040" y="0"/>
            <a:chExt cx="7512" cy="2400"/>
          </a:xfrm>
        </p:grpSpPr>
        <p:sp>
          <p:nvSpPr>
            <p:cNvPr id="1032" name="AutoShape 3"/>
            <p:cNvSpPr>
              <a:spLocks noChangeArrowheads="1"/>
            </p:cNvSpPr>
            <p:nvPr/>
          </p:nvSpPr>
          <p:spPr bwMode="auto">
            <a:xfrm>
              <a:off x="-2040" y="432"/>
              <a:ext cx="2592" cy="1968"/>
            </a:xfrm>
            <a:custGeom>
              <a:avLst/>
              <a:gdLst>
                <a:gd name="T0" fmla="*/ 0 w 64000"/>
                <a:gd name="T1" fmla="*/ 0 h 64000"/>
                <a:gd name="T2" fmla="*/ 0 w 64000"/>
                <a:gd name="T3" fmla="*/ 0 h 64000"/>
                <a:gd name="T4" fmla="*/ 0 w 64000"/>
                <a:gd name="T5" fmla="*/ 0 h 64000"/>
                <a:gd name="T6" fmla="*/ 0 w 64000"/>
                <a:gd name="T7" fmla="*/ 0 h 64000"/>
                <a:gd name="T8" fmla="*/ 0 w 64000"/>
                <a:gd name="T9" fmla="*/ 0 h 64000"/>
                <a:gd name="T10" fmla="*/ 0 w 64000"/>
                <a:gd name="T11" fmla="*/ 0 h 64000"/>
                <a:gd name="T12" fmla="*/ 0 w 64000"/>
                <a:gd name="T13" fmla="*/ 0 h 64000"/>
                <a:gd name="T14" fmla="*/ 0 w 64000"/>
                <a:gd name="T15" fmla="*/ 0 h 64000"/>
                <a:gd name="T16" fmla="*/ 0 w 64000"/>
                <a:gd name="T17" fmla="*/ 0 h 6400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50296 w 64000"/>
                <a:gd name="T28" fmla="*/ -26244 h 64000"/>
                <a:gd name="T29" fmla="*/ 50296 w 64000"/>
                <a:gd name="T30" fmla="*/ 26244 h 6400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000" h="64000">
                  <a:moveTo>
                    <a:pt x="50296" y="5746"/>
                  </a:moveTo>
                  <a:cubicBezTo>
                    <a:pt x="58882" y="11730"/>
                    <a:pt x="64000" y="21534"/>
                    <a:pt x="64000" y="32000"/>
                  </a:cubicBezTo>
                  <a:cubicBezTo>
                    <a:pt x="64000" y="42465"/>
                    <a:pt x="58882" y="52269"/>
                    <a:pt x="50296" y="58253"/>
                  </a:cubicBezTo>
                  <a:cubicBezTo>
                    <a:pt x="50296" y="58253"/>
                    <a:pt x="50296" y="58253"/>
                    <a:pt x="50295" y="58253"/>
                  </a:cubicBezTo>
                  <a:lnTo>
                    <a:pt x="50296" y="58254"/>
                  </a:lnTo>
                  <a:lnTo>
                    <a:pt x="50296" y="5746"/>
                  </a:lnTo>
                  <a:lnTo>
                    <a:pt x="50295" y="5746"/>
                  </a:lnTo>
                  <a:cubicBezTo>
                    <a:pt x="50296" y="5746"/>
                    <a:pt x="50296" y="5746"/>
                    <a:pt x="50296" y="574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3" name="AutoShape 4"/>
            <p:cNvSpPr>
              <a:spLocks noChangeArrowheads="1"/>
            </p:cNvSpPr>
            <p:nvPr/>
          </p:nvSpPr>
          <p:spPr bwMode="auto">
            <a:xfrm>
              <a:off x="-1528" y="0"/>
              <a:ext cx="1949" cy="1987"/>
            </a:xfrm>
            <a:custGeom>
              <a:avLst/>
              <a:gdLst>
                <a:gd name="T0" fmla="*/ 0 w 64000"/>
                <a:gd name="T1" fmla="*/ 0 h 64000"/>
                <a:gd name="T2" fmla="*/ 0 w 64000"/>
                <a:gd name="T3" fmla="*/ 0 h 64000"/>
                <a:gd name="T4" fmla="*/ 0 w 64000"/>
                <a:gd name="T5" fmla="*/ 0 h 64000"/>
                <a:gd name="T6" fmla="*/ 0 w 64000"/>
                <a:gd name="T7" fmla="*/ 0 h 64000"/>
                <a:gd name="T8" fmla="*/ 0 w 64000"/>
                <a:gd name="T9" fmla="*/ 0 h 64000"/>
                <a:gd name="T10" fmla="*/ 0 w 64000"/>
                <a:gd name="T11" fmla="*/ 0 h 64000"/>
                <a:gd name="T12" fmla="*/ 0 w 64000"/>
                <a:gd name="T13" fmla="*/ 0 h 64000"/>
                <a:gd name="T14" fmla="*/ 0 w 64000"/>
                <a:gd name="T15" fmla="*/ 0 h 64000"/>
                <a:gd name="T16" fmla="*/ 0 w 64000"/>
                <a:gd name="T17" fmla="*/ 0 h 6400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50077 w 64000"/>
                <a:gd name="T28" fmla="*/ -26412 h 64000"/>
                <a:gd name="T29" fmla="*/ 50077 w 64000"/>
                <a:gd name="T30" fmla="*/ 26412 h 6400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000" h="64000">
                  <a:moveTo>
                    <a:pt x="50077" y="5595"/>
                  </a:moveTo>
                  <a:cubicBezTo>
                    <a:pt x="58790" y="11560"/>
                    <a:pt x="64000" y="21440"/>
                    <a:pt x="64000" y="32000"/>
                  </a:cubicBezTo>
                  <a:cubicBezTo>
                    <a:pt x="64000" y="42559"/>
                    <a:pt x="58790" y="52439"/>
                    <a:pt x="50077" y="58404"/>
                  </a:cubicBezTo>
                  <a:cubicBezTo>
                    <a:pt x="50077" y="58404"/>
                    <a:pt x="50077" y="58404"/>
                    <a:pt x="50076" y="58404"/>
                  </a:cubicBezTo>
                  <a:lnTo>
                    <a:pt x="50077" y="58405"/>
                  </a:lnTo>
                  <a:lnTo>
                    <a:pt x="50077" y="5595"/>
                  </a:lnTo>
                  <a:lnTo>
                    <a:pt x="50076" y="5595"/>
                  </a:lnTo>
                  <a:cubicBezTo>
                    <a:pt x="50077" y="5595"/>
                    <a:pt x="50077" y="5595"/>
                    <a:pt x="50077" y="5595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4" name="Line 5"/>
            <p:cNvSpPr>
              <a:spLocks noChangeShapeType="1"/>
            </p:cNvSpPr>
            <p:nvPr/>
          </p:nvSpPr>
          <p:spPr bwMode="auto">
            <a:xfrm>
              <a:off x="864" y="960"/>
              <a:ext cx="460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27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370013" y="301625"/>
            <a:ext cx="731361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70013" y="1827213"/>
            <a:ext cx="7313612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77160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7161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7162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7C093B0B-76DF-46F2-9594-D1B04BFF35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  <p:sldLayoutId id="2147483773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¡"/>
        <a:defRPr sz="29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l"/>
        <a:defRPr sz="25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5000"/>
        <a:buFont typeface="Wingdings" pitchFamily="2" charset="2"/>
        <a:buChar char="¡"/>
        <a:defRPr sz="22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l"/>
        <a:defRPr sz="19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¡"/>
        <a:defRPr sz="19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¡"/>
        <a:defRPr sz="19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¡"/>
        <a:defRPr sz="19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¡"/>
        <a:defRPr sz="19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¡"/>
        <a:defRPr sz="19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pa.gov/climatechange/ghgemissions/usinventoryreport.html#overview" TargetMode="External"/><Relationship Id="rId2" Type="http://schemas.openxmlformats.org/officeDocument/2006/relationships/hyperlink" Target="https://ghgprotocol.org/corporate-standard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usgbc.org/leed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Brundtland_Commission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en.wikipedia.org/wiki/United_Nations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flowcharts.llnl.gov/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8886FC67-B097-4552-9238-FB56266C86EA}" type="slidenum">
              <a:rPr lang="en-US" altLang="en-US" smtClean="0"/>
              <a:pPr/>
              <a:t>1</a:t>
            </a:fld>
            <a:endParaRPr lang="en-US" altLang="en-US"/>
          </a:p>
        </p:txBody>
      </p:sp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CTC 450  Sustainability-Water &amp;Wastewater</a:t>
            </a:r>
            <a:endParaRPr lang="en-US" altLang="en-US" sz="1800" dirty="0"/>
          </a:p>
        </p:txBody>
      </p:sp>
      <p:pic>
        <p:nvPicPr>
          <p:cNvPr id="3" name="MVI_0056">
            <a:hlinkClick r:id="" action="ppaction://media"/>
            <a:extLst>
              <a:ext uri="{FF2B5EF4-FFF2-40B4-BE49-F238E27FC236}">
                <a16:creationId xmlns:a16="http://schemas.microsoft.com/office/drawing/2014/main" id="{FAC3F89B-5367-45B1-88E0-234A47401B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81200" y="2209800"/>
            <a:ext cx="5493173" cy="308991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373D24D8-C949-432C-B5F3-ADF90C650EAA}" type="slidenum">
              <a:rPr lang="en-US" altLang="en-US" smtClean="0">
                <a:latin typeface="Arial" charset="0"/>
              </a:rPr>
              <a:pPr/>
              <a:t>10</a:t>
            </a:fld>
            <a:endParaRPr lang="en-US" altLang="en-US">
              <a:latin typeface="Arial" charset="0"/>
            </a:endParaRPr>
          </a:p>
        </p:txBody>
      </p:sp>
      <p:pic>
        <p:nvPicPr>
          <p:cNvPr id="9219" name="Picture 2" descr="CO2 20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066800"/>
            <a:ext cx="8390879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F10AA8-8FBE-48B7-9960-6F850CAA0CA3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44034" name="Picture 2" descr="CO2 20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33400"/>
            <a:ext cx="8439150" cy="553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05688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E44D97-BA8B-4109-901B-7CB87FD8E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F10AA8-8FBE-48B7-9960-6F850CAA0CA3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7" name="Picture 6" descr="CO2 2021">
            <a:extLst>
              <a:ext uri="{FF2B5EF4-FFF2-40B4-BE49-F238E27FC236}">
                <a16:creationId xmlns:a16="http://schemas.microsoft.com/office/drawing/2014/main" id="{30313F2A-494F-43D7-B102-6892DE62D6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103" y="990600"/>
            <a:ext cx="8581697" cy="4240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8577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O2 2022">
            <a:extLst>
              <a:ext uri="{FF2B5EF4-FFF2-40B4-BE49-F238E27FC236}">
                <a16:creationId xmlns:a16="http://schemas.microsoft.com/office/drawing/2014/main" id="{A148E3A4-478F-4503-8CBD-CFD148F1B2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7944"/>
            <a:ext cx="9144000" cy="5602111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649FA7-50F7-463F-BC2E-43509A5E2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F10AA8-8FBE-48B7-9960-6F850CAA0CA3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8351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04452378-D150-49FD-9538-F7FD9F119426}" type="slidenum">
              <a:rPr lang="en-US" altLang="en-US" smtClean="0"/>
              <a:pPr/>
              <a:t>14</a:t>
            </a:fld>
            <a:endParaRPr lang="en-US" altLang="en-US"/>
          </a:p>
        </p:txBody>
      </p:sp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Greenhouse Gasses</a:t>
            </a:r>
            <a:endParaRPr lang="en-US" altLang="en-US" sz="1800"/>
          </a:p>
        </p:txBody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70013" y="1827213"/>
            <a:ext cx="7313612" cy="4649787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en-US" dirty="0"/>
              <a:t>Usually CO2 (but also CH4 and others)</a:t>
            </a:r>
          </a:p>
          <a:p>
            <a:pPr eaLnBrk="1" hangingPunct="1">
              <a:buFont typeface="Wingdings" pitchFamily="2" charset="2"/>
              <a:buNone/>
            </a:pPr>
            <a:endParaRPr lang="en-US" altLang="en-US" dirty="0"/>
          </a:p>
          <a:p>
            <a:pPr marL="0" indent="0" eaLnBrk="1" hangingPunct="1">
              <a:buNone/>
            </a:pPr>
            <a:endParaRPr lang="en-US" altLang="en-US" dirty="0"/>
          </a:p>
        </p:txBody>
      </p: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990600" y="301625"/>
            <a:ext cx="7693025" cy="1143000"/>
          </a:xfrm>
        </p:spPr>
        <p:txBody>
          <a:bodyPr/>
          <a:lstStyle/>
          <a:p>
            <a:r>
              <a:rPr lang="en-US" altLang="en-US" dirty="0"/>
              <a:t>Current CO</a:t>
            </a:r>
            <a:r>
              <a:rPr lang="en-US" altLang="en-US" baseline="-25000" dirty="0"/>
              <a:t>2</a:t>
            </a:r>
            <a:r>
              <a:rPr lang="en-US" altLang="en-US" dirty="0"/>
              <a:t> Concentrations</a:t>
            </a:r>
            <a:br>
              <a:rPr lang="en-US" altLang="en-US" dirty="0"/>
            </a:br>
            <a:r>
              <a:rPr lang="en-US" altLang="en-US" dirty="0"/>
              <a:t>(Mauna Loa)</a:t>
            </a:r>
            <a:endParaRPr lang="en-US" altLang="en-US" sz="2800" dirty="0"/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89FBD121-ADCE-4010-A431-B56F71EED676}" type="slidenum">
              <a:rPr lang="en-US" altLang="en-US" smtClean="0"/>
              <a:pPr/>
              <a:t>15</a:t>
            </a:fld>
            <a:endParaRPr lang="en-US" altLang="en-US"/>
          </a:p>
        </p:txBody>
      </p:sp>
      <p:pic>
        <p:nvPicPr>
          <p:cNvPr id="4" name="Picture 3" descr="CO2 2025">
            <a:extLst>
              <a:ext uri="{FF2B5EF4-FFF2-40B4-BE49-F238E27FC236}">
                <a16:creationId xmlns:a16="http://schemas.microsoft.com/office/drawing/2014/main" id="{AE58FF96-8DF9-4099-B95B-B07C115CD8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79794"/>
            <a:ext cx="9144000" cy="428645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Information on Greenhouse Gas</a:t>
            </a:r>
            <a:br>
              <a:rPr lang="en-US" altLang="en-US" dirty="0"/>
            </a:br>
            <a:r>
              <a:rPr lang="en-US" altLang="en-US" dirty="0"/>
              <a:t>Links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  <a:defRPr/>
            </a:pPr>
            <a:r>
              <a:rPr lang="en-US" dirty="0"/>
              <a:t>Greenhouse Gas Protocol-Corporate Standards </a:t>
            </a:r>
          </a:p>
          <a:p>
            <a:pPr marL="0" indent="0" algn="ctr">
              <a:buNone/>
              <a:defRPr/>
            </a:pPr>
            <a:r>
              <a:rPr lang="en-US" sz="1600" dirty="0">
                <a:hlinkClick r:id="rId2"/>
              </a:rPr>
              <a:t>https://ghgprotocol.org/corporate-standard</a:t>
            </a:r>
            <a:r>
              <a:rPr lang="en-US" sz="1600" dirty="0"/>
              <a:t> </a:t>
            </a:r>
          </a:p>
          <a:p>
            <a:pPr marL="0" indent="0">
              <a:buNone/>
              <a:defRPr/>
            </a:pPr>
            <a:endParaRPr lang="en-US" sz="1600" dirty="0"/>
          </a:p>
          <a:p>
            <a:pPr marL="0" indent="0">
              <a:buNone/>
              <a:defRPr/>
            </a:pPr>
            <a:r>
              <a:rPr lang="en-US" sz="3200" dirty="0"/>
              <a:t>Emissions Inventory</a:t>
            </a:r>
          </a:p>
          <a:p>
            <a:pPr marL="0" indent="0" algn="ctr">
              <a:buFont typeface="Wingdings" pitchFamily="2" charset="2"/>
              <a:buNone/>
              <a:defRPr/>
            </a:pPr>
            <a:r>
              <a:rPr lang="en-US" sz="1200" dirty="0">
                <a:hlinkClick r:id="rId3"/>
              </a:rPr>
              <a:t>http://www.epa.gov/climatechange/ghgemissions/usinventoryreport.html#overview</a:t>
            </a:r>
            <a:r>
              <a:rPr lang="en-US" sz="1200" dirty="0"/>
              <a:t> </a:t>
            </a:r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011D48A8-D82E-4739-BAFC-DEDECD547897}" type="slidenum">
              <a:rPr lang="en-US" altLang="en-US" smtClean="0"/>
              <a:pPr/>
              <a:t>16</a:t>
            </a:fld>
            <a:endParaRPr lang="en-US" alt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From Emissions Inventory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F10AA8-8FBE-48B7-9960-6F850CAA0CA3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pic>
        <p:nvPicPr>
          <p:cNvPr id="45058" name="Picture 2" descr="Waste and Greenhouse Gas Emissions.  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676400"/>
            <a:ext cx="6513642" cy="4952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20669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04FD0F55-D0D6-4A85-A7C5-9C35362AD843}" type="slidenum">
              <a:rPr lang="en-US" altLang="en-US" smtClean="0"/>
              <a:pPr/>
              <a:t>18</a:t>
            </a:fld>
            <a:endParaRPr lang="en-US" altLang="en-US"/>
          </a:p>
        </p:txBody>
      </p:sp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Measuring Carbon Footprint</a:t>
            </a:r>
          </a:p>
        </p:txBody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None/>
            </a:pPr>
            <a:r>
              <a:rPr lang="en-US" altLang="en-US" dirty="0"/>
              <a:t>Greenhouse Gas Protocol: A Corporate Accounting and Reporting Standard</a:t>
            </a:r>
          </a:p>
          <a:p>
            <a:pPr eaLnBrk="1" hangingPunct="1"/>
            <a:r>
              <a:rPr lang="en-US" altLang="en-US" dirty="0"/>
              <a:t>Scope 1 (Direct Emissions)</a:t>
            </a:r>
          </a:p>
          <a:p>
            <a:pPr eaLnBrk="1" hangingPunct="1"/>
            <a:r>
              <a:rPr lang="en-US" altLang="en-US" dirty="0"/>
              <a:t>Scope 2 (Purchases of Electricity)</a:t>
            </a:r>
          </a:p>
          <a:p>
            <a:pPr eaLnBrk="1" hangingPunct="1"/>
            <a:r>
              <a:rPr lang="en-US" altLang="en-US" dirty="0"/>
              <a:t>Scope 3 (</a:t>
            </a:r>
            <a:r>
              <a:rPr lang="en-US" altLang="en-US" dirty="0" err="1"/>
              <a:t>Misc</a:t>
            </a:r>
            <a:r>
              <a:rPr lang="en-US" altLang="en-US" dirty="0"/>
              <a:t>-Employee Commuting, Materials, Waste Disposal)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Carbon Footprint: Water Systems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Scope 1-None</a:t>
            </a:r>
          </a:p>
          <a:p>
            <a:pPr>
              <a:defRPr/>
            </a:pPr>
            <a:r>
              <a:rPr lang="en-US" dirty="0"/>
              <a:t>Scope 2-Significant (Electricity)</a:t>
            </a:r>
          </a:p>
          <a:p>
            <a:pPr>
              <a:defRPr/>
            </a:pPr>
            <a:r>
              <a:rPr lang="en-US" dirty="0"/>
              <a:t>Scope 3-Minimal (Chemicals)</a:t>
            </a:r>
          </a:p>
          <a:p>
            <a:pPr>
              <a:defRPr/>
            </a:pPr>
            <a:endParaRPr lang="en-US" dirty="0"/>
          </a:p>
          <a:p>
            <a:pPr marL="0" indent="0">
              <a:buFont typeface="Wingdings" pitchFamily="2" charset="2"/>
              <a:buNone/>
              <a:defRPr/>
            </a:pPr>
            <a:endParaRPr lang="en-US" dirty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4B0DA2D1-8B7E-4CC4-B889-659E470FC9CF}" type="slidenum">
              <a:rPr lang="en-US" altLang="en-US" smtClean="0"/>
              <a:pPr/>
              <a:t>19</a:t>
            </a:fld>
            <a:endParaRPr lang="en-US" alt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7D9A687F-C8B1-4D0B-A9A1-71FB049D8CA4}" type="slidenum">
              <a:rPr lang="en-US" altLang="en-US" smtClean="0"/>
              <a:pPr/>
              <a:t>2</a:t>
            </a:fld>
            <a:endParaRPr lang="en-US" altLang="en-US"/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Objectives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None/>
            </a:pPr>
            <a:r>
              <a:rPr lang="en-US" altLang="en-US" dirty="0"/>
              <a:t>Understand the ideas of sustainability and carbon footprint, and be able to apply them to water and wastewater processes</a:t>
            </a:r>
          </a:p>
          <a:p>
            <a:pPr eaLnBrk="1" hangingPunct="1">
              <a:buFont typeface="Wingdings" pitchFamily="2" charset="2"/>
              <a:buNone/>
            </a:pPr>
            <a:endParaRPr lang="en-US" altLang="en-US" dirty="0"/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Carbon Footprint Electricity Consumption: Water Systems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0013" y="1827213"/>
            <a:ext cx="7313612" cy="4573587"/>
          </a:xfrm>
        </p:spPr>
        <p:txBody>
          <a:bodyPr/>
          <a:lstStyle/>
          <a:p>
            <a:pPr marL="0" indent="0">
              <a:buFont typeface="Wingdings" pitchFamily="2" charset="2"/>
              <a:buNone/>
              <a:defRPr/>
            </a:pPr>
            <a:r>
              <a:rPr lang="en-US" dirty="0"/>
              <a:t>Electricity Consumption:</a:t>
            </a:r>
          </a:p>
          <a:p>
            <a:pPr lvl="1">
              <a:defRPr/>
            </a:pPr>
            <a:r>
              <a:rPr lang="en-US" dirty="0"/>
              <a:t>200 kWh/MG (Low)</a:t>
            </a:r>
          </a:p>
          <a:p>
            <a:pPr lvl="1">
              <a:defRPr/>
            </a:pPr>
            <a:r>
              <a:rPr lang="en-US" dirty="0"/>
              <a:t>2,000 kWh/MG (Conventional)</a:t>
            </a:r>
          </a:p>
          <a:p>
            <a:pPr lvl="1">
              <a:defRPr/>
            </a:pPr>
            <a:r>
              <a:rPr lang="en-US" dirty="0"/>
              <a:t>35,000 KWh/MG (High)</a:t>
            </a:r>
          </a:p>
          <a:p>
            <a:pPr marL="457200" lvl="1" indent="0">
              <a:buFont typeface="Wingdings" pitchFamily="2" charset="2"/>
              <a:buNone/>
              <a:defRPr/>
            </a:pPr>
            <a:endParaRPr lang="en-US" dirty="0"/>
          </a:p>
          <a:p>
            <a:pPr marL="400050">
              <a:defRPr/>
            </a:pPr>
            <a:r>
              <a:rPr lang="en-US" sz="2000" dirty="0"/>
              <a:t>Low (gravity, chemical disinfections, delivery-close and flat)</a:t>
            </a:r>
          </a:p>
          <a:p>
            <a:pPr>
              <a:defRPr/>
            </a:pPr>
            <a:r>
              <a:rPr lang="en-US" sz="2000" dirty="0"/>
              <a:t>Conventional (river or shallow well, clarification-filtration, delivery-distributed-flat)</a:t>
            </a:r>
          </a:p>
          <a:p>
            <a:pPr>
              <a:defRPr/>
            </a:pPr>
            <a:r>
              <a:rPr lang="en-US" sz="2000" dirty="0"/>
              <a:t>High (deep well or long delivery, desalination, distribution-hilly)</a:t>
            </a:r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7E92D74E-C665-4124-B9EC-427D70AF8CAA}" type="slidenum">
              <a:rPr lang="en-US" altLang="en-US" smtClean="0"/>
              <a:pPr/>
              <a:t>20</a:t>
            </a:fld>
            <a:endParaRPr lang="en-US" alt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CO2 Emissions Coefficients for Electric Power </a:t>
            </a:r>
            <a:r>
              <a:rPr lang="en-US" altLang="en-US" sz="2800"/>
              <a:t>(Metric Tonnes/MWh)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0013" y="1827213"/>
            <a:ext cx="7313612" cy="4725987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dirty="0"/>
              <a:t>Old Book Appendix, page 444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0.013-Idaho, Vermont</a:t>
            </a:r>
          </a:p>
          <a:p>
            <a:pPr>
              <a:defRPr/>
            </a:pPr>
            <a:r>
              <a:rPr lang="en-US" dirty="0"/>
              <a:t>0.111-Washington</a:t>
            </a:r>
          </a:p>
          <a:p>
            <a:pPr>
              <a:defRPr/>
            </a:pPr>
            <a:r>
              <a:rPr lang="en-US" dirty="0"/>
              <a:t>0.275-California</a:t>
            </a:r>
          </a:p>
          <a:p>
            <a:pPr>
              <a:defRPr/>
            </a:pPr>
            <a:r>
              <a:rPr lang="en-US" dirty="0"/>
              <a:t>0.389-New York</a:t>
            </a:r>
          </a:p>
          <a:p>
            <a:pPr>
              <a:defRPr/>
            </a:pPr>
            <a:r>
              <a:rPr lang="en-US" dirty="0"/>
              <a:t>1.017-North Dakota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dirty="0"/>
              <a:t>Original Source: EIA (March 2002)</a:t>
            </a:r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ECA79DB6-FEFC-44DA-B856-BF98F9E35C4E}" type="slidenum">
              <a:rPr lang="en-US" altLang="en-US" smtClean="0"/>
              <a:pPr/>
              <a:t>21</a:t>
            </a:fld>
            <a:endParaRPr lang="en-US" alt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Carbon Footprint: WW Systems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Scope 1-Significant (CH4, </a:t>
            </a:r>
            <a:r>
              <a:rPr lang="en-US" dirty="0" err="1"/>
              <a:t>NOx</a:t>
            </a:r>
            <a:r>
              <a:rPr lang="en-US" dirty="0"/>
              <a:t>)</a:t>
            </a:r>
          </a:p>
          <a:p>
            <a:pPr>
              <a:defRPr/>
            </a:pPr>
            <a:r>
              <a:rPr lang="en-US" dirty="0"/>
              <a:t>Scope 2-Significant (Electricity)</a:t>
            </a:r>
          </a:p>
          <a:p>
            <a:pPr>
              <a:defRPr/>
            </a:pPr>
            <a:r>
              <a:rPr lang="en-US" dirty="0"/>
              <a:t>Scope 3-Minimal (Chemicals)</a:t>
            </a:r>
          </a:p>
          <a:p>
            <a:pPr>
              <a:defRPr/>
            </a:pPr>
            <a:endParaRPr lang="en-US" dirty="0"/>
          </a:p>
          <a:p>
            <a:pPr marL="0" indent="0">
              <a:buFont typeface="Wingdings" pitchFamily="2" charset="2"/>
              <a:buNone/>
              <a:defRPr/>
            </a:pPr>
            <a:endParaRPr lang="en-US" dirty="0"/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0CC95C6D-4B93-4295-8EBE-C62684EF5887}" type="slidenum">
              <a:rPr lang="en-US" altLang="en-US" smtClean="0"/>
              <a:pPr/>
              <a:t>22</a:t>
            </a:fld>
            <a:endParaRPr lang="en-US" alt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Carbon Footprint Electricity Consumption: WW Systems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0013" y="1827213"/>
            <a:ext cx="7313612" cy="4573587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dirty="0"/>
              <a:t>Electricity Consumption:</a:t>
            </a:r>
          </a:p>
          <a:p>
            <a:pPr lvl="1">
              <a:defRPr/>
            </a:pPr>
            <a:r>
              <a:rPr lang="en-US" dirty="0"/>
              <a:t>1,600 kWh/MG (Low)</a:t>
            </a:r>
          </a:p>
          <a:p>
            <a:pPr lvl="1">
              <a:defRPr/>
            </a:pPr>
            <a:r>
              <a:rPr lang="en-US" dirty="0"/>
              <a:t>3,000 kWh/MG (Conventional)</a:t>
            </a:r>
          </a:p>
          <a:p>
            <a:pPr lvl="1">
              <a:defRPr/>
            </a:pPr>
            <a:r>
              <a:rPr lang="en-US" dirty="0"/>
              <a:t>9,200 KWh/MG (High)</a:t>
            </a:r>
          </a:p>
          <a:p>
            <a:pPr marL="457200" lvl="1" indent="0">
              <a:buFont typeface="Wingdings" pitchFamily="2" charset="2"/>
              <a:buNone/>
              <a:defRPr/>
            </a:pPr>
            <a:endParaRPr lang="en-US" dirty="0"/>
          </a:p>
          <a:p>
            <a:pPr marL="400050">
              <a:defRPr/>
            </a:pPr>
            <a:r>
              <a:rPr lang="en-US" sz="2000" dirty="0"/>
              <a:t>Low (gravity, fixed film, composting/land application, gravity discharge)</a:t>
            </a:r>
          </a:p>
          <a:p>
            <a:pPr>
              <a:defRPr/>
            </a:pPr>
            <a:r>
              <a:rPr lang="en-US" sz="2000" dirty="0"/>
              <a:t>Conventional (lift at plant, activated sludge, digestion and land application, pump for discharge)</a:t>
            </a:r>
          </a:p>
          <a:p>
            <a:pPr>
              <a:defRPr/>
            </a:pPr>
            <a:r>
              <a:rPr lang="en-US" sz="2000" dirty="0"/>
              <a:t>High (multiple pumping to plant, advanced treatment, </a:t>
            </a:r>
            <a:r>
              <a:rPr lang="en-US" sz="2000" dirty="0" err="1"/>
              <a:t>pelletization</a:t>
            </a:r>
            <a:r>
              <a:rPr lang="en-US" sz="2000" dirty="0"/>
              <a:t>, significant discharge pumping)</a:t>
            </a:r>
          </a:p>
        </p:txBody>
      </p:sp>
      <p:sp>
        <p:nvSpPr>
          <p:cNvPr id="18436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024E8A0D-AD42-4276-9BF7-12425A3E9F8F}" type="slidenum">
              <a:rPr lang="en-US" altLang="en-US" smtClean="0"/>
              <a:pPr/>
              <a:t>23</a:t>
            </a:fld>
            <a:endParaRPr lang="en-US" alt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Becoming Carbon Neutral-WW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  <a:defRPr/>
            </a:pPr>
            <a:r>
              <a:rPr lang="en-US" dirty="0"/>
              <a:t>Use anaerobic </a:t>
            </a:r>
            <a:r>
              <a:rPr lang="en-US" dirty="0" err="1"/>
              <a:t>digestor</a:t>
            </a:r>
            <a:r>
              <a:rPr lang="en-US" dirty="0"/>
              <a:t> gas for heat and power generation (</a:t>
            </a:r>
            <a:r>
              <a:rPr lang="en-US" dirty="0" err="1"/>
              <a:t>cogen</a:t>
            </a:r>
            <a:r>
              <a:rPr lang="en-US" dirty="0"/>
              <a:t>)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/>
              <a:t>Energy Conservation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/>
              <a:t>Add renewable energy 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/>
              <a:t>Optimize chemicals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/>
              <a:t>Manage waste (reuse; fertilizer)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/>
              <a:t>Green facilities (LEED)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/>
              <a:t>Manage Watershed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EB5A1D08-FC57-433F-9A6F-35C829F9CCCD}" type="slidenum">
              <a:rPr lang="en-US" altLang="en-US" smtClean="0"/>
              <a:pPr/>
              <a:t>24</a:t>
            </a:fld>
            <a:endParaRPr lang="en-US" alt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Advanced WW Treatment  </a:t>
            </a:r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en-US" dirty="0"/>
              <a:t>Requires more energy but will allow more reuse</a:t>
            </a:r>
          </a:p>
          <a:p>
            <a:endParaRPr lang="en-US" altLang="en-US" dirty="0"/>
          </a:p>
          <a:p>
            <a:pPr marL="0" indent="0">
              <a:buNone/>
            </a:pPr>
            <a:r>
              <a:rPr lang="en-US" altLang="en-US" dirty="0"/>
              <a:t>Analysis is needed</a:t>
            </a:r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FA1E452F-C245-470A-A943-CDD9F863F59B}" type="slidenum">
              <a:rPr lang="en-US" altLang="en-US" smtClean="0"/>
              <a:pPr/>
              <a:t>25</a:t>
            </a:fld>
            <a:endParaRPr lang="en-US" alt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BAFD80-779D-46FD-A40B-AC400452AA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LEED-Leadership in Energy and Environmental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744947-F938-4617-B49C-A14972B347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>
                <a:hlinkClick r:id="rId2"/>
              </a:rPr>
              <a:t>https://www.usgbc.org/leed</a:t>
            </a:r>
            <a:r>
              <a:rPr lang="en-US"/>
              <a:t>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E42461-43B2-4401-A39A-8B5C6BC2F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F10AA8-8FBE-48B7-9960-6F850CAA0CA3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6525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0508497C-0A53-4058-A7E2-02E4AC9A3FC4}" type="slidenum">
              <a:rPr lang="en-US" altLang="en-US" smtClean="0"/>
              <a:pPr/>
              <a:t>3</a:t>
            </a:fld>
            <a:endParaRPr lang="en-US" altLang="en-US"/>
          </a:p>
        </p:txBody>
      </p:sp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Sustainability</a:t>
            </a:r>
            <a:endParaRPr lang="en-US" altLang="en-US" sz="1800"/>
          </a:p>
        </p:txBody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Maintain, Support, Endure</a:t>
            </a:r>
          </a:p>
          <a:p>
            <a:pPr eaLnBrk="1" hangingPunct="1"/>
            <a:r>
              <a:rPr lang="en-US" altLang="en-US"/>
              <a:t>Steady-State</a:t>
            </a:r>
          </a:p>
          <a:p>
            <a:pPr eaLnBrk="1" hangingPunct="1"/>
            <a:r>
              <a:rPr lang="en-US" altLang="en-US" sz="2400">
                <a:hlinkClick r:id="rId3" action="ppaction://hlinkfile" tooltip="Brundtland Commission"/>
              </a:rPr>
              <a:t>Brundtland Commission</a:t>
            </a:r>
            <a:r>
              <a:rPr lang="en-US" altLang="en-US" sz="2400"/>
              <a:t> of the </a:t>
            </a:r>
            <a:r>
              <a:rPr lang="en-US" altLang="en-US" sz="2400">
                <a:hlinkClick r:id="rId4" action="ppaction://hlinkfile" tooltip="United Nations"/>
              </a:rPr>
              <a:t>United Nations</a:t>
            </a:r>
            <a:r>
              <a:rPr lang="en-US" altLang="en-US" sz="2400"/>
              <a:t> on March 20, 1987: “sustainable development is development that meets the needs of the present without compromising the ability of future generations to meet their own needs.”</a:t>
            </a:r>
          </a:p>
          <a:p>
            <a:pPr eaLnBrk="1" hangingPunct="1"/>
            <a:r>
              <a:rPr lang="en-US" altLang="en-US"/>
              <a:t>Living on the sun’s energy in real-time.</a:t>
            </a:r>
          </a:p>
          <a:p>
            <a:pPr eaLnBrk="1" hangingPunct="1">
              <a:buFont typeface="Wingdings" pitchFamily="2" charset="2"/>
              <a:buNone/>
            </a:pPr>
            <a:endParaRPr lang="en-US" altLang="en-US"/>
          </a:p>
          <a:p>
            <a:pPr eaLnBrk="1" hangingPunct="1">
              <a:buFont typeface="Wingdings" pitchFamily="2" charset="2"/>
              <a:buNone/>
            </a:pPr>
            <a:endParaRPr lang="en-US" altLang="en-US"/>
          </a:p>
          <a:p>
            <a:pPr eaLnBrk="1" hangingPunct="1">
              <a:buFont typeface="Wingdings" pitchFamily="2" charset="2"/>
              <a:buNone/>
            </a:pPr>
            <a:endParaRPr lang="en-US" altLang="en-US"/>
          </a:p>
          <a:p>
            <a:pPr eaLnBrk="1" hangingPunct="1"/>
            <a:endParaRPr lang="en-US" altLang="en-US"/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619CBEAF-770A-46AE-A927-B59C98FF7E40}" type="slidenum">
              <a:rPr lang="en-US" altLang="en-US" smtClean="0">
                <a:latin typeface="Arial" charset="0"/>
              </a:rPr>
              <a:pPr/>
              <a:t>4</a:t>
            </a:fld>
            <a:endParaRPr lang="en-US" altLang="en-US">
              <a:latin typeface="Arial" charset="0"/>
            </a:endParaRPr>
          </a:p>
        </p:txBody>
      </p:sp>
      <p:pic>
        <p:nvPicPr>
          <p:cNvPr id="6147" name="Picture 2" descr="US Energy 20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9" y="304800"/>
            <a:ext cx="8028039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69EBD14B-7525-4865-831B-93DE5FD684BC}" type="slidenum">
              <a:rPr lang="en-US" altLang="en-US" smtClean="0">
                <a:latin typeface="Arial" charset="0"/>
              </a:rPr>
              <a:pPr/>
              <a:t>5</a:t>
            </a:fld>
            <a:endParaRPr lang="en-US" altLang="en-US">
              <a:latin typeface="Arial" charset="0"/>
            </a:endParaRPr>
          </a:p>
        </p:txBody>
      </p:sp>
      <p:pic>
        <p:nvPicPr>
          <p:cNvPr id="7171" name="Picture 2" descr="Energy 20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33400"/>
            <a:ext cx="7738198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566AFF59-E3FB-4407-AA0E-D771E3AF6254}" type="slidenum">
              <a:rPr lang="en-US" altLang="en-US" smtClean="0">
                <a:latin typeface="Arial" charset="0"/>
              </a:rPr>
              <a:pPr/>
              <a:t>6</a:t>
            </a:fld>
            <a:endParaRPr lang="en-US" altLang="en-US">
              <a:latin typeface="Arial" charset="0"/>
            </a:endParaRPr>
          </a:p>
        </p:txBody>
      </p:sp>
      <p:pic>
        <p:nvPicPr>
          <p:cNvPr id="8195" name="Picture 2" descr="Energy 20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92125"/>
            <a:ext cx="7196138" cy="471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F10AA8-8FBE-48B7-9960-6F850CAA0CA3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pic>
        <p:nvPicPr>
          <p:cNvPr id="43010" name="Picture 2" descr="Energy 20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8866768" cy="5333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756984" y="6378315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/>
              </a:rPr>
              <a:t>https://flowcharts.llnl.gov/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852904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Energy 2021">
            <a:extLst>
              <a:ext uri="{FF2B5EF4-FFF2-40B4-BE49-F238E27FC236}">
                <a16:creationId xmlns:a16="http://schemas.microsoft.com/office/drawing/2014/main" id="{3C7D422B-EA79-4F17-B335-DEB7237236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39836"/>
            <a:ext cx="9144000" cy="537832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8B2F8A-EC85-4AF6-9B7B-0FF9D2229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F10AA8-8FBE-48B7-9960-6F850CAA0CA3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398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(Petroleum)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dirty="0"/>
              <a:t>2002: 39.2 Quads </a:t>
            </a:r>
            <a:r>
              <a:rPr lang="en-US" sz="1800" dirty="0"/>
              <a:t>(38% domestic/62% imported)</a:t>
            </a:r>
          </a:p>
          <a:p>
            <a:pPr marL="0" indent="0">
              <a:buNone/>
            </a:pPr>
            <a:r>
              <a:rPr lang="en-US" sz="2400" dirty="0"/>
              <a:t>2012: 34.7 Quads</a:t>
            </a:r>
          </a:p>
          <a:p>
            <a:pPr marL="0" indent="0">
              <a:buNone/>
            </a:pPr>
            <a:r>
              <a:rPr lang="en-US" sz="2400" dirty="0"/>
              <a:t>2013: 35.1 Quads</a:t>
            </a:r>
          </a:p>
          <a:p>
            <a:pPr marL="0" indent="0">
              <a:buNone/>
            </a:pPr>
            <a:r>
              <a:rPr lang="en-US" sz="2400" dirty="0"/>
              <a:t>2015: 35.4 Quads</a:t>
            </a:r>
            <a:r>
              <a:rPr lang="en-US" sz="2800" dirty="0"/>
              <a:t> </a:t>
            </a:r>
            <a:r>
              <a:rPr lang="en-US" sz="1800" dirty="0"/>
              <a:t>(**52% domestic/49% imported)</a:t>
            </a:r>
          </a:p>
          <a:p>
            <a:pPr marL="0" indent="0">
              <a:buNone/>
            </a:pPr>
            <a:r>
              <a:rPr lang="en-US" sz="2400" dirty="0"/>
              <a:t>2021: 35.1 Quads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000" dirty="0"/>
              <a:t>**In 2015: 18-19 MBPD Consumed; </a:t>
            </a:r>
          </a:p>
          <a:p>
            <a:pPr marL="0" indent="0">
              <a:buNone/>
            </a:pPr>
            <a:r>
              <a:rPr lang="en-US" sz="2000" dirty="0"/>
              <a:t>9.3 MBPD Produced; 8.7 MBPD Imported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F10AA8-8FBE-48B7-9960-6F850CAA0CA3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966688"/>
      </p:ext>
    </p:extLst>
  </p:cSld>
  <p:clrMapOvr>
    <a:masterClrMapping/>
  </p:clrMapOvr>
</p:sld>
</file>

<file path=ppt/theme/theme1.xml><?xml version="1.0" encoding="utf-8"?>
<a:theme xmlns:a="http://schemas.openxmlformats.org/drawingml/2006/main" name="Eclipse">
  <a:themeElements>
    <a:clrScheme name="Eclipse 1">
      <a:dk1>
        <a:srgbClr val="000000"/>
      </a:dk1>
      <a:lt1>
        <a:srgbClr val="FFFFFF"/>
      </a:lt1>
      <a:dk2>
        <a:srgbClr val="006666"/>
      </a:dk2>
      <a:lt2>
        <a:srgbClr val="5F5F5F"/>
      </a:lt2>
      <a:accent1>
        <a:srgbClr val="33CCCC"/>
      </a:accent1>
      <a:accent2>
        <a:srgbClr val="99CCCC"/>
      </a:accent2>
      <a:accent3>
        <a:srgbClr val="FFFFFF"/>
      </a:accent3>
      <a:accent4>
        <a:srgbClr val="000000"/>
      </a:accent4>
      <a:accent5>
        <a:srgbClr val="ADE2E2"/>
      </a:accent5>
      <a:accent6>
        <a:srgbClr val="8AB9B9"/>
      </a:accent6>
      <a:hlink>
        <a:srgbClr val="006666"/>
      </a:hlink>
      <a:folHlink>
        <a:srgbClr val="B2B2B2"/>
      </a:folHlink>
    </a:clrScheme>
    <a:fontScheme name="Eclipse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Eclipse 1">
        <a:dk1>
          <a:srgbClr val="000000"/>
        </a:dk1>
        <a:lt1>
          <a:srgbClr val="FFFFFF"/>
        </a:lt1>
        <a:dk2>
          <a:srgbClr val="006666"/>
        </a:dk2>
        <a:lt2>
          <a:srgbClr val="5F5F5F"/>
        </a:lt2>
        <a:accent1>
          <a:srgbClr val="33CCCC"/>
        </a:accent1>
        <a:accent2>
          <a:srgbClr val="99CCCC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AB9B9"/>
        </a:accent6>
        <a:hlink>
          <a:srgbClr val="006666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clipse 2">
        <a:dk1>
          <a:srgbClr val="000000"/>
        </a:dk1>
        <a:lt1>
          <a:srgbClr val="FFFFFF"/>
        </a:lt1>
        <a:dk2>
          <a:srgbClr val="333366"/>
        </a:dk2>
        <a:lt2>
          <a:srgbClr val="5F5F5F"/>
        </a:lt2>
        <a:accent1>
          <a:srgbClr val="CC99FF"/>
        </a:accent1>
        <a:accent2>
          <a:srgbClr val="99CCCC"/>
        </a:accent2>
        <a:accent3>
          <a:srgbClr val="FFFFFF"/>
        </a:accent3>
        <a:accent4>
          <a:srgbClr val="000000"/>
        </a:accent4>
        <a:accent5>
          <a:srgbClr val="E2CAFF"/>
        </a:accent5>
        <a:accent6>
          <a:srgbClr val="8AB9B9"/>
        </a:accent6>
        <a:hlink>
          <a:srgbClr val="666699"/>
        </a:hlink>
        <a:folHlink>
          <a:srgbClr val="66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clipse 3">
        <a:dk1>
          <a:srgbClr val="000000"/>
        </a:dk1>
        <a:lt1>
          <a:srgbClr val="FFFFFF"/>
        </a:lt1>
        <a:dk2>
          <a:srgbClr val="0000CC"/>
        </a:dk2>
        <a:lt2>
          <a:srgbClr val="434343"/>
        </a:lt2>
        <a:accent1>
          <a:srgbClr val="99CC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CAE2AA"/>
        </a:accent5>
        <a:accent6>
          <a:srgbClr val="E7B900"/>
        </a:accent6>
        <a:hlink>
          <a:srgbClr val="FF00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clipse 4">
        <a:dk1>
          <a:srgbClr val="000000"/>
        </a:dk1>
        <a:lt1>
          <a:srgbClr val="64AAAE"/>
        </a:lt1>
        <a:dk2>
          <a:srgbClr val="FFFFCC"/>
        </a:dk2>
        <a:lt2>
          <a:srgbClr val="5F5F5F"/>
        </a:lt2>
        <a:accent1>
          <a:srgbClr val="B4B1DB"/>
        </a:accent1>
        <a:accent2>
          <a:srgbClr val="61C1D7"/>
        </a:accent2>
        <a:accent3>
          <a:srgbClr val="B8D2D3"/>
        </a:accent3>
        <a:accent4>
          <a:srgbClr val="000000"/>
        </a:accent4>
        <a:accent5>
          <a:srgbClr val="D6D5EA"/>
        </a:accent5>
        <a:accent6>
          <a:srgbClr val="57AFC3"/>
        </a:accent6>
        <a:hlink>
          <a:srgbClr val="257177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clipse 5">
        <a:dk1>
          <a:srgbClr val="5F5F5F"/>
        </a:dk1>
        <a:lt1>
          <a:srgbClr val="F8F8F8"/>
        </a:lt1>
        <a:dk2>
          <a:srgbClr val="2A285A"/>
        </a:dk2>
        <a:lt2>
          <a:srgbClr val="FFFFFF"/>
        </a:lt2>
        <a:accent1>
          <a:srgbClr val="999966"/>
        </a:accent1>
        <a:accent2>
          <a:srgbClr val="8C8B9D"/>
        </a:accent2>
        <a:accent3>
          <a:srgbClr val="ACACB5"/>
        </a:accent3>
        <a:accent4>
          <a:srgbClr val="D4D4D4"/>
        </a:accent4>
        <a:accent5>
          <a:srgbClr val="CACAB8"/>
        </a:accent5>
        <a:accent6>
          <a:srgbClr val="7E7D8E"/>
        </a:accent6>
        <a:hlink>
          <a:srgbClr val="465174"/>
        </a:hlink>
        <a:folHlink>
          <a:srgbClr val="C0C0C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lipse 6">
        <a:dk1>
          <a:srgbClr val="434343"/>
        </a:dk1>
        <a:lt1>
          <a:srgbClr val="FFFFFF"/>
        </a:lt1>
        <a:dk2>
          <a:srgbClr val="360404"/>
        </a:dk2>
        <a:lt2>
          <a:srgbClr val="FFFFFF"/>
        </a:lt2>
        <a:accent1>
          <a:srgbClr val="669900"/>
        </a:accent1>
        <a:accent2>
          <a:srgbClr val="CC6600"/>
        </a:accent2>
        <a:accent3>
          <a:srgbClr val="AEAAAA"/>
        </a:accent3>
        <a:accent4>
          <a:srgbClr val="DADADA"/>
        </a:accent4>
        <a:accent5>
          <a:srgbClr val="B8CAAA"/>
        </a:accent5>
        <a:accent6>
          <a:srgbClr val="B95C00"/>
        </a:accent6>
        <a:hlink>
          <a:srgbClr val="CC3300"/>
        </a:hlink>
        <a:folHlink>
          <a:srgbClr val="8080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lipse 7">
        <a:dk1>
          <a:srgbClr val="434343"/>
        </a:dk1>
        <a:lt1>
          <a:srgbClr val="FFFFFF"/>
        </a:lt1>
        <a:dk2>
          <a:srgbClr val="000000"/>
        </a:dk2>
        <a:lt2>
          <a:srgbClr val="8285FE"/>
        </a:lt2>
        <a:accent1>
          <a:srgbClr val="669900"/>
        </a:accent1>
        <a:accent2>
          <a:srgbClr val="9900FF"/>
        </a:accent2>
        <a:accent3>
          <a:srgbClr val="AAAAAA"/>
        </a:accent3>
        <a:accent4>
          <a:srgbClr val="DADADA"/>
        </a:accent4>
        <a:accent5>
          <a:srgbClr val="B8CAAA"/>
        </a:accent5>
        <a:accent6>
          <a:srgbClr val="8A00E7"/>
        </a:accent6>
        <a:hlink>
          <a:srgbClr val="6600CC"/>
        </a:hlink>
        <a:folHlink>
          <a:srgbClr val="8080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lipse 8">
        <a:dk1>
          <a:srgbClr val="434343"/>
        </a:dk1>
        <a:lt1>
          <a:srgbClr val="FFFFFF"/>
        </a:lt1>
        <a:dk2>
          <a:srgbClr val="000000"/>
        </a:dk2>
        <a:lt2>
          <a:srgbClr val="0066FF"/>
        </a:lt2>
        <a:accent1>
          <a:srgbClr val="339966"/>
        </a:accent1>
        <a:accent2>
          <a:srgbClr val="FFCC00"/>
        </a:accent2>
        <a:accent3>
          <a:srgbClr val="AAAAAA"/>
        </a:accent3>
        <a:accent4>
          <a:srgbClr val="DADADA"/>
        </a:accent4>
        <a:accent5>
          <a:srgbClr val="ADCAB8"/>
        </a:accent5>
        <a:accent6>
          <a:srgbClr val="E7B900"/>
        </a:accent6>
        <a:hlink>
          <a:srgbClr val="CC0000"/>
        </a:hlink>
        <a:folHlink>
          <a:srgbClr val="8080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lipse 9">
        <a:dk1>
          <a:srgbClr val="333300"/>
        </a:dk1>
        <a:lt1>
          <a:srgbClr val="FFFFFF"/>
        </a:lt1>
        <a:dk2>
          <a:srgbClr val="669900"/>
        </a:dk2>
        <a:lt2>
          <a:srgbClr val="FFFFCC"/>
        </a:lt2>
        <a:accent1>
          <a:srgbClr val="CCCC00"/>
        </a:accent1>
        <a:accent2>
          <a:srgbClr val="99CC00"/>
        </a:accent2>
        <a:accent3>
          <a:srgbClr val="B8CAAA"/>
        </a:accent3>
        <a:accent4>
          <a:srgbClr val="DADADA"/>
        </a:accent4>
        <a:accent5>
          <a:srgbClr val="E2E2AA"/>
        </a:accent5>
        <a:accent6>
          <a:srgbClr val="8AB900"/>
        </a:accent6>
        <a:hlink>
          <a:srgbClr val="336600"/>
        </a:hlink>
        <a:folHlink>
          <a:srgbClr val="FFFF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lipse 10">
        <a:dk1>
          <a:srgbClr val="333333"/>
        </a:dk1>
        <a:lt1>
          <a:srgbClr val="FFFFCC"/>
        </a:lt1>
        <a:dk2>
          <a:srgbClr val="660000"/>
        </a:dk2>
        <a:lt2>
          <a:srgbClr val="CCCCCC"/>
        </a:lt2>
        <a:accent1>
          <a:srgbClr val="FF6600"/>
        </a:accent1>
        <a:accent2>
          <a:srgbClr val="CC3300"/>
        </a:accent2>
        <a:accent3>
          <a:srgbClr val="B8AAAA"/>
        </a:accent3>
        <a:accent4>
          <a:srgbClr val="DADAAE"/>
        </a:accent4>
        <a:accent5>
          <a:srgbClr val="FFB8AA"/>
        </a:accent5>
        <a:accent6>
          <a:srgbClr val="B92D00"/>
        </a:accent6>
        <a:hlink>
          <a:srgbClr val="9900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Eclipse</Template>
  <TotalTime>1683</TotalTime>
  <Words>556</Words>
  <Application>Microsoft Office PowerPoint</Application>
  <PresentationFormat>On-screen Show (4:3)</PresentationFormat>
  <Paragraphs>119</Paragraphs>
  <Slides>26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Arial</vt:lpstr>
      <vt:lpstr>Verdana</vt:lpstr>
      <vt:lpstr>Wingdings</vt:lpstr>
      <vt:lpstr>Eclipse</vt:lpstr>
      <vt:lpstr>CTC 450  Sustainability-Water &amp;Wastewater</vt:lpstr>
      <vt:lpstr>Objectives</vt:lpstr>
      <vt:lpstr>Sustainability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 (Petroleum)</vt:lpstr>
      <vt:lpstr>PowerPoint Presentation</vt:lpstr>
      <vt:lpstr>PowerPoint Presentation</vt:lpstr>
      <vt:lpstr>PowerPoint Presentation</vt:lpstr>
      <vt:lpstr>PowerPoint Presentation</vt:lpstr>
      <vt:lpstr>Greenhouse Gasses</vt:lpstr>
      <vt:lpstr>Current CO2 Concentrations (Mauna Loa)</vt:lpstr>
      <vt:lpstr>Information on Greenhouse Gas Links</vt:lpstr>
      <vt:lpstr>From Emissions Inventory</vt:lpstr>
      <vt:lpstr>Measuring Carbon Footprint</vt:lpstr>
      <vt:lpstr>Carbon Footprint: Water Systems</vt:lpstr>
      <vt:lpstr>Carbon Footprint Electricity Consumption: Water Systems</vt:lpstr>
      <vt:lpstr>CO2 Emissions Coefficients for Electric Power (Metric Tonnes/MWh)</vt:lpstr>
      <vt:lpstr>Carbon Footprint: WW Systems</vt:lpstr>
      <vt:lpstr>Carbon Footprint Electricity Consumption: WW Systems</vt:lpstr>
      <vt:lpstr>Becoming Carbon Neutral-WW</vt:lpstr>
      <vt:lpstr>Advanced WW Treatment  </vt:lpstr>
      <vt:lpstr>LEED-Leadership in Energy and Environmental Design</vt:lpstr>
    </vt:vector>
  </TitlesOfParts>
  <Company>SUNY TECH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Interchanges</dc:title>
  <dc:creator>Jayne Baran</dc:creator>
  <cp:lastModifiedBy>Jayne Baran</cp:lastModifiedBy>
  <cp:revision>101</cp:revision>
  <dcterms:created xsi:type="dcterms:W3CDTF">2002-10-04T19:39:32Z</dcterms:created>
  <dcterms:modified xsi:type="dcterms:W3CDTF">2026-03-13T17:59:59Z</dcterms:modified>
</cp:coreProperties>
</file>