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85" r:id="rId3"/>
    <p:sldId id="317" r:id="rId4"/>
    <p:sldId id="352" r:id="rId5"/>
    <p:sldId id="329" r:id="rId6"/>
    <p:sldId id="349" r:id="rId7"/>
    <p:sldId id="348" r:id="rId8"/>
    <p:sldId id="347" r:id="rId9"/>
    <p:sldId id="344" r:id="rId10"/>
    <p:sldId id="335" r:id="rId11"/>
    <p:sldId id="345" r:id="rId12"/>
    <p:sldId id="331" r:id="rId13"/>
    <p:sldId id="337" r:id="rId14"/>
    <p:sldId id="338" r:id="rId15"/>
    <p:sldId id="332" r:id="rId16"/>
    <p:sldId id="339" r:id="rId17"/>
    <p:sldId id="340" r:id="rId18"/>
    <p:sldId id="330" r:id="rId19"/>
    <p:sldId id="314" r:id="rId20"/>
    <p:sldId id="353" r:id="rId21"/>
    <p:sldId id="354" r:id="rId22"/>
    <p:sldId id="336" r:id="rId23"/>
    <p:sldId id="351" r:id="rId24"/>
    <p:sldId id="276" r:id="rId25"/>
    <p:sldId id="333" r:id="rId26"/>
    <p:sldId id="334" r:id="rId27"/>
    <p:sldId id="342" r:id="rId28"/>
    <p:sldId id="346" r:id="rId29"/>
    <p:sldId id="343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576" autoAdjust="0"/>
  </p:normalViewPr>
  <p:slideViewPr>
    <p:cSldViewPr>
      <p:cViewPr varScale="1">
        <p:scale>
          <a:sx n="118" d="100"/>
          <a:sy n="118" d="100"/>
        </p:scale>
        <p:origin x="9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DF5641F1-E5C8-4B08-BCBB-E6A713129A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98ECEA89-BBBC-41EB-9B8F-6D633894F58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D3BC917-EFB5-4A14-BA0A-AF99253605B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FDF2D70B-7FAA-4350-973F-3EC5824C8B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7044AEB6-B04B-4309-992F-03A64D912A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D55FDF10-785A-4FAA-9548-4EEFF96F30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E2568D-B7C7-4774-8D4A-AC3EA6A84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1F4CC9D5-331B-4213-B296-83256F6DFA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FA645272-1B90-452A-9F3A-128AD356E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8174DBB9-76B5-4C72-B406-E40436295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2106BC3-EB4D-459A-BA49-DFFCB3396B5A}" type="slidenum">
              <a:rPr lang="en-US" altLang="en-US" smtClean="0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0D162C61-5925-46F0-93E0-08A1938A5D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595B1DC6-BADA-4B07-84E5-4D3B1C25A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924D656B-FC50-48CC-8420-02E2FBA561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3BA5C34-D04F-4206-85C0-F4AC66F86AA7}" type="slidenum">
              <a:rPr lang="en-US" altLang="en-US" smtClean="0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A5701949-61CE-419F-96EF-B75BEF8F18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3FDEFC14-9804-401A-A706-41C65952C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74627886-F6F8-4434-8415-E00563147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60ECFEF-03DC-42C0-BE67-161C68AA8172}" type="slidenum">
              <a:rPr lang="en-US" altLang="en-US" smtClean="0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EB0DAA72-E75C-4929-A190-69BFFFBF3D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96F65CE0-FF98-4118-8233-798EDBBDB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B67F2E13-470C-4D99-9A96-640EF6F14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929E72B-C191-4ECA-AE14-7F195CB7BE2B}" type="slidenum">
              <a:rPr lang="en-US" altLang="en-US" smtClean="0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25BD9E01-3E85-4BCD-AA7A-18A993E4A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0A459530-43EE-43B3-941B-AA1776E38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2222C45D-2804-4625-BA54-CA686147C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77FFD4B-CDE7-4BFA-A458-036ED3A6433E}" type="slidenum">
              <a:rPr lang="en-US" altLang="en-US" smtClean="0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24EC0704-AA8C-4494-93DE-495C0CD294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1E12AFC8-1850-4D13-A4EB-A81A49D07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C06A1CCC-DB0F-4391-A99F-7F03A7733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526216D-E473-4E4E-A651-483FD0F923AE}" type="slidenum">
              <a:rPr lang="en-US" altLang="en-US" smtClean="0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120CCC27-17F5-4EB6-891D-583C646B20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CA751416-EC42-42AB-B4D1-A8B8D7FBB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51188DED-44D6-4DE3-AC72-3B5BF89306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50C95B7-D063-4EB5-9C85-3C3F399F6FD5}" type="slidenum">
              <a:rPr lang="en-US" altLang="en-US" smtClean="0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7D3587D1-66C7-434B-BE42-FCD76C27DC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AF43C25E-985E-4F42-9205-0FC218972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C1C44926-D37E-4D5B-88C6-9AFA3DD4D9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084970F-8020-4299-B83C-DE32605BC027}" type="slidenum">
              <a:rPr lang="en-US" altLang="en-US" smtClean="0">
                <a:latin typeface="Arial" panose="020B0604020202020204" pitchFamily="34" charset="0"/>
              </a:rPr>
              <a:pPr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C97B2854-5FE4-436E-AFF4-0A2CC9059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F34A7107-3EB5-45AB-8AB1-63E4B88BC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4A0D3E79-143D-4C5B-980C-CC8ED9F66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C086EBC-226F-4633-8767-7180126FF13B}" type="slidenum">
              <a:rPr lang="en-US" altLang="en-US" smtClean="0">
                <a:latin typeface="Arial" panose="020B0604020202020204" pitchFamily="34" charset="0"/>
              </a:rPr>
              <a:pPr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6669F2F7-B02D-4078-85B6-96DD739523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4370D2EA-635C-41C2-AA10-484D818CF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25F911AF-9B28-447C-BF10-E07B7ECC98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E8D732D-9E9F-493B-A2CB-EBD1FF42E15A}" type="slidenum">
              <a:rPr lang="en-US" altLang="en-US" smtClean="0">
                <a:latin typeface="Arial" panose="020B0604020202020204" pitchFamily="34" charset="0"/>
              </a:rPr>
              <a:pPr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BE7156F5-6C53-42B6-8F66-9E4FB9A586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B7861B34-F90E-4710-98EC-DABB0D603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6BC29B09-2356-43C7-B362-A69CCB10FF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EDC9AE8-5250-4EA4-BBC7-FEBB34D3431B}" type="slidenum">
              <a:rPr lang="en-US" altLang="en-US" smtClean="0">
                <a:latin typeface="Arial" panose="020B0604020202020204" pitchFamily="34" charset="0"/>
              </a:rPr>
              <a:pPr/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07FD1CE3-AA50-48E8-BD08-B660F086D6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50E24457-FB23-41DC-A63E-8DBE56C06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C778972-4184-4568-9E5D-5C4AE69BCC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4819F1C-913D-4A33-8DFF-4697424768F1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6C6CBAE6-BB0B-4CE5-8187-7958BDBA7B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666F0795-3E53-4026-99E2-E55745C2B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B6A39A46-22E0-4F37-B883-7071749F1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C85ED9D-EFE6-4520-9359-95F7D59A7154}" type="slidenum">
              <a:rPr lang="en-US" altLang="en-US" smtClean="0">
                <a:latin typeface="Arial" panose="020B0604020202020204" pitchFamily="34" charset="0"/>
              </a:rPr>
              <a:pPr/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F987F76C-3059-4A04-B744-58EDFBBDE6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F503A080-5130-46CF-8B16-0EE8529CD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AC5386C5-A884-4264-A9D6-6E1EF7FB05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AE2E6C1-BE38-4AEC-B9FB-03BAD74765EB}" type="slidenum">
              <a:rPr lang="en-US" altLang="en-US" smtClean="0">
                <a:latin typeface="Arial" panose="020B0604020202020204" pitchFamily="34" charset="0"/>
              </a:rPr>
              <a:pPr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BADBC10B-E6C7-4D63-AC0E-FBBB722D5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86F59911-D991-4245-B8DD-7020EFE57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D6EC704D-249C-4B5E-8AEE-D061975EB9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86E408A-2235-4269-B78D-E17DE704F70B}" type="slidenum">
              <a:rPr lang="en-US" altLang="en-US" smtClean="0">
                <a:latin typeface="Arial" panose="020B0604020202020204" pitchFamily="34" charset="0"/>
              </a:rPr>
              <a:pPr/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9E7465B3-308A-4E87-BB9C-F00C7F53B0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5B318DA-049F-45D1-96C7-CCC3BBF2F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2435C734-469A-417C-ABCE-9524A53F3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EB78017-503C-4B8A-8AA2-1DF4F6D376A4}" type="slidenum">
              <a:rPr lang="en-US" altLang="en-US" smtClean="0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6F0715D-457B-49CB-ADA6-BED30C9AD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B281ECE8-49BD-4DE1-8894-21907D509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36D56F80-A80D-41AF-9815-329D71C47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AE005FB-610E-48C7-8372-86B3CEBC384A}" type="slidenum">
              <a:rPr lang="en-US" altLang="en-US" smtClean="0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977268A-3D1C-4A04-89FE-7BD57B8C96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3F6E6C6-2C5C-4823-AF40-217C8D670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7D161AC8-D8E2-4B10-80B3-A9FB42D4E0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5759895-71F9-4A33-9641-6B8AEDB740C1}" type="slidenum">
              <a:rPr lang="en-US" altLang="en-US" smtClean="0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58CB6C35-A3B0-451D-A4FB-EE1F3DF3EE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0E4030B3-45AE-4BCE-BECA-67614F4FD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2C47CC4-30F9-4244-90B8-AC42299426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20A7FB9-9EAA-405C-993F-5D443BDD1BD4}" type="slidenum">
              <a:rPr lang="en-US" altLang="en-US" smtClean="0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90A774F-D909-464E-9A60-2F4B3B0414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977306B2-4173-473C-842E-DEA1DF6E4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CF27917E-A9F5-4633-9981-8CF80CC1D7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E630BEA-0959-45BA-86F3-52C940522781}" type="slidenum">
              <a:rPr lang="en-US" altLang="en-US" smtClean="0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31C78271-D331-497D-B557-C3A30FA024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9E81772D-028F-4F21-9CBB-D8B674AF7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CABF83C8-0217-4DF0-9F41-15E01F77C9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567724F-3E21-4D69-8977-4DEFB8540BF0}" type="slidenum">
              <a:rPr lang="en-US" altLang="en-US" smtClean="0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15473CE3-87EA-4A72-9379-EF9747E70C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5316A349-9CC9-4BC1-A96F-6C1D92CEF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38C1CBFF-616E-4177-BE1D-9F1A55FB1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26EF21-F882-4487-A3F8-9A86B5B37BF9}" type="slidenum">
              <a:rPr lang="en-US" altLang="en-US" smtClean="0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D352B92-D7B5-44F1-A20B-47EB587794AC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777ABC60-7DEE-43DA-A169-18B3D576A9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CD08615F-9985-4E2D-B649-8F78656A3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7A0A81D3-F4BF-4244-B889-3B92F6729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81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0B7A900-D79B-4A33-A120-2D210F740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638FAF08-EEDD-41FD-855D-AD62648AF0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1C7F445C-0A4C-4255-8AAA-A1B1A8D43D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BFCFA-58D5-437D-9FEA-EA50D0A3D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25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81C9C08-C5CC-401E-8DD6-4E6FE54A2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BE861AC-1373-48EB-9BFA-5A20D3AEB8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2E47E1F-7654-4BCF-9696-EE91F6065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046C8-1D7D-418C-9B92-914F5F42AB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88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3119DAF-B43A-4ED6-BDFE-8E08941F87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DE42607-CED0-4636-9984-FBC0F90FAC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C62251B-FDE5-4DEB-8BCB-D3FC7C6935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54A2-B434-4803-827E-18D74EAF68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567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85A00AC-C815-4E62-B9E0-004AF91C06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58D1585-8CC5-4362-B1A3-ED52A58149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02642A4-48FD-4E7A-A9F3-348A19D6AB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ED9D9-3E83-4EF4-9807-B406531BB0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05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6E33175-2760-41CE-89F8-C2818623B1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6DA8BAE-F98D-47E6-9DD2-7884E6519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A430072-2415-4B90-8F28-05917A6E3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E11ED-7163-409F-A1B0-74537B570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56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B8D933B-BB16-4BA6-962B-987403DD9C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B75FB38-5EAC-4A29-8A67-2C40F8F951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9A72F48-F05B-4C01-8AFC-76C58AC48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05A14-29CE-4803-960B-4B2AC68D3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69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5099C07-CEDF-48BD-9C0B-75EBFB61BE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CB35ECD-A2BC-49B3-A762-202A1D9985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5923B1B-6B1B-4AE2-BDCD-D42C762DB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A05C1-5D85-4859-93D8-9769F5F549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28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690533A-085B-4BD9-AFF5-FF0A817CE1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5D5F2C29-A677-4932-95D3-613F499B78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AAA6EBAD-764D-434C-B2AB-7910C74EA9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87FB8-6D4F-4849-8F88-DC080E2FA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9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3F82F01-3F03-45F5-9F48-5B10223A6E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BFCC23A-687E-4F49-B776-59487E152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DCA4E23-2EFE-48EF-976D-23EBBD261A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CF987-B8A1-4778-8A6E-66C6309BF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06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6A17F43B-3695-4E80-BABC-BE4B0B2429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4B5C26E1-1B4F-401C-9ABF-28C00A7AC3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9A68D61-CB58-494E-A1AF-FE27953877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4F98C-6232-4B78-93C2-0D3C0051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16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AE84B2E-ECCB-4F37-A60B-ABFF0A9A9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DE829B0-8CBE-4734-BAA0-5488381572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28FC9E8-D02F-496D-AD90-E6DAA2A3DE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36AF1-C1CF-4425-B3A0-3E7B2D6A4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EC24AF5-3D67-4D06-9349-0BE33C7B9C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32B640-2737-4956-AA36-97D4C65C53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967AB4C-93A6-4D3B-B3B1-F8BC1587A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C679A-4417-43C2-B8A8-8EC4D86EF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69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20E36CE6-7A65-4EE8-A914-1A82717BF6F0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>
              <a:extLst>
                <a:ext uri="{FF2B5EF4-FFF2-40B4-BE49-F238E27FC236}">
                  <a16:creationId xmlns:a16="http://schemas.microsoft.com/office/drawing/2014/main" id="{3D7F7691-3C08-40BC-B75F-58D7C2A10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AutoShape 4">
              <a:extLst>
                <a:ext uri="{FF2B5EF4-FFF2-40B4-BE49-F238E27FC236}">
                  <a16:creationId xmlns:a16="http://schemas.microsoft.com/office/drawing/2014/main" id="{1950E579-C36A-4A0A-89DC-DF984EF8D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5">
              <a:extLst>
                <a:ext uri="{FF2B5EF4-FFF2-40B4-BE49-F238E27FC236}">
                  <a16:creationId xmlns:a16="http://schemas.microsoft.com/office/drawing/2014/main" id="{9285E463-4F72-4209-95DB-A08BA4400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4191D0F7-BB2E-4984-AEAB-5F5BA685D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DEEB1D34-F018-41B6-B653-713506CE3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7160" name="Rectangle 8">
            <a:extLst>
              <a:ext uri="{FF2B5EF4-FFF2-40B4-BE49-F238E27FC236}">
                <a16:creationId xmlns:a16="http://schemas.microsoft.com/office/drawing/2014/main" id="{58F45823-6DA6-4E5F-A284-E73A211906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61" name="Rectangle 9">
            <a:extLst>
              <a:ext uri="{FF2B5EF4-FFF2-40B4-BE49-F238E27FC236}">
                <a16:creationId xmlns:a16="http://schemas.microsoft.com/office/drawing/2014/main" id="{C1F4F199-D695-49AA-AB45-41FE6ABACC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62" name="Rectangle 10">
            <a:extLst>
              <a:ext uri="{FF2B5EF4-FFF2-40B4-BE49-F238E27FC236}">
                <a16:creationId xmlns:a16="http://schemas.microsoft.com/office/drawing/2014/main" id="{E4E67DDE-D8EA-4B46-AB79-68463FECE4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07033BE-D258-4C15-AD13-8A88EF5227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D3F56A2F-EEDB-4B1C-97CF-B106D0E1D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E09761-E54A-4164-873D-37E9BC814FAC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D0F7726B-2599-4263-90BF-12A4C1FAF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CTC 450  Review</a:t>
            </a:r>
            <a:endParaRPr lang="en-US" altLang="en-US" sz="1800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AED93E5-2FAF-4A69-BD54-F61AA336B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Waterworks Operation</a:t>
            </a:r>
          </a:p>
          <a:p>
            <a:pPr lvl="1" eaLnBrk="1" hangingPunct="1"/>
            <a:r>
              <a:rPr lang="en-US" altLang="en-US"/>
              <a:t>Water quality/quantity</a:t>
            </a:r>
          </a:p>
          <a:p>
            <a:pPr lvl="1" eaLnBrk="1" hangingPunct="1"/>
            <a:r>
              <a:rPr lang="en-US" altLang="en-US"/>
              <a:t>O&amp;M--Hydrants, valves, avoiding cross contamination</a:t>
            </a:r>
          </a:p>
          <a:p>
            <a:pPr lvl="1" eaLnBrk="1" hangingPunct="1"/>
            <a:r>
              <a:rPr lang="en-US" altLang="en-US"/>
              <a:t>Detecting leaks; testing; mapping</a:t>
            </a:r>
          </a:p>
          <a:p>
            <a:pPr lvl="1" eaLnBrk="1" hangingPunct="1"/>
            <a:r>
              <a:rPr lang="en-US" altLang="en-US"/>
              <a:t>SCADA/Cybersecurity/Security</a:t>
            </a:r>
          </a:p>
          <a:p>
            <a:pPr lvl="1" eaLnBrk="1" hangingPunct="1"/>
            <a:r>
              <a:rPr lang="en-US" altLang="en-US"/>
              <a:t>Energy/water conservation</a:t>
            </a:r>
          </a:p>
          <a:p>
            <a:pPr lvl="1" eaLnBrk="1" hangingPunct="1"/>
            <a:r>
              <a:rPr lang="en-US" altLang="en-US"/>
              <a:t>Meet any regulatory requirements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9D09EDA5-CF98-4287-AB3F-40B67CE8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FEB013-F355-4BF5-8919-FC320EE2AC25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97E59B0-F88C-4429-8DAF-A9BC7DB0C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Domestic Wastewater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8E1445E-11FB-44B6-8C5E-25A8B0BF23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49738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High in nitrogen/phosphorus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Ratio needed for biological treatment (BOD/N/P)---100/5/1 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Typical Settled domestic WW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100/23/5 (BOD/N/P)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Not all organics are biodegradable (20-40% of the BOD ends up in sludge)</a:t>
            </a:r>
          </a:p>
          <a:p>
            <a:pPr lvl="1"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D9843B1-FF24-4E89-AA5E-81154C290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ATP/ADP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BE3E488E-9069-4F51-9657-A240A3A4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6F550-B672-46F7-9A70-3CDEA8303DE0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/>
          </a:p>
        </p:txBody>
      </p:sp>
      <p:pic>
        <p:nvPicPr>
          <p:cNvPr id="20484" name="Picture 2" descr="chemical structure of ATP (has nitrogen and phosphorous molecules)">
            <a:extLst>
              <a:ext uri="{FF2B5EF4-FFF2-40B4-BE49-F238E27FC236}">
                <a16:creationId xmlns:a16="http://schemas.microsoft.com/office/drawing/2014/main" id="{4C24A0B9-F58F-4883-8920-DA5963208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3886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TextBox 5">
            <a:extLst>
              <a:ext uri="{FF2B5EF4-FFF2-40B4-BE49-F238E27FC236}">
                <a16:creationId xmlns:a16="http://schemas.microsoft.com/office/drawing/2014/main" id="{6FC478F9-76E8-4EF7-B7B1-9584111B1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0"/>
            <a:ext cx="4724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/>
              <a:t>http://hyperphysics.phy-astr.gsu.edu/hbase/biology/atp.html</a:t>
            </a:r>
          </a:p>
        </p:txBody>
      </p:sp>
      <p:pic>
        <p:nvPicPr>
          <p:cNvPr id="20486" name="Picture 3">
            <a:extLst>
              <a:ext uri="{FF2B5EF4-FFF2-40B4-BE49-F238E27FC236}">
                <a16:creationId xmlns:a16="http://schemas.microsoft.com/office/drawing/2014/main" id="{0F55D2D3-80C4-4013-9681-65E1CCDF7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8588"/>
            <a:ext cx="3662363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65B8B7-FBA9-4920-839E-34CE1D8EB2B6}"/>
              </a:ext>
            </a:extLst>
          </p:cNvPr>
          <p:cNvSpPr txBox="1"/>
          <p:nvPr/>
        </p:nvSpPr>
        <p:spPr>
          <a:xfrm>
            <a:off x="5105400" y="5791200"/>
            <a:ext cx="3886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http://en.wikipedia.org/wiki/Adenosine_triphosphate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B387C840-32B5-4CA8-BDFE-018A2DDB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BF4F44-2FD4-47FA-BC2B-3DCD18EDD6FB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5FCC101-224C-40EF-8B9A-107D3DD42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Convert concentration to weight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D3E71DCC-3D48-4B29-88D5-87DE4168F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Sanitary ww from a residential community is 120 gpcd containing 200 mg/l BOD and 240 mg/l SS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Compute pounds of BOD and SS per capita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Hint:  mg/l is equivalent to ppm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32A60616-2427-411B-94D7-C710954F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C1CF9A-E13D-4E65-91D0-66AA7DD780C4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724D6B8-2BAF-4C93-932A-5F703EC0A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Example 1 </a:t>
            </a:r>
            <a:br>
              <a:rPr lang="en-US" altLang="en-US" sz="2800"/>
            </a:br>
            <a:r>
              <a:rPr lang="en-US" altLang="en-US" sz="2800"/>
              <a:t>BOD-Concentration to Weight (no water)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7683D8A-21C6-4A35-8DA8-3DD8D5A04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200 mg/l*120 gal/capita-day*8.34#/gal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Rewrite 200 mg/l as 200 mg/1E6 mg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= </a:t>
            </a:r>
            <a:r>
              <a:rPr lang="en-US" altLang="en-US">
                <a:solidFill>
                  <a:srgbClr val="FF3300"/>
                </a:solidFill>
              </a:rPr>
              <a:t>0.20 lb per capita per day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rgbClr val="FF33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(Compare to slide 4)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B9DB5AFA-EC8B-4DC5-9147-4FAB7A766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D92BE6-1526-49C1-8ABA-9929BC2F1B45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4A3D0D4-FD1B-4CAD-93AF-45447309F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Example  2 </a:t>
            </a:r>
            <a:br>
              <a:rPr lang="en-US" altLang="en-US" sz="3200"/>
            </a:br>
            <a:r>
              <a:rPr lang="en-US" altLang="en-US" sz="3200"/>
              <a:t>SS---Concentration to Wt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DE3285E-BEC5-4061-B826-323679775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240 mg/l*120 gal/capita-day*8.34#/gal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Rewrite 240 mg/l as 240 mg/1E6 mg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= </a:t>
            </a:r>
            <a:r>
              <a:rPr lang="en-US" altLang="en-US">
                <a:solidFill>
                  <a:srgbClr val="FF3300"/>
                </a:solidFill>
              </a:rPr>
              <a:t>0.24 lb per capita per day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rgbClr val="FF33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(Compare to slide 4)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BF288180-534A-497E-8637-D99BA56C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3F855B-A491-49B9-AA83-E409F314B9CF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34E16D7-4682-458A-BC3D-F5D8FD3BC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Example: Industrial WW</a:t>
            </a:r>
            <a:br>
              <a:rPr lang="en-US" altLang="en-US" sz="3200"/>
            </a:br>
            <a:r>
              <a:rPr lang="en-US" altLang="en-US" sz="3200"/>
              <a:t>Convert weight to concentration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887BC14-90BD-4E38-B6F9-97333A5B9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Industrial wastewater has a total flow of 2,930,000 </a:t>
            </a:r>
            <a:r>
              <a:rPr lang="en-US" altLang="en-US" dirty="0" err="1"/>
              <a:t>gpd</a:t>
            </a:r>
            <a:r>
              <a:rPr lang="en-US" altLang="en-US" dirty="0"/>
              <a:t>,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   BOD of 21,600#/day and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   SS of 13,400#/day.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Calculate the BOD/SS concentrations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2B0AACC9-016B-49ED-AE40-47258BDED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F75771-9272-4B8F-8B38-2A0736478846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E282D1B-6679-426E-9546-DA6F8B256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Example 9-2 Industrial </a:t>
            </a:r>
            <a:br>
              <a:rPr lang="en-US" altLang="en-US" sz="3200"/>
            </a:br>
            <a:r>
              <a:rPr lang="en-US" altLang="en-US" sz="3200"/>
              <a:t>BOD---Wt to Concentration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2D8EC3D-E730-4D0F-BF53-91589832C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21,600#/day*(1/2.93 million gal)*(1/8.34# per gal)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=.000884 #/#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=884#/million#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=884 ppm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= </a:t>
            </a:r>
            <a:r>
              <a:rPr lang="en-US" altLang="en-US">
                <a:solidFill>
                  <a:srgbClr val="FF3300"/>
                </a:solidFill>
              </a:rPr>
              <a:t>884 mg/l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rgbClr val="FF33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2ABF1B9D-F41A-4973-9295-80789C8A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E30855-76CD-4EEE-A822-1F60E0FA36A5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CB7FD21-74F2-4624-9DD5-9BEB50A2FE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Example  Industrial</a:t>
            </a:r>
            <a:br>
              <a:rPr lang="en-US" altLang="en-US" sz="3200"/>
            </a:br>
            <a:r>
              <a:rPr lang="en-US" altLang="en-US" sz="3200"/>
              <a:t>SS---Wt to Concentration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019FD27-96D6-457F-A49A-505E21520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13,400#/day*1/2.93million gal*1/8.34#/gal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=.000548 #/#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=548#/million#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=548 ppm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= </a:t>
            </a:r>
            <a:r>
              <a:rPr lang="en-US" altLang="en-US">
                <a:solidFill>
                  <a:srgbClr val="FF3300"/>
                </a:solidFill>
              </a:rPr>
              <a:t>548 mg/l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rgbClr val="FF33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0141AA9B-AA31-48D5-8904-9A37A419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BC5D55-C0E9-4F98-BA1D-2B00469651DC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D8A8EAD-C9D2-4481-B3E1-4543A2332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Industrial WW</a:t>
            </a:r>
            <a:endParaRPr lang="en-US" altLang="en-US" sz="1800"/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59BEF88A-3F47-4A9D-A98C-A8AC5F4A2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Usually pretreated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Uncontaminated cooling water is sometimes discharged to the </a:t>
            </a:r>
            <a:r>
              <a:rPr lang="en-US" altLang="en-US" dirty="0" err="1"/>
              <a:t>stormwater</a:t>
            </a:r>
            <a:r>
              <a:rPr lang="en-US" altLang="en-US" dirty="0"/>
              <a:t> system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Characteristics dependent upon type of industry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93142C96-D328-4201-AC4C-3CAEE203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89C61A-7CB7-4AB9-B70A-BBD5FE75304E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39923ECC-09DB-49F4-A7D2-C6ECC6236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Infiltration and Inflow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DCC0853B-2DD9-48ED-A717-669F87429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421187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altLang="en-US" dirty="0"/>
              <a:t>Groundwater can enter system through defective system components</a:t>
            </a:r>
          </a:p>
          <a:p>
            <a:pPr marL="609600" indent="-609600" eaLnBrk="1" hangingPunct="1">
              <a:defRPr/>
            </a:pPr>
            <a:r>
              <a:rPr lang="en-US" altLang="en-US" dirty="0"/>
              <a:t>Max. infiltration rate of 500 </a:t>
            </a:r>
            <a:r>
              <a:rPr lang="en-US" altLang="en-US" dirty="0" err="1"/>
              <a:t>gpd</a:t>
            </a:r>
            <a:r>
              <a:rPr lang="en-US" altLang="en-US" dirty="0"/>
              <a:t> per mile of sewer length per inch of pipe dia.</a:t>
            </a:r>
          </a:p>
          <a:p>
            <a:pPr marL="609600" indent="-609600" eaLnBrk="1" hangingPunct="1">
              <a:defRPr/>
            </a:pPr>
            <a:r>
              <a:rPr lang="en-US" altLang="en-US" dirty="0"/>
              <a:t>Infiltration can be significant</a:t>
            </a:r>
          </a:p>
          <a:p>
            <a:pPr marL="609600" indent="-609600" eaLnBrk="1" hangingPunct="1">
              <a:defRPr/>
            </a:pP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Inflow-planned connection of extraneous water source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6334F9BD-2747-442C-9268-22D170949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A258EC-A513-4320-9F2D-EF1333E3458B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BD8ACC7-241F-4550-B73F-68F42AC4A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53310CE-674E-44A2-A454-2BE848F60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Understand the basic characteristics of wastewater streams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3893-A969-47C6-B626-A6166DA01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612775"/>
          </a:xfrm>
        </p:spPr>
        <p:txBody>
          <a:bodyPr/>
          <a:lstStyle/>
          <a:p>
            <a:r>
              <a:rPr lang="en-US" dirty="0"/>
              <a:t>Sewer vs Stormwater Systems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67CEA0B0-B780-40DA-A3B0-0D7BB04E94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0EA135-106E-4DC4-B9D0-79F5990337E2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/>
          </a:p>
        </p:txBody>
      </p:sp>
      <p:pic>
        <p:nvPicPr>
          <p:cNvPr id="38914" name="Content Placeholder 4" descr="shows sewage system and storm (sewer) systems">
            <a:extLst>
              <a:ext uri="{FF2B5EF4-FFF2-40B4-BE49-F238E27FC236}">
                <a16:creationId xmlns:a16="http://schemas.microsoft.com/office/drawing/2014/main" id="{535597F0-A899-4DA1-9E98-A1859242B41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0529" y="1222375"/>
            <a:ext cx="7602537" cy="5334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2E30D-AF21-484A-96A2-9F57F25E1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301624"/>
            <a:ext cx="7313612" cy="612775"/>
          </a:xfrm>
        </p:spPr>
        <p:txBody>
          <a:bodyPr/>
          <a:lstStyle/>
          <a:p>
            <a:r>
              <a:rPr lang="en-US" dirty="0"/>
              <a:t>Inflow and Infiltration</a:t>
            </a:r>
          </a:p>
        </p:txBody>
      </p:sp>
      <p:sp>
        <p:nvSpPr>
          <p:cNvPr id="39938" name="Slide Number Placeholder 3">
            <a:extLst>
              <a:ext uri="{FF2B5EF4-FFF2-40B4-BE49-F238E27FC236}">
                <a16:creationId xmlns:a16="http://schemas.microsoft.com/office/drawing/2014/main" id="{8F2C5F68-CBEE-4AC2-B149-20E6B1491C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4A2CAD-744A-4D87-A931-A3E6206CA669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/>
          </a:p>
        </p:txBody>
      </p:sp>
      <p:pic>
        <p:nvPicPr>
          <p:cNvPr id="39939" name="Picture 5" descr="inflow versus infiltration sources">
            <a:extLst>
              <a:ext uri="{FF2B5EF4-FFF2-40B4-BE49-F238E27FC236}">
                <a16:creationId xmlns:a16="http://schemas.microsoft.com/office/drawing/2014/main" id="{F23185C6-CA6B-417C-B058-D4B4246AE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199"/>
            <a:ext cx="7315200" cy="58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id="{CC5DA5F5-2F5F-4538-AD66-6AACD645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3D2AD1-F4EF-4D99-BC84-8A1477EA9945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AEEF58D-B6F8-4D8F-9C4F-7D638F214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Wastewater Flows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CBA4EEA1-C146-48D0-8023-DF70F00C6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Flows and concentrations can vary by hour/day/month/season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Flows and concentration can vary for big versus small cities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Composite sampling is important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7F1A0747-74F8-4679-A091-B27B541C7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477000"/>
            <a:ext cx="7313613" cy="231775"/>
          </a:xfrm>
        </p:spPr>
        <p:txBody>
          <a:bodyPr/>
          <a:lstStyle/>
          <a:p>
            <a:r>
              <a:rPr lang="en-US" altLang="en-US" sz="1000" b="1"/>
              <a:t>Source: WATER POLLUTION CONTROL PLANT AND SAUQUOIT CREEK PUMP STATION EVALUATION, August 2012</a:t>
            </a:r>
            <a:endParaRPr lang="en-US" altLang="en-US" sz="1000"/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A62EC3DE-FC63-46B5-8505-59CD05CAB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C765D9-F3DF-4F57-ADD6-1B07BE3A118C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/>
          </a:p>
        </p:txBody>
      </p:sp>
      <p:pic>
        <p:nvPicPr>
          <p:cNvPr id="43012" name="Picture 2" descr="typical influent flows and loads">
            <a:extLst>
              <a:ext uri="{FF2B5EF4-FFF2-40B4-BE49-F238E27FC236}">
                <a16:creationId xmlns:a16="http://schemas.microsoft.com/office/drawing/2014/main" id="{33D75ED0-DC21-4F84-8527-BF2A9DAA7D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52400"/>
            <a:ext cx="5645150" cy="6259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03D0B049-83CF-46C8-9980-AEBAB33D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A5202D-677B-4D4E-8DC0-14E8FE944F19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6E0830B7-1B5D-4F32-8DC1-9D30A8D8AA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Evaluation of WW  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55B2EA3B-9303-44B1-924E-F32DA3616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Most common method for defining characteristics are BOD and SS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WW treatability studies are completed in a lab setting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03DCF3F4-E21E-40C1-A941-401BB8E9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0968EF-8773-4A09-A31C-2F599DB604B4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AFDDD60-2517-453B-94FC-01D82CABC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Example WW Treatment-concentration in tank to mass (metric-no water)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237F4DA-73DE-4678-BC79-E0A01AE60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dirty="0"/>
              <a:t>An aeration basin with a volume of 300 m</a:t>
            </a:r>
            <a:r>
              <a:rPr lang="en-US" altLang="en-US" baseline="30000" dirty="0"/>
              <a:t>3</a:t>
            </a:r>
            <a:r>
              <a:rPr lang="en-US" altLang="en-US" dirty="0"/>
              <a:t> contains a </a:t>
            </a:r>
            <a:r>
              <a:rPr lang="en-US" altLang="en-US" dirty="0">
                <a:solidFill>
                  <a:srgbClr val="FF3300"/>
                </a:solidFill>
              </a:rPr>
              <a:t>m</a:t>
            </a:r>
            <a:r>
              <a:rPr lang="en-US" altLang="en-US" dirty="0"/>
              <a:t>ixed </a:t>
            </a:r>
            <a:r>
              <a:rPr lang="en-US" altLang="en-US" dirty="0">
                <a:solidFill>
                  <a:srgbClr val="FF3300"/>
                </a:solidFill>
              </a:rPr>
              <a:t>l</a:t>
            </a:r>
            <a:r>
              <a:rPr lang="en-US" altLang="en-US" dirty="0"/>
              <a:t>iquor </a:t>
            </a:r>
            <a:r>
              <a:rPr lang="en-US" altLang="en-US" dirty="0">
                <a:solidFill>
                  <a:srgbClr val="FF3300"/>
                </a:solidFill>
              </a:rPr>
              <a:t>s</a:t>
            </a:r>
            <a:r>
              <a:rPr lang="en-US" altLang="en-US" dirty="0"/>
              <a:t>uspended </a:t>
            </a:r>
            <a:r>
              <a:rPr lang="en-US" altLang="en-US" dirty="0">
                <a:solidFill>
                  <a:srgbClr val="FF3300"/>
                </a:solidFill>
              </a:rPr>
              <a:t>s</a:t>
            </a:r>
            <a:r>
              <a:rPr lang="en-US" altLang="en-US" dirty="0"/>
              <a:t>olids (aerating activated sludge MLSS of 2,000 mg/l.  How many kg of SS are in the tank?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400" dirty="0"/>
              <a:t>Note: (mg/l is </a:t>
            </a:r>
            <a:r>
              <a:rPr lang="en-US" altLang="en-US" sz="1400" dirty="0" err="1"/>
              <a:t>equiv</a:t>
            </a:r>
            <a:r>
              <a:rPr lang="en-US" altLang="en-US" sz="1400" dirty="0"/>
              <a:t> to g/m</a:t>
            </a:r>
            <a:r>
              <a:rPr lang="en-US" altLang="en-US" sz="1400" baseline="30000" dirty="0"/>
              <a:t>3 </a:t>
            </a:r>
            <a:r>
              <a:rPr lang="en-US" altLang="en-US" sz="1400" dirty="0"/>
              <a:t>since 1000 mg=1 gram and 1000 liters=1 m</a:t>
            </a:r>
            <a:r>
              <a:rPr lang="en-US" altLang="en-US" sz="1400" baseline="30000" dirty="0"/>
              <a:t>3</a:t>
            </a:r>
            <a:r>
              <a:rPr lang="en-US" altLang="en-US" sz="14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2,000 g/m</a:t>
            </a:r>
            <a:r>
              <a:rPr lang="en-US" altLang="en-US" baseline="30000" dirty="0"/>
              <a:t>3</a:t>
            </a:r>
            <a:r>
              <a:rPr lang="en-US" altLang="en-US" dirty="0"/>
              <a:t>*300 m</a:t>
            </a:r>
            <a:r>
              <a:rPr lang="en-US" altLang="en-US" baseline="30000" dirty="0"/>
              <a:t>3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=600,000 grams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=</a:t>
            </a:r>
            <a:r>
              <a:rPr lang="en-US" altLang="en-US" dirty="0">
                <a:solidFill>
                  <a:srgbClr val="FF3300"/>
                </a:solidFill>
              </a:rPr>
              <a:t>600 kg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F1EB130D-E681-466E-966A-83B92B72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F56299-6829-432E-B7A2-154DB93A3394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503027C7-1D0E-46FF-8F6E-60468440D1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841375"/>
          </a:xfrm>
        </p:spPr>
        <p:txBody>
          <a:bodyPr/>
          <a:lstStyle/>
          <a:p>
            <a:pPr eaLnBrk="1" hangingPunct="1"/>
            <a:br>
              <a:rPr lang="en-US" altLang="en-US" sz="3200"/>
            </a:br>
            <a:r>
              <a:rPr lang="en-US" altLang="en-US" sz="3200"/>
              <a:t>Equivalent Populations Example (1/4) 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9D532B7-460C-433A-8A21-5A57CEB35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500" dirty="0"/>
              <a:t>A dairy processing about 250,000 </a:t>
            </a:r>
            <a:r>
              <a:rPr lang="en-US" altLang="en-US" sz="2500" dirty="0" err="1"/>
              <a:t>lb</a:t>
            </a:r>
            <a:r>
              <a:rPr lang="en-US" altLang="en-US" sz="2500" dirty="0"/>
              <a:t> of milk daily produced an average of 65,100 </a:t>
            </a:r>
            <a:r>
              <a:rPr lang="en-US" altLang="en-US" sz="2500" dirty="0" err="1"/>
              <a:t>gpd</a:t>
            </a:r>
            <a:r>
              <a:rPr lang="en-US" altLang="en-US" sz="2500" dirty="0"/>
              <a:t> of WW with a BOD of 1400 mg/l.  The principal operations are bottling of milk and making ice cream, w/ a limited production of cottage cheese.  Compute the flow and BOD per 1000 # of milk received, and the equivalent populations of the daily WW discharge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5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D1977D2F-A6DB-4041-A520-6DBFFB9A0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6F5442-87BA-4C49-B04F-A973DA254842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5EC0757A-6B4F-48A5-B923-48456D9CF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Equivalent population example (2/4)</a:t>
            </a:r>
            <a:br>
              <a:rPr lang="en-US" altLang="en-US" sz="3200"/>
            </a:br>
            <a:r>
              <a:rPr lang="en-US" altLang="en-US" sz="3200"/>
              <a:t>Calc flow per 1,000 # of milk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762B1914-B743-4CF4-9488-F3D08F25B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65,100 gal/day * 1000 # of milk / 250,000 # milk per day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=260 gallons of WW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260 gallons of wastewater are generated for every 1000# of milk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B7A5FECE-8ABF-47F6-9D40-38C4EEBC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3D87DD-68E9-4BF4-B271-7E542E31843C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10E67993-74DB-4AA3-A727-C51AEDE60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Equivalent Populations Example (3/4)</a:t>
            </a:r>
            <a:br>
              <a:rPr lang="en-US" altLang="en-US" sz="3200"/>
            </a:br>
            <a:r>
              <a:rPr lang="en-US" altLang="en-US" sz="3200"/>
              <a:t>Calc #’s of BOD per 1,000 # of milk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EC8D9F09-D28A-4DC7-8F7C-0C96D7B3F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(65,100 gal/day) * (1400mg/1E6mg)*(8.34#/gal) / (250,000 # milk per day)*(1000 </a:t>
            </a:r>
            <a:r>
              <a:rPr lang="en-US" dirty="0" err="1"/>
              <a:t>lb</a:t>
            </a:r>
            <a:r>
              <a:rPr lang="en-US" dirty="0"/>
              <a:t>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=3 pounds of BOD per 1000 pounds of milk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15DFDCCC-AC90-48CB-9257-1F6309DA9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602A48-A8BD-49AA-AC0A-A5644649A9A4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1157BAB6-B208-4634-938A-D4DCD26AD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Equivalent Populatios Example (4/4)</a:t>
            </a:r>
            <a:br>
              <a:rPr lang="en-US" altLang="en-US" sz="3200"/>
            </a:br>
            <a:r>
              <a:rPr lang="en-US" altLang="en-US" sz="3200"/>
              <a:t>BOD per 1,000 # of milk &amp; equivalents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76C7EA7E-EA68-4940-883D-B5C402D5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573587"/>
          </a:xfrm>
        </p:spPr>
        <p:txBody>
          <a:bodyPr/>
          <a:lstStyle/>
          <a:p>
            <a:pPr eaLnBrk="1" hangingPunct="1"/>
            <a:r>
              <a:rPr lang="en-US" altLang="en-US" sz="2000"/>
              <a:t>3# of BOD generated per 1000# of milk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If an average person emits 0.2# BOD/day</a:t>
            </a:r>
          </a:p>
          <a:p>
            <a:pPr eaLnBrk="1" hangingPunct="1"/>
            <a:r>
              <a:rPr lang="en-US" altLang="en-US" sz="2000"/>
              <a:t>BOD Equivalent = 3*/1000 gal*250 (k-gal) / .2# per person per day</a:t>
            </a:r>
          </a:p>
          <a:p>
            <a:pPr eaLnBrk="1" hangingPunct="1"/>
            <a:r>
              <a:rPr lang="en-US" altLang="en-US" sz="2000">
                <a:solidFill>
                  <a:srgbClr val="0070C0"/>
                </a:solidFill>
              </a:rPr>
              <a:t>BOD Equivalent = 3,750 people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/>
            <a:r>
              <a:rPr lang="en-US" altLang="en-US" sz="2000"/>
              <a:t>If an average person generates 120 gal WW per day </a:t>
            </a:r>
          </a:p>
          <a:p>
            <a:pPr eaLnBrk="1" hangingPunct="1"/>
            <a:r>
              <a:rPr lang="en-US" altLang="en-US" sz="2000"/>
              <a:t>Hydraulic equivalent= (65,000 gal/day) / (120 gal per person per day)</a:t>
            </a:r>
          </a:p>
          <a:p>
            <a:pPr eaLnBrk="1" hangingPunct="1"/>
            <a:r>
              <a:rPr lang="en-US" altLang="en-US" sz="2000">
                <a:solidFill>
                  <a:srgbClr val="0070C0"/>
                </a:solidFill>
              </a:rPr>
              <a:t>Hydraulic equivalent = 540 people</a:t>
            </a:r>
          </a:p>
          <a:p>
            <a:pPr eaLnBrk="1" hangingPunct="1"/>
            <a:endParaRPr lang="en-US" altLang="en-US" sz="2500"/>
          </a:p>
          <a:p>
            <a:pPr eaLnBrk="1" hangingPunct="1"/>
            <a:endParaRPr lang="en-US" altLang="en-US" sz="25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5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500"/>
          </a:p>
          <a:p>
            <a:pPr eaLnBrk="1" hangingPunct="1"/>
            <a:endParaRPr lang="en-US" altLang="en-US" sz="2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9A96E6DC-C44A-4951-B3E7-B2BD72D56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BF2A08-BA95-447B-B654-FA090B310EF1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9CACE19-F36E-444B-85E3-3EF49962F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Wastewater Sources</a:t>
            </a:r>
            <a:endParaRPr lang="en-US" altLang="en-US" sz="180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DD4C2D9-5DDF-429B-A9BA-051AB49FF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Liquid discharge from residences, building and institutions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Storm runoff water (usually separated from WW) but sometimes combined (CSO)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If combined, untreated wastewater enters receiving watercourse when large storms occur (first flush)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3FAFCB2-E4A8-4F68-A9B7-4F436C458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CSO-Combined Sewer Outfall</a:t>
            </a:r>
          </a:p>
        </p:txBody>
      </p:sp>
      <p:pic>
        <p:nvPicPr>
          <p:cNvPr id="10243" name="Content Placeholder 4" descr="Combined sewer overflow during dry and heavy rainfall.  During a heavy rainfall event some sewage goes to the sewage treatment plant but some gets discharged to the river">
            <a:extLst>
              <a:ext uri="{FF2B5EF4-FFF2-40B4-BE49-F238E27FC236}">
                <a16:creationId xmlns:a16="http://schemas.microsoft.com/office/drawing/2014/main" id="{2537F180-6B07-495A-BFBE-79A29656A1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133600"/>
            <a:ext cx="8101013" cy="3822700"/>
          </a:xfrm>
        </p:spPr>
      </p:pic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38C28CC-3FE3-47D5-9360-5DE2686D3B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698032-2BDB-4F6C-B571-724B8A4B0671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64C49244-2C3E-460E-B9E7-B0533738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EB33EC-7A40-4970-9899-73E3DD377AA1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561BF3A-02D2-40E9-9B39-B2F51727E8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Domestic WW (residential)</a:t>
            </a:r>
            <a:endParaRPr lang="en-US" altLang="en-US" sz="180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8CC6A0F-B134-49AA-83DE-C8CBE08F5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64978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50-250 gal per capita per day (</a:t>
            </a:r>
            <a:r>
              <a:rPr lang="en-US" altLang="en-US" dirty="0" err="1"/>
              <a:t>gpcd</a:t>
            </a:r>
            <a:r>
              <a:rPr lang="en-US" altLang="en-US" dirty="0"/>
              <a:t>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Common value used is 120 </a:t>
            </a:r>
            <a:r>
              <a:rPr lang="en-US" altLang="en-US" dirty="0" err="1"/>
              <a:t>gpcd</a:t>
            </a:r>
            <a:r>
              <a:rPr lang="en-US" altLang="en-US" dirty="0"/>
              <a:t>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0.24# of SS per day per capita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0.20# of BOD per day per capita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41A01E7-05AA-4460-987E-6AD7CBD02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Oneida County WPCP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CB2FB195-F3B4-4C7A-982B-D1F7C353B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Peak Capacity:  55 </a:t>
            </a:r>
            <a:r>
              <a:rPr lang="en-US" altLang="en-US" dirty="0" err="1"/>
              <a:t>mgd</a:t>
            </a:r>
            <a:endParaRPr lang="en-US" alt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Serves: 106,000 people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520 </a:t>
            </a:r>
            <a:r>
              <a:rPr lang="en-US" altLang="en-US" dirty="0" err="1"/>
              <a:t>gpcd</a:t>
            </a: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City of Utica-CSO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Old data--Major improvements the last 5 years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BB63E9EB-A4C8-4AEC-AF63-62F7F17BB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EB3868-B0F2-4AC4-9FA2-07B6B4C76FA2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5CF445E-2B5F-48EC-857C-298DAD15D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Table 9-1 from prior class book</a:t>
            </a: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2BABC2C4-25D4-4130-8357-3547DB698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B4C10D-433E-457D-91BD-40AE3F71F42C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/>
          </a:p>
        </p:txBody>
      </p:sp>
      <p:pic>
        <p:nvPicPr>
          <p:cNvPr id="14340" name="Picture 2" descr="table showing typical wastewater flows and BOD amounts versus different types of establishments (schools, restaurants, etc)">
            <a:extLst>
              <a:ext uri="{FF2B5EF4-FFF2-40B4-BE49-F238E27FC236}">
                <a16:creationId xmlns:a16="http://schemas.microsoft.com/office/drawing/2014/main" id="{870C8A49-C5B2-4FB7-BD70-F5BD55E53F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524000"/>
            <a:ext cx="5105400" cy="5233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147DCA6-4030-40FB-993B-D29B36EC7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Industrial Wastewater Examples</a:t>
            </a:r>
            <a:br>
              <a:rPr lang="en-US" altLang="en-US"/>
            </a:br>
            <a:r>
              <a:rPr lang="en-US" altLang="en-US"/>
              <a:t>(prior class book)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B17CB256-263B-4FA6-9472-5AC1DF4FE4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552516D-A1E4-4FB4-8CBA-1D2FC77E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7A676B-E678-4190-8761-E5A58D36AE70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/>
          </a:p>
        </p:txBody>
      </p:sp>
      <p:pic>
        <p:nvPicPr>
          <p:cNvPr id="15365" name="Picture 2" descr="tables showing typical flows, BOD and SS discharges from various industrial sources (milk processing, pharmaceuticals, etc)">
            <a:extLst>
              <a:ext uri="{FF2B5EF4-FFF2-40B4-BE49-F238E27FC236}">
                <a16:creationId xmlns:a16="http://schemas.microsoft.com/office/drawing/2014/main" id="{A81091FF-ACF7-4C01-A0B2-DF572DC7C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2" y="1673225"/>
            <a:ext cx="6746875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37F92695-58F2-42D5-8124-D2C11D04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62E0B3-87BD-4DB0-A9BD-3D810B752CF4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/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3AFD7CC0-740D-4422-B943-C387D7281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765175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Typical Values (Sanitary WW) in mg/l</a:t>
            </a:r>
          </a:p>
        </p:txBody>
      </p:sp>
      <p:graphicFrame>
        <p:nvGraphicFramePr>
          <p:cNvPr id="187462" name="Group 70" descr="typical wastewater concentrations (raw, after settling, after biological treatment)">
            <a:extLst>
              <a:ext uri="{FF2B5EF4-FFF2-40B4-BE49-F238E27FC236}">
                <a16:creationId xmlns:a16="http://schemas.microsoft.com/office/drawing/2014/main" id="{5E1B38E8-0980-4881-B0B8-06184F2C817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61852451"/>
              </p:ext>
            </p:extLst>
          </p:nvPr>
        </p:nvGraphicFramePr>
        <p:xfrm>
          <a:off x="1066800" y="1734393"/>
          <a:ext cx="7772400" cy="5105400"/>
        </p:xfrm>
        <a:graphic>
          <a:graphicData uri="http://schemas.openxmlformats.org/drawingml/2006/table">
            <a:tbl>
              <a:tblPr firstRow="1">
                <a:tableStyleId>{D113A9D2-9D6B-4929-AA2D-F23B5EE8CBE7}</a:tableStyleId>
              </a:tblPr>
              <a:tblGrid>
                <a:gridCol w="2582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9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0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Raw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After Settling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Biologically Treated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Total Solids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800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680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530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 Vol Sol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440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340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220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SS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240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VSS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180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BOD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Inorg N 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22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22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Total N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Sol Phos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Total Phos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1617</TotalTime>
  <Words>1087</Words>
  <Application>Microsoft Office PowerPoint</Application>
  <PresentationFormat>On-screen Show (4:3)</PresentationFormat>
  <Paragraphs>239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Verdana</vt:lpstr>
      <vt:lpstr>Arial</vt:lpstr>
      <vt:lpstr>Wingdings</vt:lpstr>
      <vt:lpstr>Eclipse</vt:lpstr>
      <vt:lpstr>CTC 450  Review</vt:lpstr>
      <vt:lpstr>Objectives</vt:lpstr>
      <vt:lpstr>Wastewater Sources</vt:lpstr>
      <vt:lpstr>CSO-Combined Sewer Outfall</vt:lpstr>
      <vt:lpstr>Domestic WW (residential)</vt:lpstr>
      <vt:lpstr>Oneida County WPCP</vt:lpstr>
      <vt:lpstr>Table 9-1 from prior class book</vt:lpstr>
      <vt:lpstr>Industrial Wastewater Examples (prior class book)</vt:lpstr>
      <vt:lpstr>Typical Values (Sanitary WW) in mg/l</vt:lpstr>
      <vt:lpstr>Domestic Wastewater</vt:lpstr>
      <vt:lpstr>ATP/ADP</vt:lpstr>
      <vt:lpstr>Convert concentration to weight</vt:lpstr>
      <vt:lpstr>Example 1  BOD-Concentration to Weight (no water)</vt:lpstr>
      <vt:lpstr>Example  2  SS---Concentration to Wt</vt:lpstr>
      <vt:lpstr>Example: Industrial WW Convert weight to concentration</vt:lpstr>
      <vt:lpstr>Example 9-2 Industrial  BOD---Wt to Concentration</vt:lpstr>
      <vt:lpstr>Example  Industrial SS---Wt to Concentration</vt:lpstr>
      <vt:lpstr>Industrial WW</vt:lpstr>
      <vt:lpstr>Infiltration and Inflow</vt:lpstr>
      <vt:lpstr>Sewer vs Stormwater Systems</vt:lpstr>
      <vt:lpstr>Inflow and Infiltration</vt:lpstr>
      <vt:lpstr>Wastewater Flows</vt:lpstr>
      <vt:lpstr>Source: WATER POLLUTION CONTROL PLANT AND SAUQUOIT CREEK PUMP STATION EVALUATION, August 2012</vt:lpstr>
      <vt:lpstr>Evaluation of WW  </vt:lpstr>
      <vt:lpstr>Example WW Treatment-concentration in tank to mass (metric-no water)</vt:lpstr>
      <vt:lpstr> Equivalent Populations Example (1/4) </vt:lpstr>
      <vt:lpstr>Equivalent population example (2/4) Calc flow per 1,000 # of milk</vt:lpstr>
      <vt:lpstr>Equivalent Populations Example (3/4) Calc #’s of BOD per 1,000 # of milk</vt:lpstr>
      <vt:lpstr>Equivalent Populatios Example (4/4) BOD per 1,000 # of milk &amp; equivalents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101</cp:revision>
  <dcterms:created xsi:type="dcterms:W3CDTF">2002-10-04T19:39:32Z</dcterms:created>
  <dcterms:modified xsi:type="dcterms:W3CDTF">2026-03-13T14:40:28Z</dcterms:modified>
</cp:coreProperties>
</file>