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32"/>
  </p:notesMasterIdLst>
  <p:sldIdLst>
    <p:sldId id="256" r:id="rId2"/>
    <p:sldId id="285" r:id="rId3"/>
    <p:sldId id="317" r:id="rId4"/>
    <p:sldId id="325" r:id="rId5"/>
    <p:sldId id="343" r:id="rId6"/>
    <p:sldId id="327" r:id="rId7"/>
    <p:sldId id="342" r:id="rId8"/>
    <p:sldId id="352" r:id="rId9"/>
    <p:sldId id="313" r:id="rId10"/>
    <p:sldId id="345" r:id="rId11"/>
    <p:sldId id="330" r:id="rId12"/>
    <p:sldId id="348" r:id="rId13"/>
    <p:sldId id="346" r:id="rId14"/>
    <p:sldId id="347" r:id="rId15"/>
    <p:sldId id="349" r:id="rId16"/>
    <p:sldId id="329" r:id="rId17"/>
    <p:sldId id="328" r:id="rId18"/>
    <p:sldId id="326" r:id="rId19"/>
    <p:sldId id="353" r:id="rId20"/>
    <p:sldId id="331" r:id="rId21"/>
    <p:sldId id="332" r:id="rId22"/>
    <p:sldId id="334" r:id="rId23"/>
    <p:sldId id="333" r:id="rId24"/>
    <p:sldId id="335" r:id="rId25"/>
    <p:sldId id="336" r:id="rId26"/>
    <p:sldId id="350" r:id="rId27"/>
    <p:sldId id="337" r:id="rId28"/>
    <p:sldId id="338" r:id="rId29"/>
    <p:sldId id="339" r:id="rId30"/>
    <p:sldId id="34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576" autoAdjust="0"/>
  </p:normalViewPr>
  <p:slideViewPr>
    <p:cSldViewPr>
      <p:cViewPr varScale="1">
        <p:scale>
          <a:sx n="122" d="100"/>
          <a:sy n="122" d="100"/>
        </p:scale>
        <p:origin x="6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0" timeString="2016-03-29T14:37:02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4953 5445,'0'16,"0"-16,16 16,-16 0,15 0,1 15,0-15,16-16,-32 0,16 16,-16 0,16-16,0 16,0-16,31 63,-31-47,-16-16,16 16,0-16,0 0,-16 16,15-16,1 16,0 0,0-16,16 31,31 1,-63-32,48 32,-32-32,0 16,31 32,-31-33,0-15,0 0,0 0,0 16,0 0,0-16,-1 0,17 32,-32-32,16 16,0 0,16 31,-17-31,17 16,-16-32,16 16,-16-16,0 16,-16 31,0-47,31 16,-15-16,-16 16,16-16,16 16,-32 0,16 0,0-1,-1-15,-15 0,32 48,-16-32,0-16,-16 16,32 0,-16 0,0-16,-1 0,17 47,-32-31,16 0,-16 0,32 0,-32 0,16-16,-1 15,1 17,-16-32,0 16,16 0,0-16,0 0,16 0,-16 32,0-16,-16 0,15-1,33 17,-32-16,0 0,15-16,-15 0,0 16,-16 15,16 1,-16-32,16 16,16 0,-32-16,16 16,0-16,-1 32,1-16,0-16,0 31,-16 1,16-32,0 32,0-16,-16-1,15 1,1-16,32 16,-32 0,16 0,-16 0,-16 0,31 0,-15 0,0 31,0-47,0 16,-16 0,47 16,-31-17,16 33,-16-48,0 16,0 16,0-16,-1-16,1 31,-16-15,48 16,-32-16,0 16,-16-32,0 31,31 1,1 16,-16-48,0 16,16 15,-16-15,15 0,-31 0,32 32,-16-48,16 47,-17-31,17-16,-32 0,16 16,-16 0,16 0,0 0,16 0,-16-1,-1 1,-15 0,0 0,32 0,-16 0,16 15,-32-15,31 0,-15-16,-16 16,16 0,32 48,-32-64,-16 15,16 17,15-16,-15 0,0 0,-16 15,16-15,-16 0,16 0,-16-16,16 16,-16 0,16 0,-16 0,15 0,1-1,-16 1,0 0,16 0,32 32,-16-33,-32-15,16 16,-1 0,-15-16,16 16</inkml:trace>
  <inkml:trace contextRef="#ctx0" brushRef="#br0" timeOffset="3875">8382 5556,'-16'0,"16"0,-16 0,-16 64,0-32,1-1,31-31,-16 80,0-49,0-15,0-16,0 0,1 32,-17 16,16-32,-16-16,16 31,-16 1,-15 0,15-1,16-15,16-16,-47 48,31-16,-32 0,48-32,-16 15,-16 17,17-16,-1 16,-16-1,16-15,0-16,16 16,-16 0,1 0,15 0,-48 0,32 0,0 0,0-16,0 15,0 17,-15-16,15 16,16-1,-32-31,16 0,0 16,16-16,-31 16,15-16,16 32,0-16,-32 0,16 0,0 0,16-16,-47 47,31-31,16 0,0 0,0 15,0-31,-16 16,0 0,0 0,0 0,-31 32,47-48,-16 16,-32-1,48-15,-16 16,-16 0,17 0,-1 0,-16-16,16 32,16-32,-63 15,47 1,16-16,-16 0,-32 16,48-16,-32 16,1-16,15 32,0-32,0 32,-16-1,17-31,-33 48,32-48,0 0,-32 63,48-47,-15 0,-1-16,16 0,-16 0,-16 16,16 0,0 0,1-16,-1 0,16 32,-16-32,0 16,0-16,0 15,-16-15,32 0,-16 16,-15 16,-1 0,32-16,-48-1,33-15,15 16,-16-16,-16 16,16-16,0 32,0-16,-16 0,32 0,-31-16,15 0,-32 47,32-31,1-16,15 0,-16 16,0-16,0 16,16 0,-16 0,0-1,0 1,0 0,0 0,-15 0,31-16,-48 16,16 16,17-16,-1-16,-16 31,16-15,16-16,-32 16,16 0,16 0,-16-16,1 0,-1 31,0-31,-32 32,48-16,-16-16,1 16,-1 0,16 16,-16-32,0 16,0-16,16 15,0-15,-32 32,16-16,0 0,16 0,-31 15,15-15,0-16,0 0,-16 32,17-16,15 0,-16 0,0 0,0-16,0 31,0-31,-16 32,16-32,-15 48,15-48,0 16,16-16,-32 31,16-31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88E75E3-E0AF-43F0-A739-D361D59D5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00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that the vertical profile scale is different in x-y direction.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8E75E3-E0AF-43F0-A739-D361D59D5C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B1F6CF-E771-43DE-B1AC-49CCB35A8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11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45815-D6E1-4C01-8B6B-3BA9C033D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EA4A8-D538-4592-A725-9CB26A15C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7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1E389-673F-4F07-824D-8E7E0910F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4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F342-EC00-4D3F-A890-D0C7AD858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72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DB384-5944-4E56-8A4C-7C7445A2C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9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B52D1-7A34-42D8-9EED-0552ABB85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2DB53A0-27AE-435B-A927-2892A5AD8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96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8C6002B-CCCB-4BAC-AD86-076A8CB70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30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6A6DCD-4241-43AE-BCA3-A1C6620DD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8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A490-9DCC-472D-880B-4CBC96A60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E72B15-9722-49DF-803C-EC6675C60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0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B1A32-7E42-4082-BBE0-DC7E57AD4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5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009DDDC3-E7B7-495D-9663-C7B9777B3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35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459903-0553-4A09-BCF1-2A0A03E3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5" r:id="rId2"/>
    <p:sldLayoutId id="2147483841" r:id="rId3"/>
    <p:sldLayoutId id="2147483842" r:id="rId4"/>
    <p:sldLayoutId id="2147483843" r:id="rId5"/>
    <p:sldLayoutId id="2147483836" r:id="rId6"/>
    <p:sldLayoutId id="2147483844" r:id="rId7"/>
    <p:sldLayoutId id="2147483837" r:id="rId8"/>
    <p:sldLayoutId id="2147483845" r:id="rId9"/>
    <p:sldLayoutId id="2147483838" r:id="rId10"/>
    <p:sldLayoutId id="2147483846" r:id="rId11"/>
    <p:sldLayoutId id="2147483847" r:id="rId12"/>
    <p:sldLayoutId id="2147483848" r:id="rId13"/>
    <p:sldLayoutId id="214748383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google.com/imgres?imgurl=http://stc.sc.edu/pictures/may02/57%20Stone%20pipe%20bedding%20Main%20Street.jpg&amp;imgrefurl=http://stc.sc.edu/may02.asp&amp;h=768&amp;w=1024&amp;sz=129&amp;tbnid=oCMQembv6RQJ:&amp;tbnh=112&amp;tbnw=150&amp;hl=en&amp;start=1&amp;prev=/images?q%3Dpipe%2Bbedding%26svnum%3D10%26hl%3Den%26lr%3D%26sa%3D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hyperlink" Target="http://images.google.com/imgres?imgurl=http://www.ncpi.org/images/ncpi022.gif&amp;imgrefurl=http://www.ncpi.org/Handbook/handbook06.htm&amp;h=280&amp;w=400&amp;sz=15&amp;tbnid=Uoo2h42FB34J:&amp;tbnh=84&amp;tbnw=120&amp;hl=en&amp;start=2&amp;prev=/images?q%3D%2Bsite:www.ncpi.org%2Bpipe%2Bbedding%26svnum%3D10%26hl%3Den%26lr%3D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hyperlink" Target="http://images.google.com/imgres?imgurl=http://www.mass.gov/agency/images/mema/manhole.jpg&amp;imgrefurl=http://www.mass.gov/agency/images/mema/&amp;h=698&amp;w=731&amp;sz=137&amp;tbnid=Q3y38FMFPAsJ:&amp;tbnh=132&amp;tbnw=139&amp;hl=en&amp;start=25&amp;prev=/images?q%3Dmanhole%26start%3D20%26svnum%3D10%26hl%3Den%26lr%3D%26sa%3D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://images.google.com/imgres?imgurl=http://www.magnetics.com/magmate2/images/Manhole.jpg&amp;imgrefurl=http://www.magnetics.com/magmate2/permanentmaglifts.htm&amp;h=558&amp;w=685&amp;sz=50&amp;tbnid=ppGNwqJmbFoJ:&amp;tbnh=111&amp;tbnw=137&amp;hl=en&amp;start=14&amp;prev=/images?q%3Dmanhole%26svnum%3D10%26hl%3Den%26lr%3D%26sa%3D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CTC 450  Review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08FF03C-AB8D-4C3D-A13F-A44EAE7A5C6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Typical WW Characteristics: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200 mg/l BOD / 240 mg/l SS  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120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gpcd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0.20 # BOD/SS per capita per day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0.25 # SS per capita per day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Surcharged Manholes</a:t>
            </a:r>
          </a:p>
        </p:txBody>
      </p:sp>
      <p:pic>
        <p:nvPicPr>
          <p:cNvPr id="1026" name="Picture 2" descr="Anti-flooding devices for buildings | LABC">
            <a:extLst>
              <a:ext uri="{FF2B5EF4-FFF2-40B4-BE49-F238E27FC236}">
                <a16:creationId xmlns:a16="http://schemas.microsoft.com/office/drawing/2014/main" id="{4211408D-8DA9-4AA4-BB48-50A734C98E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76474"/>
            <a:ext cx="3213581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73F06D-E5E9-46EA-A629-8E9FDA3A5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133600"/>
            <a:ext cx="4286250" cy="2790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661B2C3-79D3-48ED-99B2-7289C4704996}" type="slidenum">
              <a:rPr lang="en-US" altLang="en-US" smtClean="0">
                <a:solidFill>
                  <a:srgbClr val="FFFFFF"/>
                </a:solidFill>
              </a:rPr>
              <a:pPr/>
              <a:t>11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0484" name="Picture 8" descr="Looking down a manhole, Lawrence Co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8" y="2209800"/>
            <a:ext cx="34194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manh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" y="1905000"/>
            <a:ext cx="4191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6BB36C5B-56BD-49FF-A6EE-04D05B30C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in the manhole?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27C689B-C469-4B62-AD3D-CF3BBF57B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61999"/>
          </a:xfrm>
        </p:spPr>
        <p:txBody>
          <a:bodyPr/>
          <a:lstStyle/>
          <a:p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Sewer Typical/Drop/Vortex Manholes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61E389-673F-4F07-824D-8E7E0910F1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2227" name="Picture 3" descr="sewer manholes (typical, drop pipe and vortex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1761"/>
            <a:ext cx="7890694" cy="454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34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81BB7B4-A03E-4CEC-B1AC-38F2CD36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Sewer Plan and Profile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61E389-673F-4F07-824D-8E7E0910F1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0178" name="Picture 2" descr="plan and profile detail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5125"/>
            <a:ext cx="8131175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25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83EA97-923D-4652-B079-8677BC59B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Trenches/Boring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61E389-673F-4F07-824D-8E7E0910F1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1203" name="Picture 3" descr="typical section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7" y="2209800"/>
            <a:ext cx="7608794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71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6EF668-329D-48F8-A65D-FA9C3E83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Bedding/Backfill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961E389-673F-4F07-824D-8E7E0910F16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3250" name="Picture 2" descr="different ways to backfill pi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66675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1754280" y="1960200"/>
              <a:ext cx="1263600" cy="1143360"/>
            </p14:xfrm>
          </p:contentPart>
        </mc:Choice>
        <mc:Fallback xmlns="">
          <p:pic>
            <p:nvPicPr>
              <p:cNvPr id="4" name="Ink 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44920" y="1950840"/>
                <a:ext cx="1282320" cy="116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223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Load on Buried Pipe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Loading on pipe must be considered.</a:t>
            </a:r>
          </a:p>
        </p:txBody>
      </p:sp>
      <p:pic>
        <p:nvPicPr>
          <p:cNvPr id="27652" name="Picture 5" descr="57%2520Stone%2520pipe%2520bedding%2520Main%2520Street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752600"/>
            <a:ext cx="2532063" cy="1890713"/>
          </a:xfrm>
        </p:spPr>
      </p:pic>
      <p:pic>
        <p:nvPicPr>
          <p:cNvPr id="27653" name="Picture 8" descr="P1Bed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4114800"/>
            <a:ext cx="2997200" cy="1981200"/>
          </a:xfrm>
          <a:noFill/>
        </p:spPr>
      </p:pic>
      <p:sp>
        <p:nvSpPr>
          <p:cNvPr id="2765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3634D28-5E80-4D80-B67E-6601ED3AC6E3}" type="slidenum">
              <a:rPr lang="en-US" altLang="en-US" smtClean="0">
                <a:solidFill>
                  <a:srgbClr val="FFFFFF"/>
                </a:solidFill>
              </a:rPr>
              <a:pPr/>
              <a:t>16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7655" name="Picture 11" descr="ncpi02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Compaction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DDB9C7E-E3D5-43E5-A68F-6242FC719BB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Soils Quiz---no books or cell phones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Compaction (percent of maximum density)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95% for material placed in trenches when used as backfill around a pipe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85% above pipe in open areas</a:t>
            </a:r>
          </a:p>
          <a:p>
            <a:pPr lvl="1"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90% above the pipe and under roads and structures </a:t>
            </a:r>
          </a:p>
          <a:p>
            <a:pPr marL="366713" lvl="1" indent="0" eaLnBrk="1" hangingPunct="1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Higher compaction limits differential compaction of trench relative to surrounding soils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Residential Service Connections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89F56AF-E339-4888-A7F6-39124C41906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150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House service pipe is connected to the collecting sewer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Traps prevent backup of sewer gases into the building interior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Building vents prevent traps from being siphoned dry</a:t>
            </a:r>
          </a:p>
        </p:txBody>
      </p:sp>
      <p:pic>
        <p:nvPicPr>
          <p:cNvPr id="21509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24400"/>
            <a:ext cx="1905000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163353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Sewer Pipes and Jointing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DDB9C7E-E3D5-43E5-A68F-6242FC719BB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Vitrified clay, PVC, or precast concrete may be used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DIP (ductile iron pipe) is used for force mains</a:t>
            </a:r>
          </a:p>
        </p:txBody>
      </p:sp>
    </p:spTree>
    <p:extLst>
      <p:ext uri="{BB962C8B-B14F-4D97-AF65-F5344CB8AC3E}">
        <p14:creationId xmlns:p14="http://schemas.microsoft.com/office/powerpoint/2010/main" val="321775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CA46DA9-B05B-49BA-8A9D-608633CA5E9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basics of storm drainage systems 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Understand the basics of sewer systems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0"/>
            <a:ext cx="4343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Clay Pipe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90ACFFA-8326-4097-BC85-EFC83EE8B9E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23556" name="Picture 7" descr="ProdFull_GPStraightPipe_StrtP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3733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PVC Pipe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A757C72-CCBA-4770-891C-B46AB05A441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24580" name="Picture 7" descr="PVC Sewer Pi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6591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Concrete Pipe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3" name="Picture 5" descr="RC01-Photo%20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2808288"/>
            <a:ext cx="2514600" cy="2133600"/>
          </a:xfrm>
          <a:noFill/>
        </p:spPr>
      </p:pic>
      <p:pic>
        <p:nvPicPr>
          <p:cNvPr id="25604" name="Picture 8" descr="RC01-Photo%2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0850" y="2794000"/>
            <a:ext cx="2514600" cy="2162175"/>
          </a:xfrm>
          <a:noFill/>
        </p:spPr>
      </p:pic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D94DCA2-D49F-41F0-AD9A-6FABE44036E6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Ductile Iron Pipe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D019812-9BDE-4F45-8867-1C478B7E1CE4}" type="slidenum">
              <a:rPr lang="en-US"/>
              <a:pPr>
                <a:defRPr/>
              </a:pPr>
              <a:t>23</a:t>
            </a:fld>
            <a:endParaRPr lang="en-US"/>
          </a:p>
        </p:txBody>
      </p:sp>
      <p:pic>
        <p:nvPicPr>
          <p:cNvPr id="26628" name="Picture 5" descr="Ductile_Iron_Pip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981200"/>
            <a:ext cx="4305300" cy="379412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Pipe Joints</a:t>
            </a: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8D69608-4512-410D-B19A-6CB98E21DE4F}" type="slidenum">
              <a:rPr lang="en-US"/>
              <a:pPr>
                <a:defRPr/>
              </a:pPr>
              <a:t>24</a:t>
            </a:fld>
            <a:endParaRPr lang="en-US"/>
          </a:p>
        </p:txBody>
      </p:sp>
      <p:pic>
        <p:nvPicPr>
          <p:cNvPr id="28676" name="Picture 12" descr="joint6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600200"/>
            <a:ext cx="5994400" cy="4495800"/>
          </a:xfrm>
          <a:noFill/>
        </p:spPr>
      </p:pic>
      <p:pic>
        <p:nvPicPr>
          <p:cNvPr id="28677" name="Picture 10" descr="joint1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385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/>
              <a:t>Joints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FD61A37-2396-474F-8CFF-A08E0A187DE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pic>
        <p:nvPicPr>
          <p:cNvPr id="29700" name="Picture 9" descr="sanitite_snapshot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5100" y="2419350"/>
            <a:ext cx="1428750" cy="2857500"/>
          </a:xfrm>
        </p:spPr>
      </p:pic>
      <p:pic>
        <p:nvPicPr>
          <p:cNvPr id="29701" name="Picture 7" descr="sanitite_bell_spig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6416675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Sewer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Equipment (usually backhoe)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Installation needs (plan/profile)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Compaction requirements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requirements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requirements (open trench/shoring)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Dewatering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Field testing of placed material (then compared to Modified Proctor)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4AB52D1-7A34-42D8-9EED-0552ABB851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45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Sewer Testing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47480E9-BAD4-4023-B8B3-BE9FAAF85AAC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07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Monitor infiltration (before connections)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Only works if pipe is below water line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Monitor exfiltration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Used if pipe above water line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Air testing (VCP; demonstrates structural integrity)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Lift (Pump) Stations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83D2573-F1D5-41D4-9302-25B1C0EBA557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Pumping stations used when gravity flow not feasible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Avoid if possible because a nonfunctional lift station means that sewage water can back up into houses/businesses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Pumps can be installed in the wet well or kept separate from the wet well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7A85-B2B6-4068-B287-81770943E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Lift Station Example</a:t>
            </a:r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D07B8F7-2B56-4877-9164-609A07E7C1F6}" type="slidenum">
              <a:rPr lang="en-US" altLang="en-US" smtClean="0">
                <a:solidFill>
                  <a:schemeClr val="tx2"/>
                </a:solidFill>
              </a:rPr>
              <a:pPr/>
              <a:t>29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32771" name="Picture 7" descr="t8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6962"/>
            <a:ext cx="3810000" cy="514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Storm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Sewer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DCED259C-1AB5-4976-8C0B-80CD938DA0F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33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Surface waters enter system through inlets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Water is then conveyed through pipes and manholes</a:t>
            </a:r>
          </a:p>
          <a:p>
            <a:pPr marL="0" indent="0" eaLnBrk="1" hangingPunct="1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Quantity of runoff is determined using the rational method (Q=CIA)</a:t>
            </a:r>
          </a:p>
          <a:p>
            <a:pPr marL="0" indent="0" eaLnBrk="1" hangingPunct="1"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Velocities designed for 3-10 fps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Often gravity flow (versus pressurized)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AC41-986C-4899-B19A-829926B42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Septic Tank (Pump)</a:t>
            </a:r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85000" lnSpcReduction="20000"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86CF58-0483-4805-9AA9-C328A0615A97}" type="slidenum">
              <a:rPr lang="en-US" altLang="en-US" smtClean="0">
                <a:solidFill>
                  <a:schemeClr val="tx2"/>
                </a:solidFill>
              </a:rPr>
              <a:pPr/>
              <a:t>30</a:t>
            </a:fld>
            <a:endParaRPr lang="en-US" altLang="en-US">
              <a:solidFill>
                <a:schemeClr val="tx2"/>
              </a:solidFill>
            </a:endParaRPr>
          </a:p>
        </p:txBody>
      </p:sp>
      <p:pic>
        <p:nvPicPr>
          <p:cNvPr id="33795" name="Picture 5" descr="6583f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6413500" cy="5073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Sanitary Sewer System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058FE40-7634-4792-938F-8CC9047D828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Laterals collect wastewaters  to branch lines which are conveyed to large mains (also called trunks or outfall sewer)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Force main has WW conveyed under pressure via pumps</a:t>
            </a:r>
          </a:p>
          <a:p>
            <a:pPr marL="0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Sanitary sewers are placed deep enough to prevent freezing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Differences between Storm/Sewer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Storm systems are designed to overflow periodically (frequency)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Sewer systems are designed to contain all the wastewater; if surcharging occurs it’s usually a result of infiltration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pipes are much bigger than sewer pipes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Example (Pipe Size Comparison)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0475F2C-929C-4DDA-90A6-E3E449C865E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is the maximum population that can be served by an 8” sanitary sewer laid at minimum grade using a design flow of 400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gpcd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&amp; a flowing full velocity=2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/sec?</a:t>
            </a: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Table 10-1(another book source) Q=310 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@ min. slope (full-flow)…..could use 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flowmaster</a:t>
            </a:r>
            <a:endParaRPr lang="en-US" alt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310 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400 </a:t>
            </a:r>
            <a:r>
              <a:rPr lang="en-US" alt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gpcd</a:t>
            </a:r>
            <a:r>
              <a:rPr lang="en-US" alt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(and adjust for units)</a:t>
            </a:r>
          </a:p>
          <a:p>
            <a:pPr marL="742950" lvl="1" indent="-285750" eaLnBrk="1" hangingPunct="1"/>
            <a:r>
              <a:rPr lang="en-US" alt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=1100 people (approx. 275 houses)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Pipe Size Comparison (Continued)</a:t>
            </a: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eaLnBrk="1" hangingPunct="1">
              <a:defRPr/>
            </a:pPr>
            <a:fld id="{01BCC308-1002-489C-A2E4-D2F40EBE99E4}" type="slidenum">
              <a:rPr lang="en-US" sz="1400" b="1">
                <a:solidFill>
                  <a:srgbClr val="FFFFFF"/>
                </a:solidFill>
              </a:rPr>
              <a:pPr algn="ctr" eaLnBrk="1" hangingPunct="1">
                <a:defRPr/>
              </a:pPr>
              <a:t>7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Compute the diameter of storm drain to serve the same population based on the following: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 people/acre; C=0.4, 10-yr frequency w/ IDF curve on page 123,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=20 min, vel=5 ft/sec</a:t>
            </a:r>
          </a:p>
          <a:p>
            <a:pPr marL="0" indent="0" eaLnBrk="1" hangingPunct="1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Area=37 acres</a:t>
            </a:r>
          </a:p>
          <a:p>
            <a:pPr eaLnBrk="1" hangingPunct="1"/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Intensity=4.2” (used IDF curve given </a:t>
            </a:r>
            <a:r>
              <a:rPr lang="en-US" alt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Q10)</a:t>
            </a:r>
          </a:p>
          <a:p>
            <a:pPr eaLnBrk="1" hangingPunct="1"/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Q=62 </a:t>
            </a:r>
            <a:r>
              <a:rPr lang="en-US" alt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  <a:endParaRPr lang="en-US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full-flow; Area calculation is 12.4 sq. </a:t>
            </a:r>
            <a:r>
              <a:rPr lang="en-US" alt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endParaRPr lang="en-US" alt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Diameter=4 </a:t>
            </a:r>
            <a:r>
              <a:rPr lang="en-US" alt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alt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(vs 8” diameter for sewer pipe)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80988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Programs</a:t>
            </a: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0" y="1271588"/>
            <a:ext cx="533400" cy="244475"/>
          </a:xfrm>
          <a:prstGeom prst="rect">
            <a:avLst/>
          </a:prstGeom>
          <a:noFill/>
        </p:spPr>
        <p:txBody>
          <a:bodyPr anchor="ctr">
            <a:normAutofit fontScale="85000" lnSpcReduction="20000"/>
          </a:bodyPr>
          <a:lstStyle/>
          <a:p>
            <a:pPr algn="ctr" eaLnBrk="1" hangingPunct="1">
              <a:defRPr/>
            </a:pPr>
            <a:fld id="{01BCC308-1002-489C-A2E4-D2F40EBE99E4}" type="slidenum">
              <a:rPr lang="en-US" sz="1400" b="1">
                <a:solidFill>
                  <a:srgbClr val="FFFFFF"/>
                </a:solidFill>
              </a:rPr>
              <a:pPr algn="ctr" eaLnBrk="1" hangingPunct="1">
                <a:defRPr/>
              </a:pPr>
              <a:t>8</a:t>
            </a:fld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Designed to reduce pollutants entering local waterways (sediment, trash, metals, organics, nutrients, oil, grease)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Source Control Measures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Sweeping and cleaning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Control litter, erosion and illegal dumping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Spill, leak and overflow control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Detention ponds (reservoir-solids settle; some biological treatment)</a:t>
            </a:r>
          </a:p>
        </p:txBody>
      </p:sp>
    </p:spTree>
    <p:extLst>
      <p:ext uri="{BB962C8B-B14F-4D97-AF65-F5344CB8AC3E}">
        <p14:creationId xmlns:p14="http://schemas.microsoft.com/office/powerpoint/2010/main" val="2573213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381000"/>
            <a:ext cx="33528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Manholes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8B9F05A-8411-4161-B049-3E6B879A8D99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8436" name="Picture 6" descr="manhole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4953000"/>
            <a:ext cx="1323975" cy="1257300"/>
          </a:xfrm>
        </p:spPr>
      </p:pic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229600" cy="294005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Usually circular with an inside diameter of 4 feet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Placed at all changes in sewer grade, pipe size, or alignments changes (</a:t>
            </a:r>
            <a:r>
              <a:rPr lang="en-US" alt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horiz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&amp; vertical)</a:t>
            </a:r>
          </a:p>
          <a:p>
            <a:pPr eaLnBrk="1" hangingPunct="1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Also placed at all intersections, at the end of each line, and at distances not greater than 400 ft (&lt;=15”) or 500 ft (&gt;15”)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pic>
        <p:nvPicPr>
          <p:cNvPr id="18438" name="Picture 9" descr="Manhole">
            <a:hlinkClick r:id="rId4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5858" y="4724400"/>
            <a:ext cx="1897796" cy="1537630"/>
          </a:xfrm>
        </p:spPr>
      </p:pic>
      <p:pic>
        <p:nvPicPr>
          <p:cNvPr id="1843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2" y="5014912"/>
            <a:ext cx="15144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2450"/>
            <a:ext cx="1514475" cy="145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93" y="280988"/>
            <a:ext cx="197966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1625</TotalTime>
  <Words>809</Words>
  <Application>Microsoft Office PowerPoint</Application>
  <PresentationFormat>On-screen Show (4:3)</PresentationFormat>
  <Paragraphs>141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Tahoma</vt:lpstr>
      <vt:lpstr>Tw Cen MT</vt:lpstr>
      <vt:lpstr>Wingdings</vt:lpstr>
      <vt:lpstr>Wingdings 2</vt:lpstr>
      <vt:lpstr>Median</vt:lpstr>
      <vt:lpstr>CTC 450  Review</vt:lpstr>
      <vt:lpstr>Objectives</vt:lpstr>
      <vt:lpstr>Storm Sewer System</vt:lpstr>
      <vt:lpstr>Sanitary Sewer System</vt:lpstr>
      <vt:lpstr>Differences between Storm/Sewer</vt:lpstr>
      <vt:lpstr>Example (Pipe Size Comparison)</vt:lpstr>
      <vt:lpstr>Pipe Size Comparison (Continued)</vt:lpstr>
      <vt:lpstr>Stormwater Management Programs</vt:lpstr>
      <vt:lpstr>Manholes</vt:lpstr>
      <vt:lpstr>Surcharged Manholes</vt:lpstr>
      <vt:lpstr>What is in the manhole?</vt:lpstr>
      <vt:lpstr> Sewer Typical/Drop/Vortex Manholes </vt:lpstr>
      <vt:lpstr>Sewer Plan and Profile</vt:lpstr>
      <vt:lpstr>Trenches/Boring</vt:lpstr>
      <vt:lpstr>Bedding/Backfill</vt:lpstr>
      <vt:lpstr>Load on Buried Pipe</vt:lpstr>
      <vt:lpstr>Compaction</vt:lpstr>
      <vt:lpstr>Residential Service Connections</vt:lpstr>
      <vt:lpstr>Sewer Pipes and Jointing</vt:lpstr>
      <vt:lpstr>Clay Pipe</vt:lpstr>
      <vt:lpstr>PVC Pipe </vt:lpstr>
      <vt:lpstr>Concrete Pipe</vt:lpstr>
      <vt:lpstr>Ductile Iron Pipe </vt:lpstr>
      <vt:lpstr>Pipe Joints</vt:lpstr>
      <vt:lpstr>Joints  </vt:lpstr>
      <vt:lpstr>Sewer Installation</vt:lpstr>
      <vt:lpstr>Sewer Testing</vt:lpstr>
      <vt:lpstr>Lift (Pump) Stations</vt:lpstr>
      <vt:lpstr>Lift Station Example</vt:lpstr>
      <vt:lpstr>Septic Tank (Pump)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101</cp:revision>
  <dcterms:created xsi:type="dcterms:W3CDTF">2002-10-04T19:39:32Z</dcterms:created>
  <dcterms:modified xsi:type="dcterms:W3CDTF">2026-03-13T15:21:27Z</dcterms:modified>
</cp:coreProperties>
</file>