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85" r:id="rId3"/>
    <p:sldId id="344" r:id="rId4"/>
    <p:sldId id="317" r:id="rId5"/>
    <p:sldId id="313" r:id="rId6"/>
    <p:sldId id="318" r:id="rId7"/>
    <p:sldId id="328" r:id="rId8"/>
    <p:sldId id="329" r:id="rId9"/>
    <p:sldId id="330" r:id="rId10"/>
    <p:sldId id="331" r:id="rId11"/>
    <p:sldId id="327" r:id="rId12"/>
    <p:sldId id="341" r:id="rId13"/>
    <p:sldId id="342" r:id="rId14"/>
    <p:sldId id="339" r:id="rId15"/>
    <p:sldId id="345" r:id="rId16"/>
    <p:sldId id="314" r:id="rId17"/>
    <p:sldId id="276" r:id="rId18"/>
    <p:sldId id="332" r:id="rId19"/>
    <p:sldId id="333" r:id="rId20"/>
    <p:sldId id="334" r:id="rId21"/>
    <p:sldId id="335" r:id="rId22"/>
    <p:sldId id="336" r:id="rId23"/>
    <p:sldId id="337" r:id="rId24"/>
    <p:sldId id="340" r:id="rId25"/>
    <p:sldId id="338" r:id="rId26"/>
    <p:sldId id="34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22" d="100"/>
          <a:sy n="122" d="100"/>
        </p:scale>
        <p:origin x="6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03FB65-EF6A-434C-BFF6-925D15A17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3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BED26F-78E6-4C86-809A-7094D7D9EC0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7E7352-A875-4748-B5CD-A2A9B7967EAD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5ECF2-3EB4-48A5-9261-338CB37569EE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DC39C4-BFB0-4464-9CB6-6ED5D9E657FB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47E1B2-5E2C-4331-8E0E-07F878392958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B00E4C-3A35-4758-8CDB-0CBA5F4F27D5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BECA5B-D687-4E85-BE89-F80F4303ACAB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CB97BC-65AD-4B34-9866-060F9DCC0D80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00CBF5-C084-41E0-89E6-B87B42F865F3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D418E8-0098-4599-8F81-C270802AA5A8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F7472-EA40-4A8A-B8DC-5DB4DB815BE6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973A5-5AE1-43E0-8280-FB1A5B42097C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5733B-FCE8-417F-83C0-F997C9CE866D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EA5DDC-0AC4-4932-A3CA-63261AB25495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044110-3326-4866-9204-BBA17E6E034D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1A27AA-E356-430F-A4D0-294D3AB01DF6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12FEFC-8C30-42DD-AAC1-5B13731F6379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D1A9D4-9C07-4B5B-8E96-40F01298BFB5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9683DE-8F9C-413D-86BE-8DF0A8A7A9E4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0EBA16-8209-4EF6-9854-85A382DF5EA3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7F420E-3AB8-4481-B101-499396457340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EEB815-D399-4AAE-8808-2E057A31DC14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0C13A-5243-4000-AB02-6D5CE55917C6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41C55-5C6C-4ECC-A870-4D6CBEDBBC22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A4FB-CAA9-43D4-A260-D1C12EB0D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0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F896-B5F7-4996-AA05-4C3D53FC2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81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9895-7698-4F57-BF3D-EB49F3483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2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B2C6-69FD-4B53-98F3-8D5D67FF9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D845-E644-4969-8658-3199CC781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60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65E8-E242-4448-B3C2-33EBFE6A1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34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088B6-8566-447B-B5EB-3A7C8061D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5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7049-FAA7-412A-959F-35836DE39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39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593FF-10D8-42FE-9000-3C9B8F63C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1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4DD7-57CF-4E79-B1AF-26401DB9E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43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0021-02A5-4A55-9EAD-107B5355C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08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A874595-8B0D-4B2E-9F2E-7E4F60803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pdf/Oneida%20County%20Info/Oneida%20County%20Sewer%20District%20Map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pdf/Oneida%20County%20Info/Master%20Final%20Report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6A2BDF8-FC63-4477-B9BA-22A3FDB1F8BD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CTC 450  Review</a:t>
            </a:r>
            <a:endParaRPr lang="en-US" altLang="en-US" sz="20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WW Sludge Processes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4AEB762-8B17-442D-B4A6-BD675A056FE8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Individual Process Performance (3/3)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Sludge handling</a:t>
            </a:r>
          </a:p>
          <a:p>
            <a:pPr lvl="1" eaLnBrk="1" hangingPunct="1"/>
            <a:r>
              <a:rPr lang="en-US" altLang="en-US" dirty="0"/>
              <a:t>Estimate solids capture</a:t>
            </a:r>
          </a:p>
          <a:p>
            <a:pPr lvl="1" eaLnBrk="1" hangingPunct="1"/>
            <a:r>
              <a:rPr lang="en-US" altLang="en-US" dirty="0"/>
              <a:t>Don’t recycle fine solids (by recycling WW through processes that can never remove those fines---can avoid by increasing chemical conditioning when dewatering sludge)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87AC245-8B32-4D4F-9C75-3AF401F1264E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Estimating Solids Capture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/>
              <a:t>The performance of a centrifuge dewatering anaerobically digested sludge was evaluated to determine the capture of SS.  Samples were tested as follows:</a:t>
            </a:r>
          </a:p>
          <a:p>
            <a:pPr eaLnBrk="1" hangingPunct="1"/>
            <a:r>
              <a:rPr lang="en-US" altLang="en-US" sz="2600" dirty="0" err="1"/>
              <a:t>Ss</a:t>
            </a:r>
            <a:r>
              <a:rPr lang="en-US" altLang="en-US" sz="2600" dirty="0"/>
              <a:t>  (total solids-incoming sludge)</a:t>
            </a:r>
          </a:p>
          <a:p>
            <a:pPr lvl="1" eaLnBrk="1" hangingPunct="1"/>
            <a:r>
              <a:rPr lang="en-US" altLang="en-US" sz="2200" dirty="0"/>
              <a:t>35,000 mg/l (3.5%)</a:t>
            </a:r>
          </a:p>
          <a:p>
            <a:pPr eaLnBrk="1" hangingPunct="1"/>
            <a:r>
              <a:rPr lang="en-US" altLang="en-US" sz="2600" dirty="0" err="1"/>
              <a:t>Sc</a:t>
            </a:r>
            <a:r>
              <a:rPr lang="en-US" altLang="en-US" sz="2600" dirty="0"/>
              <a:t> (total solids in cake)</a:t>
            </a:r>
          </a:p>
          <a:p>
            <a:pPr lvl="1" eaLnBrk="1" hangingPunct="1"/>
            <a:r>
              <a:rPr lang="en-US" altLang="en-US" sz="2200" dirty="0"/>
              <a:t>280,000 mg/l (28%)</a:t>
            </a:r>
          </a:p>
          <a:p>
            <a:pPr eaLnBrk="1" hangingPunct="1"/>
            <a:r>
              <a:rPr lang="en-US" altLang="en-US" sz="2600" dirty="0"/>
              <a:t>Sf (SS in </a:t>
            </a:r>
            <a:r>
              <a:rPr lang="en-US" altLang="en-US" sz="2600" dirty="0" err="1"/>
              <a:t>centrate</a:t>
            </a:r>
            <a:r>
              <a:rPr lang="en-US" altLang="en-US" sz="2600" dirty="0"/>
              <a:t>/filtrate)</a:t>
            </a:r>
          </a:p>
          <a:p>
            <a:pPr lvl="1" eaLnBrk="1" hangingPunct="1"/>
            <a:r>
              <a:rPr lang="en-US" altLang="en-US" sz="2200" dirty="0"/>
              <a:t>1,200 mg/l (0.12%)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Solids Capture-Equation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Qs=</a:t>
            </a:r>
            <a:r>
              <a:rPr lang="en-US" dirty="0" err="1"/>
              <a:t>Qf+Qc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Ms</a:t>
            </a:r>
            <a:r>
              <a:rPr lang="en-US" dirty="0"/>
              <a:t>=</a:t>
            </a:r>
            <a:r>
              <a:rPr lang="en-US" dirty="0" err="1"/>
              <a:t>Mf+Mc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Mass(M)=Concentration(S)*Flow(Q)</a:t>
            </a:r>
          </a:p>
          <a:p>
            <a:pPr marL="0" indent="0">
              <a:buNone/>
              <a:defRPr/>
            </a:pPr>
            <a:r>
              <a:rPr lang="en-US" dirty="0"/>
              <a:t>% Solids Removal=Mc/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(also see next slide)</a:t>
            </a:r>
          </a:p>
          <a:p>
            <a:pPr marL="0" indent="0">
              <a:buNone/>
              <a:defRPr/>
            </a:pPr>
            <a:r>
              <a:rPr lang="en-US" dirty="0"/>
              <a:t>% Solids Remaining=Mf/</a:t>
            </a:r>
            <a:r>
              <a:rPr lang="en-US" dirty="0" err="1"/>
              <a:t>Ms</a:t>
            </a: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/>
              <a:t>s-incoming liquid sludge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/>
              <a:t>f-outgoing filtrate (</a:t>
            </a:r>
            <a:r>
              <a:rPr lang="en-US" sz="1600" dirty="0" err="1"/>
              <a:t>centrate</a:t>
            </a:r>
            <a:r>
              <a:rPr lang="en-US" sz="1600" dirty="0"/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/>
              <a:t>c-outgoing cake</a:t>
            </a: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7800" y="51054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24400" y="5486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34200" y="5257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34200" y="5638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3505200" y="5334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Qs,Ss,Ms</a:t>
            </a:r>
          </a:p>
        </p:txBody>
      </p:sp>
      <p:sp>
        <p:nvSpPr>
          <p:cNvPr id="14345" name="TextBox 14"/>
          <p:cNvSpPr txBox="1">
            <a:spLocks noChangeArrowheads="1"/>
          </p:cNvSpPr>
          <p:nvPr/>
        </p:nvSpPr>
        <p:spPr bwMode="auto">
          <a:xfrm>
            <a:off x="7696200" y="551815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Qc,Sc,Mc</a:t>
            </a:r>
          </a:p>
        </p:txBody>
      </p:sp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7696200" y="5029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Qf,Sf,Mf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63A918-9C0D-4F00-B968-13C0FD4E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574674"/>
          </a:xfrm>
        </p:spPr>
        <p:txBody>
          <a:bodyPr/>
          <a:lstStyle/>
          <a:p>
            <a:r>
              <a:rPr lang="en-US" dirty="0"/>
              <a:t>Proof of Equation Mc/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7E93C-569E-4A90-81EA-BDC07B1246FC}" type="slidenum">
              <a:rPr lang="en-US" altLang="en-US" sz="1600" smtClean="0"/>
              <a:pPr/>
              <a:t>13</a:t>
            </a:fld>
            <a:endParaRPr lang="en-US" altLang="en-US" sz="1600" dirty="0"/>
          </a:p>
        </p:txBody>
      </p:sp>
      <p:pic>
        <p:nvPicPr>
          <p:cNvPr id="15363" name="Picture 2" descr="Proof of eq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72102"/>
            <a:ext cx="4394200" cy="574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81000" y="27432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PROOF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Equation 12-4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26863D-88D0-42F1-B3B9-1E03BE117BAD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From previous slide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Fraction of solids removed (Mc/</a:t>
            </a:r>
            <a:r>
              <a:rPr lang="en-US" altLang="en-US" dirty="0" err="1"/>
              <a:t>Ms</a:t>
            </a:r>
            <a:r>
              <a:rPr lang="en-US" altLang="en-US" dirty="0"/>
              <a:t>)=</a:t>
            </a:r>
          </a:p>
          <a:p>
            <a:pPr marL="0" indent="0" eaLnBrk="1" hangingPunct="1">
              <a:buNone/>
            </a:pPr>
            <a:r>
              <a:rPr lang="en-US" altLang="en-US" dirty="0"/>
              <a:t>[</a:t>
            </a:r>
            <a:r>
              <a:rPr lang="en-US" altLang="en-US" dirty="0" err="1"/>
              <a:t>Sc</a:t>
            </a:r>
            <a:r>
              <a:rPr lang="en-US" altLang="en-US" dirty="0"/>
              <a:t>*(</a:t>
            </a:r>
            <a:r>
              <a:rPr lang="en-US" altLang="en-US" dirty="0" err="1"/>
              <a:t>Ss</a:t>
            </a:r>
            <a:r>
              <a:rPr lang="en-US" altLang="en-US" dirty="0"/>
              <a:t>-Sf)] / [</a:t>
            </a:r>
            <a:r>
              <a:rPr lang="en-US" altLang="en-US" dirty="0" err="1"/>
              <a:t>Ss</a:t>
            </a:r>
            <a:r>
              <a:rPr lang="en-US" altLang="en-US" dirty="0"/>
              <a:t>*(</a:t>
            </a:r>
            <a:r>
              <a:rPr lang="en-US" altLang="en-US" dirty="0" err="1"/>
              <a:t>Sc</a:t>
            </a:r>
            <a:r>
              <a:rPr lang="en-US" altLang="en-US" dirty="0"/>
              <a:t>-Sf)] =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97% Removal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Worksheet </a:t>
            </a:r>
          </a:p>
        </p:txBody>
      </p:sp>
      <p:pic>
        <p:nvPicPr>
          <p:cNvPr id="7" name="Content Placeholder 6" descr="Copy of take-home worksheet to be handed out in clas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7015610" cy="40133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B2C6-69FD-4B53-98F3-8D5D67FF990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Answer:  46% solids removal</a:t>
            </a:r>
          </a:p>
        </p:txBody>
      </p:sp>
    </p:spTree>
    <p:extLst>
      <p:ext uri="{BB962C8B-B14F-4D97-AF65-F5344CB8AC3E}">
        <p14:creationId xmlns:p14="http://schemas.microsoft.com/office/powerpoint/2010/main" val="350991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174227F-FDE9-4E64-9261-E67DE1328BB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Capacity of Sewer Collection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Infiltration/Inflow Surveys</a:t>
            </a:r>
          </a:p>
          <a:p>
            <a:pPr marL="0" indent="0" eaLnBrk="1" hangingPunct="1">
              <a:buNone/>
            </a:pPr>
            <a:r>
              <a:rPr lang="en-US" altLang="en-US" dirty="0"/>
              <a:t>Inspection via cameras</a:t>
            </a:r>
          </a:p>
          <a:p>
            <a:pPr marL="0" indent="0" eaLnBrk="1" hangingPunct="1">
              <a:buNone/>
            </a:pPr>
            <a:r>
              <a:rPr lang="en-US" altLang="en-US" dirty="0"/>
              <a:t>Regulation of Sewer Use</a:t>
            </a:r>
          </a:p>
          <a:p>
            <a:pPr marL="0" indent="0" eaLnBrk="1" hangingPunct="1">
              <a:buNone/>
            </a:pPr>
            <a:r>
              <a:rPr lang="en-US" altLang="en-US" dirty="0"/>
              <a:t>Sewer Charges and Revenues</a:t>
            </a:r>
          </a:p>
          <a:p>
            <a:pPr marL="609600" indent="-609600" eaLnBrk="1" hangingPunct="1"/>
            <a:endParaRPr lang="en-US" altLang="en-US" dirty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7215BD-33E3-4DE0-8CB8-8B25426BC670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Extraneous Inflow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Sewer surcharging results in</a:t>
            </a:r>
          </a:p>
          <a:p>
            <a:pPr lvl="1" eaLnBrk="1" hangingPunct="1"/>
            <a:r>
              <a:rPr lang="en-US" altLang="en-US" dirty="0"/>
              <a:t>Overloading of plant</a:t>
            </a:r>
          </a:p>
          <a:p>
            <a:pPr lvl="1" eaLnBrk="1" hangingPunct="1"/>
            <a:r>
              <a:rPr lang="en-US" altLang="en-US" dirty="0"/>
              <a:t>Overtaxing pumping stations</a:t>
            </a:r>
          </a:p>
          <a:p>
            <a:pPr lvl="1" eaLnBrk="1" hangingPunct="1"/>
            <a:r>
              <a:rPr lang="en-US" altLang="en-US" dirty="0"/>
              <a:t>Costs of treating excess </a:t>
            </a:r>
            <a:r>
              <a:rPr lang="en-US" altLang="en-US" dirty="0" err="1"/>
              <a:t>ww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Health hazards if untreated </a:t>
            </a:r>
            <a:r>
              <a:rPr lang="en-US" altLang="en-US" dirty="0" err="1"/>
              <a:t>ww</a:t>
            </a:r>
            <a:r>
              <a:rPr lang="en-US" altLang="en-US" dirty="0"/>
              <a:t> is discharged to receiving water</a:t>
            </a:r>
          </a:p>
          <a:p>
            <a:pPr marL="0" indent="0" eaLnBrk="1" hangingPunct="1">
              <a:buNone/>
            </a:pPr>
            <a:r>
              <a:rPr lang="en-US" altLang="en-US" dirty="0"/>
              <a:t>Historically, peaks were bypassed around the treatment plant</a:t>
            </a:r>
          </a:p>
          <a:p>
            <a:pPr marL="0" indent="0" eaLnBrk="1" hangingPunct="1">
              <a:buNone/>
            </a:pPr>
            <a:r>
              <a:rPr lang="en-US" altLang="en-US" dirty="0"/>
              <a:t>Current goal is to handle peaks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A05772B-0726-43C4-B8D1-7F5284D621CB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Infiltration/Inflow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Infiltration from groundwater</a:t>
            </a:r>
          </a:p>
          <a:p>
            <a:pPr lvl="1" eaLnBrk="1" hangingPunct="1"/>
            <a:r>
              <a:rPr lang="en-US" altLang="en-US" dirty="0"/>
              <a:t>Overloading of plant</a:t>
            </a:r>
          </a:p>
          <a:p>
            <a:pPr lvl="1" eaLnBrk="1" hangingPunct="1"/>
            <a:r>
              <a:rPr lang="en-US" altLang="en-US" dirty="0"/>
              <a:t>Overtaxing pumping stations</a:t>
            </a:r>
          </a:p>
          <a:p>
            <a:pPr lvl="1" eaLnBrk="1" hangingPunct="1"/>
            <a:r>
              <a:rPr lang="en-US" altLang="en-US" dirty="0"/>
              <a:t>Increased costs of treating excess </a:t>
            </a:r>
            <a:r>
              <a:rPr lang="en-US" altLang="en-US" dirty="0" err="1"/>
              <a:t>ww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Health hazards if untreated </a:t>
            </a:r>
            <a:r>
              <a:rPr lang="en-US" altLang="en-US" dirty="0" err="1"/>
              <a:t>ww</a:t>
            </a:r>
            <a:r>
              <a:rPr lang="en-US" altLang="en-US" dirty="0"/>
              <a:t> is discharged to receiving water</a:t>
            </a:r>
          </a:p>
          <a:p>
            <a:pPr marL="0" indent="0" eaLnBrk="1" hangingPunct="1">
              <a:buNone/>
            </a:pPr>
            <a:r>
              <a:rPr lang="en-US" altLang="en-US" dirty="0"/>
              <a:t>Inflow-direct connections such as roof drains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7898292-3317-4566-A1F5-9C995EC9C9DE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Reducing Peaking Problems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Evaluate magnitude of the problem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Rehabilitate existing sewer system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Extend treatment facilities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9704331-A835-4721-9CBF-F456AEDFE6E1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Understand the basics with respect to operation of wastewater systems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F240635-0A00-4429-9A21-84F342794903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Video Inspection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Used to detect structural soundness</a:t>
            </a:r>
          </a:p>
          <a:p>
            <a:pPr lvl="1" eaLnBrk="1" hangingPunct="1"/>
            <a:r>
              <a:rPr lang="en-US" altLang="en-US" dirty="0"/>
              <a:t>Service connections not plugged when no longer needed</a:t>
            </a:r>
          </a:p>
          <a:p>
            <a:pPr lvl="1" eaLnBrk="1" hangingPunct="1"/>
            <a:r>
              <a:rPr lang="en-US" altLang="en-US" dirty="0"/>
              <a:t>Cross-connections with storm systems</a:t>
            </a:r>
          </a:p>
          <a:p>
            <a:pPr lvl="1" eaLnBrk="1" hangingPunct="1"/>
            <a:r>
              <a:rPr lang="en-US" altLang="en-US" dirty="0"/>
              <a:t>Unauthorized drainage connections</a:t>
            </a:r>
          </a:p>
          <a:p>
            <a:pPr lvl="1" eaLnBrk="1" hangingPunct="1"/>
            <a:r>
              <a:rPr lang="en-US" altLang="en-US" dirty="0"/>
              <a:t>Tree roots</a:t>
            </a:r>
          </a:p>
          <a:p>
            <a:pPr lvl="1" eaLnBrk="1" hangingPunct="1"/>
            <a:r>
              <a:rPr lang="en-US" altLang="en-US" dirty="0"/>
              <a:t>Structural damage</a:t>
            </a:r>
          </a:p>
        </p:txBody>
      </p:sp>
      <p:pic>
        <p:nvPicPr>
          <p:cNvPr id="1026" name="Picture 2" descr="Sewer Scope Pictures (damaged, crushed, broken, punctured, offset joint, tree root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384613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icture of sending a scope down a sewer p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1BEBC7-69BB-46E3-B68E-8326AA4A65F2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Regulation of Sewer Use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Control discharges to the system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No septic tanks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Unpolluted waters to storm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Ensure water quality standards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No hazardous wastes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Equitable customer charges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Flow measuring and sampling station for industrial users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A7A39E4-F76F-422C-87F8-903F3BA10DCC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Sewer Charges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Payment should be in proportion to use and benefits received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Payment often based on flow quantities with surcharges for wastewater strength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8EC28F-43FC-4E49-B02B-C2E3AAC47E55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Service Charge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Calculate the service charge for a dairy wastewater based on the following info: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Daily flow = 150,000 </a:t>
            </a:r>
            <a:r>
              <a:rPr lang="en-US" altLang="en-US" dirty="0" err="1"/>
              <a:t>gpd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Avg</a:t>
            </a:r>
            <a:r>
              <a:rPr lang="en-US" altLang="en-US" dirty="0"/>
              <a:t> BOD=910 mg/l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Avg</a:t>
            </a:r>
            <a:r>
              <a:rPr lang="en-US" altLang="en-US" dirty="0"/>
              <a:t> SS= 320 mg/l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Service Charge=$450 per million gallons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Surcharge of 2.38 cents per </a:t>
            </a:r>
            <a:r>
              <a:rPr lang="en-US" altLang="en-US" dirty="0" err="1"/>
              <a:t>lb</a:t>
            </a:r>
            <a:r>
              <a:rPr lang="en-US" altLang="en-US" dirty="0"/>
              <a:t> of excess BOD (BOD&gt;250 mg/l)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Surcharge of 1.83 cents per </a:t>
            </a:r>
            <a:r>
              <a:rPr lang="en-US" altLang="en-US" dirty="0" err="1"/>
              <a:t>lb</a:t>
            </a:r>
            <a:r>
              <a:rPr lang="en-US" altLang="en-US" dirty="0"/>
              <a:t> of excess SS (SS&gt;300 mg/l)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59B03EC-C8B6-492E-8DE8-0842C88E9A6E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Service Charge</a:t>
            </a:r>
            <a:br>
              <a:rPr lang="en-US" altLang="en-US" dirty="0"/>
            </a:br>
            <a:r>
              <a:rPr lang="en-US" altLang="en-US" dirty="0"/>
              <a:t>Example 12-3 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eaLnBrk="1" hangingPunct="1"/>
            <a:r>
              <a:rPr lang="en-US" altLang="en-US" dirty="0"/>
              <a:t>Service charge for flow = </a:t>
            </a:r>
            <a:r>
              <a:rPr lang="en-US" altLang="en-US" dirty="0">
                <a:solidFill>
                  <a:schemeClr val="accent1"/>
                </a:solidFill>
              </a:rPr>
              <a:t>$67.50/day</a:t>
            </a:r>
          </a:p>
          <a:p>
            <a:pPr lvl="1" eaLnBrk="1" hangingPunct="1"/>
            <a:r>
              <a:rPr lang="en-US" altLang="en-US" dirty="0"/>
              <a:t>$450/mg*0.15 mg/day</a:t>
            </a:r>
          </a:p>
          <a:p>
            <a:pPr eaLnBrk="1" hangingPunct="1"/>
            <a:r>
              <a:rPr lang="en-US" altLang="en-US" dirty="0"/>
              <a:t>Service charge for excess BOD = </a:t>
            </a:r>
            <a:r>
              <a:rPr lang="en-US" altLang="en-US" dirty="0">
                <a:solidFill>
                  <a:schemeClr val="accent1"/>
                </a:solidFill>
              </a:rPr>
              <a:t>$19.65/day</a:t>
            </a:r>
          </a:p>
          <a:p>
            <a:pPr lvl="1" eaLnBrk="1" hangingPunct="1"/>
            <a:r>
              <a:rPr lang="en-US" altLang="en-US" dirty="0"/>
              <a:t>(910-250)/1E6*150,000gpd*8.34*/gal*0.0238/</a:t>
            </a:r>
            <a:r>
              <a:rPr lang="en-US" altLang="en-US" dirty="0" err="1"/>
              <a:t>lb</a:t>
            </a:r>
            <a:endParaRPr lang="en-US" altLang="en-US" dirty="0"/>
          </a:p>
          <a:p>
            <a:pPr eaLnBrk="1" hangingPunct="1"/>
            <a:r>
              <a:rPr lang="en-US" altLang="en-US" dirty="0"/>
              <a:t>Service charge for excess SS = </a:t>
            </a:r>
            <a:r>
              <a:rPr lang="en-US" altLang="en-US" dirty="0">
                <a:solidFill>
                  <a:schemeClr val="accent1"/>
                </a:solidFill>
              </a:rPr>
              <a:t>$0.46/day</a:t>
            </a:r>
          </a:p>
          <a:p>
            <a:pPr lvl="1" eaLnBrk="1" hangingPunct="1"/>
            <a:r>
              <a:rPr lang="en-US" altLang="en-US" dirty="0"/>
              <a:t>(320-300)/1E6*150,000gpd*8.34*/gal*0.0183/</a:t>
            </a:r>
            <a:r>
              <a:rPr lang="en-US" altLang="en-US" dirty="0" err="1"/>
              <a:t>lb</a:t>
            </a:r>
            <a:endParaRPr lang="en-US" altLang="en-US" dirty="0"/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chemeClr val="accent1"/>
                </a:solidFill>
              </a:rPr>
              <a:t>Total Charge = $87.61/day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F1D532-07F3-45CA-8E57-58F5742AD1E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Management Structure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Utility info</a:t>
            </a:r>
          </a:p>
          <a:p>
            <a:pPr eaLnBrk="1" hangingPunct="1"/>
            <a:r>
              <a:rPr lang="en-US" altLang="en-US"/>
              <a:t>Maintenance</a:t>
            </a:r>
          </a:p>
          <a:p>
            <a:pPr eaLnBrk="1" hangingPunct="1"/>
            <a:r>
              <a:rPr lang="en-US" altLang="en-US"/>
              <a:t>Operators</a:t>
            </a:r>
          </a:p>
          <a:p>
            <a:pPr eaLnBrk="1" hangingPunct="1"/>
            <a:r>
              <a:rPr lang="en-US" altLang="en-US"/>
              <a:t>Computer maintenance</a:t>
            </a:r>
          </a:p>
          <a:p>
            <a:pPr eaLnBrk="1" hangingPunct="1"/>
            <a:r>
              <a:rPr lang="en-US" altLang="en-US"/>
              <a:t>SCADA systems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922C59-89C0-4E77-9021-6DA6CF5A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3" action="ppaction://hlinkfile"/>
              </a:rPr>
              <a:t>Oneida County Sewer District Map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hlinkClick r:id="rId4" action="ppaction://hlinkfile"/>
              </a:rPr>
              <a:t>Water Pollution Control Plant and Sauquoit Creek Pump Station Evaluation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Note:  These documents can be found on Brightspace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683596-DA3C-48F4-A2E5-4B2F230F0BE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Manage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Design</a:t>
            </a:r>
          </a:p>
          <a:p>
            <a:pPr>
              <a:defRPr/>
            </a:pPr>
            <a:r>
              <a:rPr lang="en-US" dirty="0"/>
              <a:t>Construction</a:t>
            </a:r>
          </a:p>
          <a:p>
            <a:pPr>
              <a:defRPr/>
            </a:pPr>
            <a:r>
              <a:rPr lang="en-US" dirty="0"/>
              <a:t>Startup</a:t>
            </a:r>
          </a:p>
          <a:p>
            <a:pPr>
              <a:defRPr/>
            </a:pPr>
            <a:r>
              <a:rPr lang="en-US" dirty="0"/>
              <a:t>Operation</a:t>
            </a:r>
          </a:p>
          <a:p>
            <a:pPr>
              <a:defRPr/>
            </a:pPr>
            <a:r>
              <a:rPr lang="en-US" dirty="0"/>
              <a:t>Maintenance</a:t>
            </a:r>
          </a:p>
          <a:p>
            <a:pPr>
              <a:defRPr/>
            </a:pPr>
            <a:r>
              <a:rPr lang="en-US" dirty="0"/>
              <a:t>Repair </a:t>
            </a:r>
          </a:p>
          <a:p>
            <a:pPr>
              <a:defRPr/>
            </a:pPr>
            <a:r>
              <a:rPr lang="en-US" dirty="0"/>
              <a:t>Replace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Don’t “run to fail”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CB91F4-A445-4724-A4FC-DCB013F92C17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096A6E-C76C-4719-A198-D439896556B3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systems</a:t>
            </a:r>
            <a:endParaRPr lang="en-US" altLang="en-US" sz="200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Treatment plant (small footprint)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Sewer collection system (large footprint)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7C75871-D019-4C05-BAC0-D3E2B3BF14AA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Legislation for Discharge</a:t>
            </a:r>
            <a:endParaRPr lang="en-US" altLang="en-US" sz="200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NPDES-National Pollution Discharge Elimination System (SPDES)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Set up to reduce frequency and occurrence of sewer overflows and to notify public when overflows occur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EPA estimates 23,000-75,000 sanitary overflows annually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1F26349-0FC0-4856-A209-7B4CEA3FD9A1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Capacity of WW Treatment</a:t>
            </a:r>
            <a:endParaRPr lang="en-US" altLang="en-US" sz="200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Evaluate overall performance of plant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Evaluate performance of individual processes within a plant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8F764CA-EC11-47C4-BEA0-52DEE4E71C0D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Plant Performance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Regulatory inspections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Ensures self-monitoring is implemented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Influent plant hydraulics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Influent plant organic loadings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Quality of effluent wastewater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Property of sludge solids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Common tests (BOD/SS/pH)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Others-coliform/chlorine residual/phosphorus, ammonium nitrogen/presence of heavy metals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E1B1FB-93D3-45FA-A818-350D023F45F3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Individual Process Performance (1/3)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Primary Sedimentation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BOD and SS of influent/effluent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Volume of sludge withdrawn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Sludge total solids content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Example-Poor sludge thickening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Hydraulic overload (not enough time to settle)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Poor operating procedure (pumping sludge at such a high rate that the water above the sludge layer is pumped out)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0F36BEA-F8BA-451D-9C29-C5B79E6ECEEB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Individual Process Performance (2/3)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/>
              <a:t>Secondary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BOD and SS of influent/effluent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Volume of sludge withdrawn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Sludge total solids content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/>
              <a:t>Processes which can be tweaked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Air supply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Recirculation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Rate of sludge wasting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Optimize performance of activated sludge systems by measuring and varying DO, MLSS and F/M ratios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2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1681</TotalTime>
  <Words>907</Words>
  <Application>Microsoft Office PowerPoint</Application>
  <PresentationFormat>On-screen Show (4:3)</PresentationFormat>
  <Paragraphs>220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Wingdings</vt:lpstr>
      <vt:lpstr>Network</vt:lpstr>
      <vt:lpstr>CTC 450  Review</vt:lpstr>
      <vt:lpstr>Objectives</vt:lpstr>
      <vt:lpstr>Manage Life Cycle</vt:lpstr>
      <vt:lpstr>Two systems</vt:lpstr>
      <vt:lpstr>Legislation for Discharge</vt:lpstr>
      <vt:lpstr>Capacity of WW Treatment</vt:lpstr>
      <vt:lpstr>Plant Performance</vt:lpstr>
      <vt:lpstr>Individual Process Performance (1/3)</vt:lpstr>
      <vt:lpstr>Individual Process Performance (2/3)</vt:lpstr>
      <vt:lpstr>Individual Process Performance (3/3)</vt:lpstr>
      <vt:lpstr>Estimating Solids Capture</vt:lpstr>
      <vt:lpstr>Solids Capture-Equation</vt:lpstr>
      <vt:lpstr>Proof of Equation Mc/Ms</vt:lpstr>
      <vt:lpstr>From previous slide</vt:lpstr>
      <vt:lpstr>Take-Home Worksheet </vt:lpstr>
      <vt:lpstr>Capacity of Sewer Collection</vt:lpstr>
      <vt:lpstr>Extraneous Inflow</vt:lpstr>
      <vt:lpstr>Infiltration/Inflow</vt:lpstr>
      <vt:lpstr>Reducing Peaking Problems</vt:lpstr>
      <vt:lpstr>Video Inspection</vt:lpstr>
      <vt:lpstr>Regulation of Sewer Use</vt:lpstr>
      <vt:lpstr>Sewer Charges</vt:lpstr>
      <vt:lpstr>Service Charge</vt:lpstr>
      <vt:lpstr>Service Charge Example 12-3  </vt:lpstr>
      <vt:lpstr>Management Structure</vt:lpstr>
      <vt:lpstr>Additional Documents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67</cp:revision>
  <dcterms:created xsi:type="dcterms:W3CDTF">2002-10-04T19:39:32Z</dcterms:created>
  <dcterms:modified xsi:type="dcterms:W3CDTF">2026-03-13T17:32:12Z</dcterms:modified>
</cp:coreProperties>
</file>